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y="10287000" cx="18288000"/>
  <p:notesSz cx="6858000" cy="9144000"/>
  <p:embeddedFontLst>
    <p:embeddedFont>
      <p:font typeface="Montserrat Medium"/>
      <p:regular r:id="rId66"/>
      <p:bold r:id="rId67"/>
      <p:italic r:id="rId68"/>
      <p:boldItalic r:id="rId69"/>
    </p:embeddedFont>
    <p:embeddedFont>
      <p:font typeface="Roboto Condensed"/>
      <p:regular r:id="rId70"/>
      <p:bold r:id="rId71"/>
      <p:italic r:id="rId72"/>
      <p:boldItalic r:id="rId73"/>
    </p:embeddedFont>
    <p:embeddedFont>
      <p:font typeface="Noto Sans TC"/>
      <p:bold r:id="rId74"/>
    </p:embeddedFont>
    <p:embeddedFont>
      <p:font typeface="Archivo Black"/>
      <p:regular r:id="rId7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76" roundtripDataSignature="AMtx7mhQb2iBT83Dxs0aELpkhlFgfqnV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DF3ACBF-B8A9-4433-B869-3A26E8EDAA4C}">
  <a:tblStyle styleId="{3DF3ACBF-B8A9-4433-B869-3A26E8EDAA4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RobotoCondensed-boldItalic.fntdata"/><Relationship Id="rId72" Type="http://schemas.openxmlformats.org/officeDocument/2006/relationships/font" Target="fonts/RobotoCondensed-italic.fntdata"/><Relationship Id="rId31" Type="http://schemas.openxmlformats.org/officeDocument/2006/relationships/slide" Target="slides/slide25.xml"/><Relationship Id="rId75" Type="http://schemas.openxmlformats.org/officeDocument/2006/relationships/font" Target="fonts/ArchivoBlack-regular.fntdata"/><Relationship Id="rId30" Type="http://schemas.openxmlformats.org/officeDocument/2006/relationships/slide" Target="slides/slide24.xml"/><Relationship Id="rId74" Type="http://schemas.openxmlformats.org/officeDocument/2006/relationships/font" Target="fonts/NotoSansTC-bold.fntdata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76" Type="http://customschemas.google.com/relationships/presentationmetadata" Target="metadata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71" Type="http://schemas.openxmlformats.org/officeDocument/2006/relationships/font" Target="fonts/RobotoCondensed-bold.fntdata"/><Relationship Id="rId70" Type="http://schemas.openxmlformats.org/officeDocument/2006/relationships/font" Target="fonts/RobotoCondensed-regular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font" Target="fonts/MontserratMedium-regular.fntdata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font" Target="fonts/MontserratMedium-italic.fntdata"/><Relationship Id="rId23" Type="http://schemas.openxmlformats.org/officeDocument/2006/relationships/slide" Target="slides/slide17.xml"/><Relationship Id="rId67" Type="http://schemas.openxmlformats.org/officeDocument/2006/relationships/font" Target="fonts/MontserratMedium-bold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MontserratMedium-bold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31" name="Google Shape;431;p2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32" name="Google Shape;432;p2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p2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35" name="Google Shape;435;p2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57" name="Google Shape;457;p2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58" name="Google Shape;458;p2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9" name="Google Shape;459;p2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61" name="Google Shape;461;p2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73" name="Google Shape;473;p2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74" name="Google Shape;474;p2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  <a:endParaRPr/>
          </a:p>
        </p:txBody>
      </p:sp>
      <p:sp>
        <p:nvSpPr>
          <p:cNvPr id="476" name="Google Shape;476;p2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77" name="Google Shape;477;p2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83" name="Google Shape;483;p2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84" name="Google Shape;484;p2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5" name="Google Shape;485;p2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  <a:endParaRPr/>
          </a:p>
        </p:txBody>
      </p:sp>
      <p:sp>
        <p:nvSpPr>
          <p:cNvPr id="486" name="Google Shape;486;p2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87" name="Google Shape;487;p2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93" name="Google Shape;493;p2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94" name="Google Shape;494;p2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5" name="Google Shape;495;p2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  <a:endParaRPr/>
          </a:p>
        </p:txBody>
      </p:sp>
      <p:sp>
        <p:nvSpPr>
          <p:cNvPr id="496" name="Google Shape;496;p2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497" name="Google Shape;497;p2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03" name="Google Shape;503;p2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04" name="Google Shape;504;p2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5" name="Google Shape;505;p2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  <a:endParaRPr/>
          </a:p>
        </p:txBody>
      </p:sp>
      <p:sp>
        <p:nvSpPr>
          <p:cNvPr id="506" name="Google Shape;506;p2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07" name="Google Shape;507;p2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13" name="Google Shape;513;p2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14" name="Google Shape;514;p2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5" name="Google Shape;515;p2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  <a:endParaRPr/>
          </a:p>
        </p:txBody>
      </p:sp>
      <p:sp>
        <p:nvSpPr>
          <p:cNvPr id="516" name="Google Shape;516;p2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17" name="Google Shape;517;p2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23" name="Google Shape;523;p2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24" name="Google Shape;524;p2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5" name="Google Shape;525;p2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  <a:endParaRPr/>
          </a:p>
        </p:txBody>
      </p:sp>
      <p:sp>
        <p:nvSpPr>
          <p:cNvPr id="526" name="Google Shape;526;p2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27" name="Google Shape;527;p2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55" name="Google Shape;555;p3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56" name="Google Shape;556;p3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7" name="Google Shape;557;p3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  <a:endParaRPr/>
          </a:p>
        </p:txBody>
      </p:sp>
      <p:sp>
        <p:nvSpPr>
          <p:cNvPr id="558" name="Google Shape;558;p3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59" name="Google Shape;559;p3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3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74" name="Google Shape;574;p3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75" name="Google Shape;575;p3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6" name="Google Shape;576;p3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圖像生成:生成對抗網路可以用於生成逼真的虛擬圖像。例如,一些公司使用生成對抗網路生成仿真人物的頭像,用於聊天機器人或虛擬助理等應用。這些生成的圖像看起來非常逼真,很難與真實照片區分。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文本生成:生成對抗網路也可以用於生成自然語言文本。一些寫作輔助工具會使用生成對抗網路,根據給定的主題、風格等,生成流暢的文章段落。這在創意寫作、新聞撰寫等領域有很大用途。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語音合成:生成對抗網路在語音合成領域也有應用。一些虛擬助理會利用生成對抗網路,基於訓練好的人聲樣本,生成自然流暢的合成語音。這在無法錄製真人聲音的情況下很有用。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視頻編輯:生成對抗網路可以用於視頻特效合成。例如,在電影中增加逼真的雨水、煙霧特效,或者替換演員的面部,都可以利用生成對抗網路技術實現。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藝術創作:一些藝術家利用生成對抗網路,創作出獨特的數字藝術作品。網路上已經出現很多這類作品,看起來就像是人類藝術家的創作,但實際上是由AI生成的。</a:t>
            </a:r>
            <a:endParaRPr/>
          </a:p>
        </p:txBody>
      </p:sp>
      <p:sp>
        <p:nvSpPr>
          <p:cNvPr id="577" name="Google Shape;577;p3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78" name="Google Shape;578;p3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3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3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3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3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47" name="Google Shape;647;p3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48" name="Google Shape;648;p3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9" name="Google Shape;649;p3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3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651" name="Google Shape;651;p3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3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3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3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3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3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3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3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3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3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4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4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4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4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4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4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4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4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4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4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4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4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4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4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4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4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4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4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4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5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5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5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5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5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5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5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5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5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5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5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5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5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5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5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5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5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5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5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5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6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6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6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6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6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6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6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6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6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6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6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6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7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7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7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7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7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7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7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2.jp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5" Type="http://schemas.openxmlformats.org/officeDocument/2006/relationships/image" Target="../media/image7.png"/><Relationship Id="rId6" Type="http://schemas.openxmlformats.org/officeDocument/2006/relationships/image" Target="../media/image30.jpg"/><Relationship Id="rId7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21.jp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5" Type="http://schemas.openxmlformats.org/officeDocument/2006/relationships/image" Target="../media/image22.png"/><Relationship Id="rId6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11" Type="http://schemas.openxmlformats.org/officeDocument/2006/relationships/image" Target="../media/image15.png"/><Relationship Id="rId10" Type="http://schemas.openxmlformats.org/officeDocument/2006/relationships/image" Target="../media/image19.png"/><Relationship Id="rId9" Type="http://schemas.openxmlformats.org/officeDocument/2006/relationships/image" Target="../media/image28.png"/><Relationship Id="rId5" Type="http://schemas.openxmlformats.org/officeDocument/2006/relationships/image" Target="../media/image22.png"/><Relationship Id="rId6" Type="http://schemas.openxmlformats.org/officeDocument/2006/relationships/image" Target="../media/image29.png"/><Relationship Id="rId7" Type="http://schemas.openxmlformats.org/officeDocument/2006/relationships/image" Target="../media/image17.jpg"/><Relationship Id="rId8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20.png"/><Relationship Id="rId10" Type="http://schemas.openxmlformats.org/officeDocument/2006/relationships/image" Target="../media/image15.png"/><Relationship Id="rId9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17.jpg"/><Relationship Id="rId7" Type="http://schemas.openxmlformats.org/officeDocument/2006/relationships/image" Target="../media/image18.png"/><Relationship Id="rId8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7.jpg"/><Relationship Id="rId10" Type="http://schemas.openxmlformats.org/officeDocument/2006/relationships/image" Target="../media/image26.png"/><Relationship Id="rId9" Type="http://schemas.openxmlformats.org/officeDocument/2006/relationships/image" Target="../media/image20.png"/><Relationship Id="rId5" Type="http://schemas.openxmlformats.org/officeDocument/2006/relationships/image" Target="../media/image18.png"/><Relationship Id="rId6" Type="http://schemas.openxmlformats.org/officeDocument/2006/relationships/image" Target="../media/image28.png"/><Relationship Id="rId7" Type="http://schemas.openxmlformats.org/officeDocument/2006/relationships/image" Target="../media/image19.png"/><Relationship Id="rId8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24.jpg"/><Relationship Id="rId5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Relationship Id="rId4" Type="http://schemas.openxmlformats.org/officeDocument/2006/relationships/image" Target="../media/image33.png"/><Relationship Id="rId5" Type="http://schemas.openxmlformats.org/officeDocument/2006/relationships/hyperlink" Target="https://www.setn.com/News.aspx?NewsID=862892" TargetMode="External"/><Relationship Id="rId6" Type="http://schemas.openxmlformats.org/officeDocument/2006/relationships/image" Target="../media/image27.png"/><Relationship Id="rId7" Type="http://schemas.openxmlformats.org/officeDocument/2006/relationships/image" Target="../media/image23.png"/><Relationship Id="rId8" Type="http://schemas.openxmlformats.org/officeDocument/2006/relationships/image" Target="../media/image3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Relationship Id="rId4" Type="http://schemas.openxmlformats.org/officeDocument/2006/relationships/image" Target="../media/image24.jpg"/><Relationship Id="rId5" Type="http://schemas.openxmlformats.org/officeDocument/2006/relationships/image" Target="../media/image4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31.png"/><Relationship Id="rId5" Type="http://schemas.openxmlformats.org/officeDocument/2006/relationships/image" Target="../media/image3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3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Relationship Id="rId4" Type="http://schemas.openxmlformats.org/officeDocument/2006/relationships/image" Target="../media/image37.jpg"/><Relationship Id="rId5" Type="http://schemas.openxmlformats.org/officeDocument/2006/relationships/image" Target="../media/image4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40.png"/><Relationship Id="rId5" Type="http://schemas.openxmlformats.org/officeDocument/2006/relationships/image" Target="../media/image7.png"/><Relationship Id="rId6" Type="http://schemas.openxmlformats.org/officeDocument/2006/relationships/image" Target="../media/image35.png"/><Relationship Id="rId7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3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jp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3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jp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3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Relationship Id="rId4" Type="http://schemas.openxmlformats.org/officeDocument/2006/relationships/image" Target="../media/image5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jpg"/><Relationship Id="rId4" Type="http://schemas.openxmlformats.org/officeDocument/2006/relationships/image" Target="../media/image37.jpg"/><Relationship Id="rId5" Type="http://schemas.openxmlformats.org/officeDocument/2006/relationships/image" Target="../media/image5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3.jpg"/><Relationship Id="rId4" Type="http://schemas.openxmlformats.org/officeDocument/2006/relationships/image" Target="../media/image41.png"/><Relationship Id="rId9" Type="http://schemas.openxmlformats.org/officeDocument/2006/relationships/image" Target="../media/image56.png"/><Relationship Id="rId5" Type="http://schemas.openxmlformats.org/officeDocument/2006/relationships/image" Target="../media/image54.png"/><Relationship Id="rId6" Type="http://schemas.openxmlformats.org/officeDocument/2006/relationships/image" Target="../media/image46.png"/><Relationship Id="rId7" Type="http://schemas.openxmlformats.org/officeDocument/2006/relationships/image" Target="../media/image48.png"/><Relationship Id="rId8" Type="http://schemas.openxmlformats.org/officeDocument/2006/relationships/image" Target="../media/image4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3.jpg"/><Relationship Id="rId4" Type="http://schemas.openxmlformats.org/officeDocument/2006/relationships/image" Target="../media/image54.png"/><Relationship Id="rId5" Type="http://schemas.openxmlformats.org/officeDocument/2006/relationships/image" Target="../media/image5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/Relationships>
</file>

<file path=ppt/slides/_rels/slide29.xml.rels><?xml version="1.0" encoding="UTF-8" standalone="yes"?><Relationships xmlns="http://schemas.openxmlformats.org/package/2006/relationships"><Relationship Id="rId11" Type="http://schemas.openxmlformats.org/officeDocument/2006/relationships/image" Target="../media/image64.png"/><Relationship Id="rId10" Type="http://schemas.openxmlformats.org/officeDocument/2006/relationships/image" Target="../media/image62.png"/><Relationship Id="rId13" Type="http://schemas.openxmlformats.org/officeDocument/2006/relationships/image" Target="../media/image65.png"/><Relationship Id="rId1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3.png"/><Relationship Id="rId4" Type="http://schemas.openxmlformats.org/officeDocument/2006/relationships/image" Target="../media/image96.png"/><Relationship Id="rId9" Type="http://schemas.openxmlformats.org/officeDocument/2006/relationships/image" Target="../media/image59.png"/><Relationship Id="rId15" Type="http://schemas.openxmlformats.org/officeDocument/2006/relationships/image" Target="../media/image61.png"/><Relationship Id="rId14" Type="http://schemas.openxmlformats.org/officeDocument/2006/relationships/image" Target="../media/image73.png"/><Relationship Id="rId5" Type="http://schemas.openxmlformats.org/officeDocument/2006/relationships/image" Target="../media/image47.png"/><Relationship Id="rId6" Type="http://schemas.openxmlformats.org/officeDocument/2006/relationships/image" Target="../media/image52.png"/><Relationship Id="rId7" Type="http://schemas.openxmlformats.org/officeDocument/2006/relationships/image" Target="../media/image58.png"/><Relationship Id="rId8" Type="http://schemas.openxmlformats.org/officeDocument/2006/relationships/image" Target="../media/image60.png"/></Relationships>
</file>

<file path=ppt/slides/_rels/slide30.xml.rels><?xml version="1.0" encoding="UTF-8" standalone="yes"?><Relationships xmlns="http://schemas.openxmlformats.org/package/2006/relationships"><Relationship Id="rId11" Type="http://schemas.openxmlformats.org/officeDocument/2006/relationships/image" Target="../media/image67.png"/><Relationship Id="rId10" Type="http://schemas.openxmlformats.org/officeDocument/2006/relationships/image" Target="../media/image63.png"/><Relationship Id="rId13" Type="http://schemas.openxmlformats.org/officeDocument/2006/relationships/image" Target="../media/image74.png"/><Relationship Id="rId1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3.png"/><Relationship Id="rId4" Type="http://schemas.openxmlformats.org/officeDocument/2006/relationships/image" Target="../media/image66.png"/><Relationship Id="rId9" Type="http://schemas.openxmlformats.org/officeDocument/2006/relationships/image" Target="../media/image70.png"/><Relationship Id="rId5" Type="http://schemas.openxmlformats.org/officeDocument/2006/relationships/image" Target="../media/image75.png"/><Relationship Id="rId6" Type="http://schemas.openxmlformats.org/officeDocument/2006/relationships/image" Target="../media/image71.png"/><Relationship Id="rId7" Type="http://schemas.openxmlformats.org/officeDocument/2006/relationships/image" Target="../media/image68.png"/><Relationship Id="rId8" Type="http://schemas.openxmlformats.org/officeDocument/2006/relationships/image" Target="../media/image72.png"/></Relationships>
</file>

<file path=ppt/slides/_rels/slide3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7.png"/><Relationship Id="rId10" Type="http://schemas.openxmlformats.org/officeDocument/2006/relationships/image" Target="../media/image63.png"/><Relationship Id="rId13" Type="http://schemas.openxmlformats.org/officeDocument/2006/relationships/image" Target="../media/image74.png"/><Relationship Id="rId1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.png"/><Relationship Id="rId4" Type="http://schemas.openxmlformats.org/officeDocument/2006/relationships/image" Target="../media/image66.png"/><Relationship Id="rId9" Type="http://schemas.openxmlformats.org/officeDocument/2006/relationships/image" Target="../media/image70.png"/><Relationship Id="rId14" Type="http://schemas.openxmlformats.org/officeDocument/2006/relationships/image" Target="../media/image77.gif"/><Relationship Id="rId5" Type="http://schemas.openxmlformats.org/officeDocument/2006/relationships/image" Target="../media/image75.png"/><Relationship Id="rId6" Type="http://schemas.openxmlformats.org/officeDocument/2006/relationships/image" Target="../media/image71.png"/><Relationship Id="rId7" Type="http://schemas.openxmlformats.org/officeDocument/2006/relationships/image" Target="../media/image68.png"/><Relationship Id="rId8" Type="http://schemas.openxmlformats.org/officeDocument/2006/relationships/image" Target="../media/image7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3.jpg"/><Relationship Id="rId4" Type="http://schemas.openxmlformats.org/officeDocument/2006/relationships/image" Target="../media/image86.png"/><Relationship Id="rId5" Type="http://schemas.openxmlformats.org/officeDocument/2006/relationships/image" Target="../media/image85.png"/><Relationship Id="rId6" Type="http://schemas.openxmlformats.org/officeDocument/2006/relationships/image" Target="../media/image81.png"/><Relationship Id="rId7" Type="http://schemas.openxmlformats.org/officeDocument/2006/relationships/image" Target="../media/image88.png"/><Relationship Id="rId8" Type="http://schemas.openxmlformats.org/officeDocument/2006/relationships/image" Target="../media/image99.png"/></Relationships>
</file>

<file path=ppt/slides/_rels/slide33.xml.rels><?xml version="1.0" encoding="UTF-8" standalone="yes"?><Relationships xmlns="http://schemas.openxmlformats.org/package/2006/relationships"><Relationship Id="rId11" Type="http://schemas.openxmlformats.org/officeDocument/2006/relationships/image" Target="../media/image78.png"/><Relationship Id="rId10" Type="http://schemas.openxmlformats.org/officeDocument/2006/relationships/image" Target="../media/image83.png"/><Relationship Id="rId1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jpg"/><Relationship Id="rId4" Type="http://schemas.openxmlformats.org/officeDocument/2006/relationships/image" Target="../media/image82.png"/><Relationship Id="rId9" Type="http://schemas.openxmlformats.org/officeDocument/2006/relationships/image" Target="../media/image79.png"/><Relationship Id="rId5" Type="http://schemas.openxmlformats.org/officeDocument/2006/relationships/image" Target="../media/image49.png"/><Relationship Id="rId6" Type="http://schemas.openxmlformats.org/officeDocument/2006/relationships/image" Target="../media/image89.png"/><Relationship Id="rId7" Type="http://schemas.openxmlformats.org/officeDocument/2006/relationships/image" Target="../media/image50.png"/><Relationship Id="rId8" Type="http://schemas.openxmlformats.org/officeDocument/2006/relationships/image" Target="../media/image38.png"/></Relationships>
</file>

<file path=ppt/slides/_rels/slide34.xml.rels><?xml version="1.0" encoding="UTF-8" standalone="yes"?><Relationships xmlns="http://schemas.openxmlformats.org/package/2006/relationships"><Relationship Id="rId10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2.jpg"/><Relationship Id="rId4" Type="http://schemas.openxmlformats.org/officeDocument/2006/relationships/image" Target="../media/image80.png"/><Relationship Id="rId9" Type="http://schemas.openxmlformats.org/officeDocument/2006/relationships/image" Target="../media/image41.png"/><Relationship Id="rId5" Type="http://schemas.openxmlformats.org/officeDocument/2006/relationships/image" Target="../media/image117.png"/><Relationship Id="rId6" Type="http://schemas.openxmlformats.org/officeDocument/2006/relationships/image" Target="../media/image95.png"/><Relationship Id="rId7" Type="http://schemas.openxmlformats.org/officeDocument/2006/relationships/image" Target="../media/image92.png"/><Relationship Id="rId8" Type="http://schemas.openxmlformats.org/officeDocument/2006/relationships/image" Target="../media/image9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3.png"/><Relationship Id="rId4" Type="http://schemas.openxmlformats.org/officeDocument/2006/relationships/image" Target="../media/image9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.jpg"/><Relationship Id="rId4" Type="http://schemas.openxmlformats.org/officeDocument/2006/relationships/image" Target="../media/image84.png"/><Relationship Id="rId5" Type="http://schemas.openxmlformats.org/officeDocument/2006/relationships/image" Target="../media/image87.png"/><Relationship Id="rId6" Type="http://schemas.openxmlformats.org/officeDocument/2006/relationships/image" Target="../media/image102.png"/><Relationship Id="rId7" Type="http://schemas.openxmlformats.org/officeDocument/2006/relationships/image" Target="../media/image10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3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6" Type="http://schemas.openxmlformats.org/officeDocument/2006/relationships/image" Target="../media/image9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3.png"/><Relationship Id="rId4" Type="http://schemas.openxmlformats.org/officeDocument/2006/relationships/image" Target="../media/image10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3.png"/><Relationship Id="rId4" Type="http://schemas.openxmlformats.org/officeDocument/2006/relationships/image" Target="../media/image10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3.png"/><Relationship Id="rId4" Type="http://schemas.openxmlformats.org/officeDocument/2006/relationships/image" Target="../media/image12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3.png"/><Relationship Id="rId4" Type="http://schemas.openxmlformats.org/officeDocument/2006/relationships/image" Target="../media/image12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3.png"/><Relationship Id="rId4" Type="http://schemas.openxmlformats.org/officeDocument/2006/relationships/image" Target="../media/image10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3.png"/><Relationship Id="rId4" Type="http://schemas.openxmlformats.org/officeDocument/2006/relationships/image" Target="../media/image10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3.png"/><Relationship Id="rId4" Type="http://schemas.openxmlformats.org/officeDocument/2006/relationships/image" Target="../media/image10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3.png"/><Relationship Id="rId4" Type="http://schemas.openxmlformats.org/officeDocument/2006/relationships/image" Target="../media/image10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3.png"/><Relationship Id="rId4" Type="http://schemas.openxmlformats.org/officeDocument/2006/relationships/image" Target="../media/image110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3.png"/><Relationship Id="rId4" Type="http://schemas.openxmlformats.org/officeDocument/2006/relationships/image" Target="../media/image110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3.png"/><Relationship Id="rId4" Type="http://schemas.openxmlformats.org/officeDocument/2006/relationships/image" Target="../media/image11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3.png"/><Relationship Id="rId4" Type="http://schemas.openxmlformats.org/officeDocument/2006/relationships/image" Target="../media/image11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3.png"/><Relationship Id="rId4" Type="http://schemas.openxmlformats.org/officeDocument/2006/relationships/image" Target="../media/image12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3.png"/><Relationship Id="rId4" Type="http://schemas.openxmlformats.org/officeDocument/2006/relationships/image" Target="../media/image122.png"/><Relationship Id="rId5" Type="http://schemas.openxmlformats.org/officeDocument/2006/relationships/image" Target="../media/image103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3.png"/><Relationship Id="rId4" Type="http://schemas.openxmlformats.org/officeDocument/2006/relationships/image" Target="../media/image105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3.png"/><Relationship Id="rId4" Type="http://schemas.openxmlformats.org/officeDocument/2006/relationships/image" Target="../media/image105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3.png"/><Relationship Id="rId4" Type="http://schemas.openxmlformats.org/officeDocument/2006/relationships/image" Target="../media/image12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3.png"/><Relationship Id="rId4" Type="http://schemas.openxmlformats.org/officeDocument/2006/relationships/image" Target="../media/image12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3.png"/><Relationship Id="rId4" Type="http://schemas.openxmlformats.org/officeDocument/2006/relationships/image" Target="../media/image107.png"/></Relationships>
</file>

<file path=ppt/slides/_rels/slide5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9.png"/><Relationship Id="rId10" Type="http://schemas.openxmlformats.org/officeDocument/2006/relationships/image" Target="../media/image114.png"/><Relationship Id="rId13" Type="http://schemas.openxmlformats.org/officeDocument/2006/relationships/image" Target="../media/image123.gif"/><Relationship Id="rId12" Type="http://schemas.openxmlformats.org/officeDocument/2006/relationships/image" Target="../media/image1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115.png"/><Relationship Id="rId15" Type="http://schemas.openxmlformats.org/officeDocument/2006/relationships/image" Target="../media/image124.png"/><Relationship Id="rId14" Type="http://schemas.openxmlformats.org/officeDocument/2006/relationships/image" Target="../media/image118.png"/><Relationship Id="rId5" Type="http://schemas.openxmlformats.org/officeDocument/2006/relationships/image" Target="../media/image112.png"/><Relationship Id="rId6" Type="http://schemas.openxmlformats.org/officeDocument/2006/relationships/image" Target="../media/image106.png"/><Relationship Id="rId7" Type="http://schemas.openxmlformats.org/officeDocument/2006/relationships/image" Target="../media/image109.png"/><Relationship Id="rId8" Type="http://schemas.openxmlformats.org/officeDocument/2006/relationships/image" Target="../media/image113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3.png"/><Relationship Id="rId4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16933" y="-9525"/>
            <a:ext cx="18321867" cy="10306050"/>
          </a:xfrm>
          <a:custGeom>
            <a:rect b="b" l="l" r="r" t="t"/>
            <a:pathLst>
              <a:path extrusionOk="0" h="10306050" w="18321867">
                <a:moveTo>
                  <a:pt x="0" y="0"/>
                </a:moveTo>
                <a:lnTo>
                  <a:pt x="18321866" y="0"/>
                </a:lnTo>
                <a:lnTo>
                  <a:pt x="18321866" y="10306050"/>
                </a:lnTo>
                <a:lnTo>
                  <a:pt x="0" y="103060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 txBox="1"/>
          <p:nvPr/>
        </p:nvSpPr>
        <p:spPr>
          <a:xfrm>
            <a:off x="698794" y="2819376"/>
            <a:ext cx="10224156" cy="3921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元宇宙。價值課三</a:t>
            </a:r>
            <a:endParaRPr/>
          </a:p>
          <a:p>
            <a:pPr indent="0" lvl="0" marL="0" marR="0" rtl="0" algn="l">
              <a:lnSpc>
                <a:spcPct val="168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77" u="none" cap="none" strike="noStrike">
                <a:solidFill>
                  <a:srgbClr val="5D53D8"/>
                </a:solidFill>
                <a:latin typeface="Noto Sans TC"/>
                <a:ea typeface="Noto Sans TC"/>
                <a:cs typeface="Noto Sans TC"/>
                <a:sym typeface="Noto Sans TC"/>
              </a:rPr>
              <a:t>    高質網絡公民</a:t>
            </a:r>
            <a:endParaRPr/>
          </a:p>
        </p:txBody>
      </p:sp>
      <p:grpSp>
        <p:nvGrpSpPr>
          <p:cNvPr id="90" name="Google Shape;90;p1"/>
          <p:cNvGrpSpPr/>
          <p:nvPr/>
        </p:nvGrpSpPr>
        <p:grpSpPr>
          <a:xfrm>
            <a:off x="767486" y="5563272"/>
            <a:ext cx="1038980" cy="1038980"/>
            <a:chOff x="0" y="0"/>
            <a:chExt cx="812800" cy="812800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"/>
          <p:cNvSpPr/>
          <p:nvPr/>
        </p:nvSpPr>
        <p:spPr>
          <a:xfrm>
            <a:off x="767486" y="8648700"/>
            <a:ext cx="5836596" cy="1028700"/>
          </a:xfrm>
          <a:custGeom>
            <a:rect b="b" l="l" r="r" t="t"/>
            <a:pathLst>
              <a:path extrusionOk="0"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4" name="Google Shape;94;p1"/>
          <p:cNvGrpSpPr/>
          <p:nvPr/>
        </p:nvGrpSpPr>
        <p:grpSpPr>
          <a:xfrm>
            <a:off x="8992127" y="8880261"/>
            <a:ext cx="8575911" cy="522715"/>
            <a:chOff x="0" y="-57150"/>
            <a:chExt cx="11434548" cy="696954"/>
          </a:xfrm>
        </p:grpSpPr>
        <p:sp>
          <p:nvSpPr>
            <p:cNvPr id="95" name="Google Shape;95;p1"/>
            <p:cNvSpPr txBox="1"/>
            <p:nvPr/>
          </p:nvSpPr>
          <p:spPr>
            <a:xfrm>
              <a:off x="222633" y="-57150"/>
              <a:ext cx="10939118" cy="696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14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Project NEXT 新興科技素養及價值教育計劃</a:t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0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7" name="Google Shape;97;p1"/>
            <p:cNvSpPr/>
            <p:nvPr/>
          </p:nvSpPr>
          <p:spPr>
            <a:xfrm>
              <a:off x="11211915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8" name="Google Shape;98;p1"/>
          <p:cNvSpPr/>
          <p:nvPr/>
        </p:nvSpPr>
        <p:spPr>
          <a:xfrm>
            <a:off x="767486" y="551356"/>
            <a:ext cx="5669455" cy="1466238"/>
          </a:xfrm>
          <a:custGeom>
            <a:rect b="b" l="l" r="r" t="t"/>
            <a:pathLst>
              <a:path extrusionOk="0" h="1466238" w="5669455">
                <a:moveTo>
                  <a:pt x="0" y="0"/>
                </a:moveTo>
                <a:lnTo>
                  <a:pt x="5669456" y="0"/>
                </a:lnTo>
                <a:lnTo>
                  <a:pt x="5669456" y="1466238"/>
                </a:lnTo>
                <a:lnTo>
                  <a:pt x="0" y="14662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 txBox="1"/>
          <p:nvPr/>
        </p:nvSpPr>
        <p:spPr>
          <a:xfrm>
            <a:off x="869155" y="8730546"/>
            <a:ext cx="26217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69">
                <a:solidFill>
                  <a:srgbClr val="7453D4"/>
                </a:solidFill>
                <a:latin typeface="Noto Sans TC"/>
                <a:ea typeface="Noto Sans TC"/>
                <a:cs typeface="Noto Sans TC"/>
                <a:sym typeface="Noto Sans TC"/>
              </a:rPr>
              <a:t>教學簡報</a:t>
            </a:r>
            <a:endParaRPr sz="4569">
              <a:solidFill>
                <a:srgbClr val="7453D4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5" name="Google Shape;105;p2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06" name="Google Shape;106;p2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09" name="Google Shape;109;p2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679" r="-1679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" name="Google Shape;111;p2"/>
          <p:cNvSpPr/>
          <p:nvPr/>
        </p:nvSpPr>
        <p:spPr>
          <a:xfrm>
            <a:off x="1028700" y="4117600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2"/>
          <p:cNvSpPr/>
          <p:nvPr/>
        </p:nvSpPr>
        <p:spPr>
          <a:xfrm>
            <a:off x="1028700" y="6784864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2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>
            <a:off x="1028700" y="1727734"/>
            <a:ext cx="5951877" cy="1634163"/>
          </a:xfrm>
          <a:custGeom>
            <a:rect b="b" l="l" r="r" t="t"/>
            <a:pathLst>
              <a:path extrusionOk="0"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2"/>
          <p:cNvSpPr/>
          <p:nvPr/>
        </p:nvSpPr>
        <p:spPr>
          <a:xfrm>
            <a:off x="11771873" y="3336389"/>
            <a:ext cx="4996458" cy="5238750"/>
          </a:xfrm>
          <a:custGeom>
            <a:rect b="b" l="l" r="r" t="t"/>
            <a:pathLst>
              <a:path extrusionOk="0" h="5238750" w="4996458">
                <a:moveTo>
                  <a:pt x="0" y="0"/>
                </a:moveTo>
                <a:lnTo>
                  <a:pt x="4996458" y="0"/>
                </a:lnTo>
                <a:lnTo>
                  <a:pt x="4996458" y="5238750"/>
                </a:lnTo>
                <a:lnTo>
                  <a:pt x="0" y="523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2"/>
          <p:cNvSpPr txBox="1"/>
          <p:nvPr/>
        </p:nvSpPr>
        <p:spPr>
          <a:xfrm>
            <a:off x="2413249" y="4012825"/>
            <a:ext cx="8860500" cy="8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52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認識虛擬世界裡的規範守則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2413250" y="6718200"/>
            <a:ext cx="8860500" cy="8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52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認識虛擬身分所帶來的影響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1028700" y="1988037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124" name="Google Shape;124;p3"/>
          <p:cNvSpPr/>
          <p:nvPr/>
        </p:nvSpPr>
        <p:spPr>
          <a:xfrm>
            <a:off x="615959" y="-422910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p3"/>
          <p:cNvSpPr/>
          <p:nvPr/>
        </p:nvSpPr>
        <p:spPr>
          <a:xfrm>
            <a:off x="-8610836" y="-1798519"/>
            <a:ext cx="13884037" cy="13884037"/>
          </a:xfrm>
          <a:custGeom>
            <a:rect b="b" l="l" r="r" t="t"/>
            <a:pathLst>
              <a:path extrusionOk="0" h="13884037" w="13884037">
                <a:moveTo>
                  <a:pt x="0" y="0"/>
                </a:moveTo>
                <a:lnTo>
                  <a:pt x="13884037" y="0"/>
                </a:lnTo>
                <a:lnTo>
                  <a:pt x="13884037" y="13884038"/>
                </a:lnTo>
                <a:lnTo>
                  <a:pt x="0" y="13884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6" name="Google Shape;126;p3"/>
          <p:cNvGrpSpPr/>
          <p:nvPr/>
        </p:nvGrpSpPr>
        <p:grpSpPr>
          <a:xfrm>
            <a:off x="2083188" y="1959440"/>
            <a:ext cx="6373678" cy="6373665"/>
            <a:chOff x="73038" y="66269"/>
            <a:chExt cx="6350000" cy="6349987"/>
          </a:xfrm>
        </p:grpSpPr>
        <p:sp>
          <p:nvSpPr>
            <p:cNvPr id="127" name="Google Shape;127;p3"/>
            <p:cNvSpPr/>
            <p:nvPr/>
          </p:nvSpPr>
          <p:spPr>
            <a:xfrm>
              <a:off x="116940" y="124149"/>
              <a:ext cx="6262195" cy="6234315"/>
            </a:xfrm>
            <a:custGeom>
              <a:rect b="b" l="l" r="r" t="t"/>
              <a:pathLst>
                <a:path extrusionOk="0" h="6234315" w="626219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223" r="-7720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73038" y="66269"/>
              <a:ext cx="6350000" cy="6349987"/>
            </a:xfrm>
            <a:custGeom>
              <a:rect b="b" l="l" r="r" t="t"/>
              <a:pathLst>
                <a:path extrusionOk="0"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B4E4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p3"/>
          <p:cNvSpPr/>
          <p:nvPr/>
        </p:nvSpPr>
        <p:spPr>
          <a:xfrm>
            <a:off x="1158401" y="1028700"/>
            <a:ext cx="8229600" cy="8229600"/>
          </a:xfrm>
          <a:custGeom>
            <a:rect b="b" l="l" r="r" t="t"/>
            <a:pathLst>
              <a:path extrusionOk="0"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3"/>
          <p:cNvSpPr txBox="1"/>
          <p:nvPr/>
        </p:nvSpPr>
        <p:spPr>
          <a:xfrm>
            <a:off x="9927850" y="1028700"/>
            <a:ext cx="6398241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課堂流程</a:t>
            </a:r>
            <a:endParaRPr/>
          </a:p>
        </p:txBody>
      </p:sp>
      <p:sp>
        <p:nvSpPr>
          <p:cNvPr id="131" name="Google Shape;131;p3"/>
          <p:cNvSpPr/>
          <p:nvPr/>
        </p:nvSpPr>
        <p:spPr>
          <a:xfrm>
            <a:off x="10067536" y="2659304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3"/>
          <p:cNvSpPr/>
          <p:nvPr/>
        </p:nvSpPr>
        <p:spPr>
          <a:xfrm>
            <a:off x="10067536" y="4066780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3"/>
          <p:cNvSpPr/>
          <p:nvPr/>
        </p:nvSpPr>
        <p:spPr>
          <a:xfrm>
            <a:off x="10067536" y="5403202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3"/>
          <p:cNvSpPr/>
          <p:nvPr/>
        </p:nvSpPr>
        <p:spPr>
          <a:xfrm>
            <a:off x="10067536" y="6815824"/>
            <a:ext cx="953654" cy="953654"/>
          </a:xfrm>
          <a:custGeom>
            <a:rect b="b" l="l" r="r" t="t"/>
            <a:pathLst>
              <a:path extrusionOk="0" h="953654" w="953654">
                <a:moveTo>
                  <a:pt x="0" y="0"/>
                </a:moveTo>
                <a:lnTo>
                  <a:pt x="953654" y="0"/>
                </a:lnTo>
                <a:lnTo>
                  <a:pt x="953654" y="953654"/>
                </a:lnTo>
                <a:lnTo>
                  <a:pt x="0" y="953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3"/>
          <p:cNvSpPr txBox="1"/>
          <p:nvPr/>
        </p:nvSpPr>
        <p:spPr>
          <a:xfrm>
            <a:off x="10334502" y="2827897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01</a:t>
            </a:r>
            <a:endParaRPr/>
          </a:p>
        </p:txBody>
      </p:sp>
      <p:sp>
        <p:nvSpPr>
          <p:cNvPr id="136" name="Google Shape;136;p3"/>
          <p:cNvSpPr txBox="1"/>
          <p:nvPr/>
        </p:nvSpPr>
        <p:spPr>
          <a:xfrm>
            <a:off x="10334502" y="4235374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02</a:t>
            </a:r>
            <a:endParaRPr/>
          </a:p>
        </p:txBody>
      </p:sp>
      <p:sp>
        <p:nvSpPr>
          <p:cNvPr id="137" name="Google Shape;137;p3"/>
          <p:cNvSpPr txBox="1"/>
          <p:nvPr/>
        </p:nvSpPr>
        <p:spPr>
          <a:xfrm>
            <a:off x="10334502" y="5571796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03</a:t>
            </a:r>
            <a:endParaRPr/>
          </a:p>
        </p:txBody>
      </p:sp>
      <p:sp>
        <p:nvSpPr>
          <p:cNvPr id="138" name="Google Shape;138;p3"/>
          <p:cNvSpPr txBox="1"/>
          <p:nvPr/>
        </p:nvSpPr>
        <p:spPr>
          <a:xfrm>
            <a:off x="10334502" y="6984418"/>
            <a:ext cx="686688" cy="545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A8DFFD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04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11369360" y="2752797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元宇宙的隱私與道德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11369360" y="4125610"/>
            <a:ext cx="6306663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活動:【建構元宇宙】</a:t>
            </a:r>
            <a:endParaRPr/>
          </a:p>
        </p:txBody>
      </p:sp>
      <p:sp>
        <p:nvSpPr>
          <p:cNvPr id="141" name="Google Shape;141;p3"/>
          <p:cNvSpPr txBox="1"/>
          <p:nvPr/>
        </p:nvSpPr>
        <p:spPr>
          <a:xfrm>
            <a:off x="11233707" y="5562271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《元宇宙自我保護手冊》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11407460" y="6974893"/>
            <a:ext cx="5851840" cy="6489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7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總結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p4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7196" l="0" r="0" t="-30663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4"/>
          <p:cNvSpPr/>
          <p:nvPr/>
        </p:nvSpPr>
        <p:spPr>
          <a:xfrm>
            <a:off x="12488799" y="3554156"/>
            <a:ext cx="5122926" cy="6324600"/>
          </a:xfrm>
          <a:custGeom>
            <a:rect b="b" l="l" r="r" t="t"/>
            <a:pathLst>
              <a:path extrusionOk="0" h="6324600" w="5122926">
                <a:moveTo>
                  <a:pt x="0" y="0"/>
                </a:moveTo>
                <a:lnTo>
                  <a:pt x="5122926" y="0"/>
                </a:lnTo>
                <a:lnTo>
                  <a:pt x="5122926" y="6324600"/>
                </a:lnTo>
                <a:lnTo>
                  <a:pt x="0" y="6324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4"/>
          <p:cNvSpPr txBox="1"/>
          <p:nvPr/>
        </p:nvSpPr>
        <p:spPr>
          <a:xfrm>
            <a:off x="1517112" y="2963606"/>
            <a:ext cx="14419792" cy="1856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你的身分是？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156" name="Google Shape;156;p5"/>
          <p:cNvSpPr/>
          <p:nvPr/>
        </p:nvSpPr>
        <p:spPr>
          <a:xfrm>
            <a:off x="-518075" y="3484086"/>
            <a:ext cx="19324150" cy="5237117"/>
          </a:xfrm>
          <a:custGeom>
            <a:rect b="b" l="l" r="r" t="t"/>
            <a:pathLst>
              <a:path extrusionOk="0" h="5237117" w="19324150">
                <a:moveTo>
                  <a:pt x="0" y="0"/>
                </a:moveTo>
                <a:lnTo>
                  <a:pt x="19324150" y="0"/>
                </a:lnTo>
                <a:lnTo>
                  <a:pt x="19324150" y="5237117"/>
                </a:lnTo>
                <a:lnTo>
                  <a:pt x="0" y="5237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2999"/>
            </a:blip>
            <a:stretch>
              <a:fillRect b="-137427" l="0" r="-14252" t="-184141"/>
            </a:stretch>
          </a:blipFill>
          <a:ln>
            <a:noFill/>
          </a:ln>
        </p:spPr>
      </p:sp>
      <p:grpSp>
        <p:nvGrpSpPr>
          <p:cNvPr id="157" name="Google Shape;157;p5"/>
          <p:cNvGrpSpPr/>
          <p:nvPr/>
        </p:nvGrpSpPr>
        <p:grpSpPr>
          <a:xfrm>
            <a:off x="2656539" y="2888407"/>
            <a:ext cx="6864928" cy="5631449"/>
            <a:chOff x="0" y="0"/>
            <a:chExt cx="9153237" cy="7508599"/>
          </a:xfrm>
        </p:grpSpPr>
        <p:sp>
          <p:nvSpPr>
            <p:cNvPr id="158" name="Google Shape;158;p5"/>
            <p:cNvSpPr/>
            <p:nvPr/>
          </p:nvSpPr>
          <p:spPr>
            <a:xfrm>
              <a:off x="0" y="0"/>
              <a:ext cx="9153237" cy="7508599"/>
            </a:xfrm>
            <a:custGeom>
              <a:rect b="b" l="l" r="r" t="t"/>
              <a:pathLst>
                <a:path extrusionOk="0" h="7508599" w="9153237">
                  <a:moveTo>
                    <a:pt x="0" y="0"/>
                  </a:moveTo>
                  <a:lnTo>
                    <a:pt x="9153237" y="0"/>
                  </a:lnTo>
                  <a:lnTo>
                    <a:pt x="9153237" y="7508599"/>
                  </a:lnTo>
                  <a:lnTo>
                    <a:pt x="0" y="750859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-11236"/>
              </a:stretch>
            </a:blipFill>
            <a:ln>
              <a:noFill/>
            </a:ln>
          </p:spPr>
        </p:sp>
        <p:grpSp>
          <p:nvGrpSpPr>
            <p:cNvPr id="159" name="Google Shape;159;p5"/>
            <p:cNvGrpSpPr/>
            <p:nvPr/>
          </p:nvGrpSpPr>
          <p:grpSpPr>
            <a:xfrm>
              <a:off x="4576619" y="2967354"/>
              <a:ext cx="4201336" cy="3480638"/>
              <a:chOff x="0" y="-28575"/>
              <a:chExt cx="829894" cy="687533"/>
            </a:xfrm>
          </p:grpSpPr>
          <p:sp>
            <p:nvSpPr>
              <p:cNvPr id="160" name="Google Shape;160;p5"/>
              <p:cNvSpPr/>
              <p:nvPr/>
            </p:nvSpPr>
            <p:spPr>
              <a:xfrm>
                <a:off x="0" y="0"/>
                <a:ext cx="829894" cy="658958"/>
              </a:xfrm>
              <a:custGeom>
                <a:rect b="b" l="l" r="r" t="t"/>
                <a:pathLst>
                  <a:path extrusionOk="0" h="658958" w="829894">
                    <a:moveTo>
                      <a:pt x="0" y="0"/>
                    </a:moveTo>
                    <a:lnTo>
                      <a:pt x="829894" y="0"/>
                    </a:lnTo>
                    <a:lnTo>
                      <a:pt x="829894" y="658958"/>
                    </a:lnTo>
                    <a:lnTo>
                      <a:pt x="0" y="6589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61" name="Google Shape;161;p5"/>
              <p:cNvSpPr txBox="1"/>
              <p:nvPr/>
            </p:nvSpPr>
            <p:spPr>
              <a:xfrm>
                <a:off x="0" y="-28575"/>
                <a:ext cx="829894" cy="6875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2" name="Google Shape;162;p5"/>
            <p:cNvSpPr/>
            <p:nvPr/>
          </p:nvSpPr>
          <p:spPr>
            <a:xfrm rot="-100571">
              <a:off x="989879" y="3443334"/>
              <a:ext cx="3309384" cy="3141790"/>
            </a:xfrm>
            <a:custGeom>
              <a:rect b="b" l="l" r="r" t="t"/>
              <a:pathLst>
                <a:path extrusionOk="0" h="3141790" w="3309384">
                  <a:moveTo>
                    <a:pt x="0" y="0"/>
                  </a:moveTo>
                  <a:lnTo>
                    <a:pt x="3309384" y="0"/>
                  </a:lnTo>
                  <a:lnTo>
                    <a:pt x="3309384" y="3141790"/>
                  </a:lnTo>
                  <a:lnTo>
                    <a:pt x="0" y="314179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69222" l="0" r="0" t="0"/>
              </a:stretch>
            </a:blipFill>
            <a:ln>
              <a:noFill/>
            </a:ln>
          </p:spPr>
        </p:sp>
      </p:grpSp>
      <p:sp>
        <p:nvSpPr>
          <p:cNvPr id="163" name="Google Shape;163;p5"/>
          <p:cNvSpPr txBox="1"/>
          <p:nvPr/>
        </p:nvSpPr>
        <p:spPr>
          <a:xfrm>
            <a:off x="-1641747" y="1067521"/>
            <a:ext cx="14342303" cy="1104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8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《現實生活》</a:t>
            </a:r>
            <a:endParaRPr/>
          </a:p>
        </p:txBody>
      </p:sp>
      <p:sp>
        <p:nvSpPr>
          <p:cNvPr id="164" name="Google Shape;164;p5"/>
          <p:cNvSpPr txBox="1"/>
          <p:nvPr/>
        </p:nvSpPr>
        <p:spPr>
          <a:xfrm rot="-62803">
            <a:off x="6088133" y="5361307"/>
            <a:ext cx="3618861" cy="31585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姓名: 吳美麗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年齡: 9歲     姓別:女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身份證號碼: A123456(7)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學校: 開心小學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住址: 開心邨快樂樓123室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237" u="none" cap="none" strike="noStrike">
              <a:solidFill>
                <a:srgbClr val="4FA5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237" u="none" cap="none" strike="noStrike">
              <a:solidFill>
                <a:srgbClr val="4FA5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2656539" y="8833177"/>
            <a:ext cx="6864928" cy="538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66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真實身份: 學生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171" name="Google Shape;171;p6"/>
          <p:cNvSpPr/>
          <p:nvPr/>
        </p:nvSpPr>
        <p:spPr>
          <a:xfrm>
            <a:off x="-518075" y="3484086"/>
            <a:ext cx="19324150" cy="5237117"/>
          </a:xfrm>
          <a:custGeom>
            <a:rect b="b" l="l" r="r" t="t"/>
            <a:pathLst>
              <a:path extrusionOk="0" h="5237117" w="19324150">
                <a:moveTo>
                  <a:pt x="0" y="0"/>
                </a:moveTo>
                <a:lnTo>
                  <a:pt x="19324150" y="0"/>
                </a:lnTo>
                <a:lnTo>
                  <a:pt x="19324150" y="5237117"/>
                </a:lnTo>
                <a:lnTo>
                  <a:pt x="0" y="5237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2999"/>
            </a:blip>
            <a:stretch>
              <a:fillRect b="-137427" l="0" r="-14252" t="-184141"/>
            </a:stretch>
          </a:blipFill>
          <a:ln>
            <a:noFill/>
          </a:ln>
        </p:spPr>
      </p:sp>
      <p:grpSp>
        <p:nvGrpSpPr>
          <p:cNvPr id="172" name="Google Shape;172;p6"/>
          <p:cNvGrpSpPr/>
          <p:nvPr/>
        </p:nvGrpSpPr>
        <p:grpSpPr>
          <a:xfrm>
            <a:off x="1028700" y="2888407"/>
            <a:ext cx="6864928" cy="5631449"/>
            <a:chOff x="0" y="0"/>
            <a:chExt cx="9153237" cy="7508599"/>
          </a:xfrm>
        </p:grpSpPr>
        <p:sp>
          <p:nvSpPr>
            <p:cNvPr id="173" name="Google Shape;173;p6"/>
            <p:cNvSpPr/>
            <p:nvPr/>
          </p:nvSpPr>
          <p:spPr>
            <a:xfrm>
              <a:off x="0" y="0"/>
              <a:ext cx="9153237" cy="7508599"/>
            </a:xfrm>
            <a:custGeom>
              <a:rect b="b" l="l" r="r" t="t"/>
              <a:pathLst>
                <a:path extrusionOk="0" h="7508599" w="9153237">
                  <a:moveTo>
                    <a:pt x="0" y="0"/>
                  </a:moveTo>
                  <a:lnTo>
                    <a:pt x="9153237" y="0"/>
                  </a:lnTo>
                  <a:lnTo>
                    <a:pt x="9153237" y="7508599"/>
                  </a:lnTo>
                  <a:lnTo>
                    <a:pt x="0" y="750859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-11236"/>
              </a:stretch>
            </a:blipFill>
            <a:ln>
              <a:noFill/>
            </a:ln>
          </p:spPr>
        </p:sp>
        <p:grpSp>
          <p:nvGrpSpPr>
            <p:cNvPr id="174" name="Google Shape;174;p6"/>
            <p:cNvGrpSpPr/>
            <p:nvPr/>
          </p:nvGrpSpPr>
          <p:grpSpPr>
            <a:xfrm>
              <a:off x="4576619" y="2967354"/>
              <a:ext cx="4201336" cy="3480638"/>
              <a:chOff x="0" y="-28575"/>
              <a:chExt cx="829894" cy="687533"/>
            </a:xfrm>
          </p:grpSpPr>
          <p:sp>
            <p:nvSpPr>
              <p:cNvPr id="175" name="Google Shape;175;p6"/>
              <p:cNvSpPr/>
              <p:nvPr/>
            </p:nvSpPr>
            <p:spPr>
              <a:xfrm>
                <a:off x="0" y="0"/>
                <a:ext cx="829894" cy="658958"/>
              </a:xfrm>
              <a:custGeom>
                <a:rect b="b" l="l" r="r" t="t"/>
                <a:pathLst>
                  <a:path extrusionOk="0" h="658958" w="829894">
                    <a:moveTo>
                      <a:pt x="0" y="0"/>
                    </a:moveTo>
                    <a:lnTo>
                      <a:pt x="829894" y="0"/>
                    </a:lnTo>
                    <a:lnTo>
                      <a:pt x="829894" y="658958"/>
                    </a:lnTo>
                    <a:lnTo>
                      <a:pt x="0" y="6589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76" name="Google Shape;176;p6"/>
              <p:cNvSpPr txBox="1"/>
              <p:nvPr/>
            </p:nvSpPr>
            <p:spPr>
              <a:xfrm>
                <a:off x="0" y="-28575"/>
                <a:ext cx="829894" cy="6875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7" name="Google Shape;177;p6"/>
            <p:cNvSpPr/>
            <p:nvPr/>
          </p:nvSpPr>
          <p:spPr>
            <a:xfrm rot="-100571">
              <a:off x="989879" y="3443334"/>
              <a:ext cx="3309384" cy="3141790"/>
            </a:xfrm>
            <a:custGeom>
              <a:rect b="b" l="l" r="r" t="t"/>
              <a:pathLst>
                <a:path extrusionOk="0" h="3141790" w="3309384">
                  <a:moveTo>
                    <a:pt x="0" y="0"/>
                  </a:moveTo>
                  <a:lnTo>
                    <a:pt x="3309384" y="0"/>
                  </a:lnTo>
                  <a:lnTo>
                    <a:pt x="3309384" y="3141790"/>
                  </a:lnTo>
                  <a:lnTo>
                    <a:pt x="0" y="314179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69222" l="0" r="0" t="0"/>
              </a:stretch>
            </a:blipFill>
            <a:ln>
              <a:noFill/>
            </a:ln>
          </p:spPr>
        </p:sp>
      </p:grpSp>
      <p:sp>
        <p:nvSpPr>
          <p:cNvPr id="178" name="Google Shape;178;p6"/>
          <p:cNvSpPr/>
          <p:nvPr/>
        </p:nvSpPr>
        <p:spPr>
          <a:xfrm>
            <a:off x="9048750" y="3870082"/>
            <a:ext cx="8689981" cy="4476457"/>
          </a:xfrm>
          <a:custGeom>
            <a:rect b="b" l="l" r="r" t="t"/>
            <a:pathLst>
              <a:path extrusionOk="0" h="4476457" w="8689981">
                <a:moveTo>
                  <a:pt x="0" y="0"/>
                </a:moveTo>
                <a:lnTo>
                  <a:pt x="8689981" y="0"/>
                </a:lnTo>
                <a:lnTo>
                  <a:pt x="8689981" y="4476457"/>
                </a:lnTo>
                <a:lnTo>
                  <a:pt x="0" y="44764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0449" l="-9703" r="-7089" t="0"/>
            </a:stretch>
          </a:blipFill>
          <a:ln cap="rnd" cmpd="sng" w="76200">
            <a:solidFill>
              <a:srgbClr val="CBF4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6"/>
          <p:cNvSpPr/>
          <p:nvPr/>
        </p:nvSpPr>
        <p:spPr>
          <a:xfrm>
            <a:off x="15962726" y="5107402"/>
            <a:ext cx="1578261" cy="2756788"/>
          </a:xfrm>
          <a:custGeom>
            <a:rect b="b" l="l" r="r" t="t"/>
            <a:pathLst>
              <a:path extrusionOk="0" h="2756788" w="1578261">
                <a:moveTo>
                  <a:pt x="0" y="0"/>
                </a:moveTo>
                <a:lnTo>
                  <a:pt x="1578261" y="0"/>
                </a:lnTo>
                <a:lnTo>
                  <a:pt x="1578261" y="2756788"/>
                </a:lnTo>
                <a:lnTo>
                  <a:pt x="0" y="27567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6"/>
          <p:cNvSpPr/>
          <p:nvPr/>
        </p:nvSpPr>
        <p:spPr>
          <a:xfrm>
            <a:off x="9698749" y="4839131"/>
            <a:ext cx="1809614" cy="3117994"/>
          </a:xfrm>
          <a:custGeom>
            <a:rect b="b" l="l" r="r" t="t"/>
            <a:pathLst>
              <a:path extrusionOk="0" h="3117994" w="1809614">
                <a:moveTo>
                  <a:pt x="0" y="0"/>
                </a:moveTo>
                <a:lnTo>
                  <a:pt x="1809614" y="0"/>
                </a:lnTo>
                <a:lnTo>
                  <a:pt x="1809614" y="3117994"/>
                </a:lnTo>
                <a:lnTo>
                  <a:pt x="0" y="3117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6"/>
          <p:cNvSpPr/>
          <p:nvPr/>
        </p:nvSpPr>
        <p:spPr>
          <a:xfrm>
            <a:off x="13638558" y="4733323"/>
            <a:ext cx="2211848" cy="3130868"/>
          </a:xfrm>
          <a:custGeom>
            <a:rect b="b" l="l" r="r" t="t"/>
            <a:pathLst>
              <a:path extrusionOk="0" h="3130868" w="2211848">
                <a:moveTo>
                  <a:pt x="0" y="0"/>
                </a:moveTo>
                <a:lnTo>
                  <a:pt x="2211847" y="0"/>
                </a:lnTo>
                <a:lnTo>
                  <a:pt x="2211847" y="3130867"/>
                </a:lnTo>
                <a:lnTo>
                  <a:pt x="0" y="31308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111421" l="0" r="-39532" t="0"/>
            </a:stretch>
          </a:blipFill>
          <a:ln>
            <a:noFill/>
          </a:ln>
        </p:spPr>
      </p:sp>
      <p:sp>
        <p:nvSpPr>
          <p:cNvPr id="182" name="Google Shape;182;p6"/>
          <p:cNvSpPr/>
          <p:nvPr/>
        </p:nvSpPr>
        <p:spPr>
          <a:xfrm>
            <a:off x="12050886" y="4807453"/>
            <a:ext cx="1475351" cy="3181350"/>
          </a:xfrm>
          <a:custGeom>
            <a:rect b="b" l="l" r="r" t="t"/>
            <a:pathLst>
              <a:path extrusionOk="0" h="3181350" w="1475351">
                <a:moveTo>
                  <a:pt x="0" y="0"/>
                </a:moveTo>
                <a:lnTo>
                  <a:pt x="1475351" y="0"/>
                </a:lnTo>
                <a:lnTo>
                  <a:pt x="1475351" y="3181350"/>
                </a:lnTo>
                <a:lnTo>
                  <a:pt x="0" y="3181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6"/>
          <p:cNvSpPr txBox="1"/>
          <p:nvPr/>
        </p:nvSpPr>
        <p:spPr>
          <a:xfrm>
            <a:off x="1972849" y="1067521"/>
            <a:ext cx="14342303" cy="1104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8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《現實生活》VS《元宇宙》</a:t>
            </a:r>
            <a:endParaRPr/>
          </a:p>
        </p:txBody>
      </p:sp>
      <p:sp>
        <p:nvSpPr>
          <p:cNvPr id="184" name="Google Shape;184;p6"/>
          <p:cNvSpPr txBox="1"/>
          <p:nvPr/>
        </p:nvSpPr>
        <p:spPr>
          <a:xfrm rot="-62803">
            <a:off x="4460294" y="5361307"/>
            <a:ext cx="3618861" cy="31585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姓名: 吳美麗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年齡: 9歲     姓別:女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身份證號碼: A123456(7)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學校: 開心小學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住址: 開心邨快樂樓123室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237" u="none" cap="none" strike="noStrike">
              <a:solidFill>
                <a:srgbClr val="4FA5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237" u="none" cap="none" strike="noStrike">
              <a:solidFill>
                <a:srgbClr val="4FA5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85" name="Google Shape;185;p6"/>
          <p:cNvSpPr txBox="1"/>
          <p:nvPr/>
        </p:nvSpPr>
        <p:spPr>
          <a:xfrm>
            <a:off x="1028700" y="8833177"/>
            <a:ext cx="6864928" cy="538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66" u="none" cap="none" strike="noStrike">
                <a:solidFill>
                  <a:srgbClr val="B4E4FF"/>
                </a:solidFill>
                <a:latin typeface="Noto Sans TC"/>
                <a:ea typeface="Noto Sans TC"/>
                <a:cs typeface="Noto Sans TC"/>
                <a:sym typeface="Noto Sans TC"/>
              </a:rPr>
              <a:t>真實身份: 學生</a:t>
            </a:r>
            <a:endParaRPr/>
          </a:p>
        </p:txBody>
      </p:sp>
      <p:sp>
        <p:nvSpPr>
          <p:cNvPr id="186" name="Google Shape;186;p6"/>
          <p:cNvSpPr txBox="1"/>
          <p:nvPr/>
        </p:nvSpPr>
        <p:spPr>
          <a:xfrm>
            <a:off x="9048750" y="8833177"/>
            <a:ext cx="8689981" cy="5387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66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個人化的虛擬化身: 可以成為任何人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192" name="Google Shape;192;p7"/>
          <p:cNvSpPr/>
          <p:nvPr/>
        </p:nvSpPr>
        <p:spPr>
          <a:xfrm>
            <a:off x="-800845" y="2676442"/>
            <a:ext cx="19324150" cy="5237117"/>
          </a:xfrm>
          <a:custGeom>
            <a:rect b="b" l="l" r="r" t="t"/>
            <a:pathLst>
              <a:path extrusionOk="0" h="5237117" w="19324150">
                <a:moveTo>
                  <a:pt x="0" y="0"/>
                </a:moveTo>
                <a:lnTo>
                  <a:pt x="19324150" y="0"/>
                </a:lnTo>
                <a:lnTo>
                  <a:pt x="19324150" y="5237118"/>
                </a:lnTo>
                <a:lnTo>
                  <a:pt x="0" y="52371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2999"/>
            </a:blip>
            <a:stretch>
              <a:fillRect b="-137427" l="0" r="-14252" t="-184141"/>
            </a:stretch>
          </a:blipFill>
          <a:ln>
            <a:noFill/>
          </a:ln>
        </p:spPr>
      </p:sp>
      <p:sp>
        <p:nvSpPr>
          <p:cNvPr id="193" name="Google Shape;193;p7"/>
          <p:cNvSpPr/>
          <p:nvPr/>
        </p:nvSpPr>
        <p:spPr>
          <a:xfrm>
            <a:off x="10067873" y="3112407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  <p:sp>
        <p:nvSpPr>
          <p:cNvPr id="194" name="Google Shape;194;p7"/>
          <p:cNvSpPr txBox="1"/>
          <p:nvPr/>
        </p:nvSpPr>
        <p:spPr>
          <a:xfrm>
            <a:off x="9891219" y="4050963"/>
            <a:ext cx="8153397" cy="30422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你在元宇宙的虛擬身份，</a:t>
            </a:r>
            <a:endParaRPr/>
          </a:p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也有可能透露出你的真實身份資訊，所以要保護好這些敏感信息</a:t>
            </a:r>
            <a:endParaRPr/>
          </a:p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rgbClr val="FFFCF3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801891" y="3112407"/>
            <a:ext cx="8689981" cy="4476457"/>
          </a:xfrm>
          <a:custGeom>
            <a:rect b="b" l="l" r="r" t="t"/>
            <a:pathLst>
              <a:path extrusionOk="0" h="4476457" w="8689981">
                <a:moveTo>
                  <a:pt x="0" y="0"/>
                </a:moveTo>
                <a:lnTo>
                  <a:pt x="8689980" y="0"/>
                </a:lnTo>
                <a:lnTo>
                  <a:pt x="8689980" y="4476458"/>
                </a:lnTo>
                <a:lnTo>
                  <a:pt x="0" y="4476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0449" l="-9703" r="-7089" t="0"/>
            </a:stretch>
          </a:blipFill>
          <a:ln cap="rnd" cmpd="sng" w="76200">
            <a:solidFill>
              <a:srgbClr val="CBF4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7"/>
          <p:cNvSpPr/>
          <p:nvPr/>
        </p:nvSpPr>
        <p:spPr>
          <a:xfrm>
            <a:off x="7715867" y="4349728"/>
            <a:ext cx="1578261" cy="2756788"/>
          </a:xfrm>
          <a:custGeom>
            <a:rect b="b" l="l" r="r" t="t"/>
            <a:pathLst>
              <a:path extrusionOk="0" h="2756788" w="1578261">
                <a:moveTo>
                  <a:pt x="0" y="0"/>
                </a:moveTo>
                <a:lnTo>
                  <a:pt x="1578261" y="0"/>
                </a:lnTo>
                <a:lnTo>
                  <a:pt x="1578261" y="2756788"/>
                </a:lnTo>
                <a:lnTo>
                  <a:pt x="0" y="27567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p7"/>
          <p:cNvSpPr/>
          <p:nvPr/>
        </p:nvSpPr>
        <p:spPr>
          <a:xfrm>
            <a:off x="1028700" y="4075020"/>
            <a:ext cx="1809614" cy="3117994"/>
          </a:xfrm>
          <a:custGeom>
            <a:rect b="b" l="l" r="r" t="t"/>
            <a:pathLst>
              <a:path extrusionOk="0" h="3117994" w="1809614">
                <a:moveTo>
                  <a:pt x="0" y="0"/>
                </a:moveTo>
                <a:lnTo>
                  <a:pt x="1809614" y="0"/>
                </a:lnTo>
                <a:lnTo>
                  <a:pt x="1809614" y="3117994"/>
                </a:lnTo>
                <a:lnTo>
                  <a:pt x="0" y="3117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7"/>
          <p:cNvSpPr/>
          <p:nvPr/>
        </p:nvSpPr>
        <p:spPr>
          <a:xfrm>
            <a:off x="5232624" y="3975649"/>
            <a:ext cx="2211848" cy="3130867"/>
          </a:xfrm>
          <a:custGeom>
            <a:rect b="b" l="l" r="r" t="t"/>
            <a:pathLst>
              <a:path extrusionOk="0" h="3130867" w="2211848">
                <a:moveTo>
                  <a:pt x="0" y="0"/>
                </a:moveTo>
                <a:lnTo>
                  <a:pt x="2211848" y="0"/>
                </a:lnTo>
                <a:lnTo>
                  <a:pt x="2211848" y="3130867"/>
                </a:lnTo>
                <a:lnTo>
                  <a:pt x="0" y="31308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11421" l="0" r="-39532" t="0"/>
            </a:stretch>
          </a:blipFill>
          <a:ln>
            <a:noFill/>
          </a:ln>
        </p:spPr>
      </p:sp>
      <p:sp>
        <p:nvSpPr>
          <p:cNvPr id="199" name="Google Shape;199;p7"/>
          <p:cNvSpPr/>
          <p:nvPr/>
        </p:nvSpPr>
        <p:spPr>
          <a:xfrm>
            <a:off x="3485879" y="4075020"/>
            <a:ext cx="1475351" cy="3181350"/>
          </a:xfrm>
          <a:custGeom>
            <a:rect b="b" l="l" r="r" t="t"/>
            <a:pathLst>
              <a:path extrusionOk="0" h="3181350" w="1475351">
                <a:moveTo>
                  <a:pt x="0" y="0"/>
                </a:moveTo>
                <a:lnTo>
                  <a:pt x="1475351" y="0"/>
                </a:lnTo>
                <a:lnTo>
                  <a:pt x="1475351" y="3181350"/>
                </a:lnTo>
                <a:lnTo>
                  <a:pt x="0" y="3181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7"/>
          <p:cNvSpPr txBox="1"/>
          <p:nvPr/>
        </p:nvSpPr>
        <p:spPr>
          <a:xfrm>
            <a:off x="1972849" y="1067521"/>
            <a:ext cx="14342303" cy="1104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8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《你的元宇宙身份》</a:t>
            </a:r>
            <a:endParaRPr/>
          </a:p>
        </p:txBody>
      </p:sp>
      <p:sp>
        <p:nvSpPr>
          <p:cNvPr id="201" name="Google Shape;201;p7"/>
          <p:cNvSpPr txBox="1"/>
          <p:nvPr/>
        </p:nvSpPr>
        <p:spPr>
          <a:xfrm>
            <a:off x="1507760" y="8293909"/>
            <a:ext cx="7105820" cy="12990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可以有不同的外表、性別、年齡、職業、個性等</a:t>
            </a:r>
            <a:endParaRPr/>
          </a:p>
          <a:p>
            <a:pPr indent="0" lvl="0" marL="0" marR="0" rtl="0" algn="ctr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甚至有</a:t>
            </a:r>
            <a:r>
              <a:rPr b="1" i="0" lang="en-US" sz="2481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多個化身</a:t>
            </a:r>
            <a:endParaRPr/>
          </a:p>
        </p:txBody>
      </p:sp>
      <p:sp>
        <p:nvSpPr>
          <p:cNvPr id="202" name="Google Shape;202;p7"/>
          <p:cNvSpPr txBox="1"/>
          <p:nvPr/>
        </p:nvSpPr>
        <p:spPr>
          <a:xfrm>
            <a:off x="-530420" y="8008810"/>
            <a:ext cx="11354601" cy="571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66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個人化的虛擬化身(Avatars)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208" name="Google Shape;208;p8"/>
          <p:cNvSpPr/>
          <p:nvPr/>
        </p:nvSpPr>
        <p:spPr>
          <a:xfrm>
            <a:off x="801891" y="2951841"/>
            <a:ext cx="8689981" cy="4476457"/>
          </a:xfrm>
          <a:custGeom>
            <a:rect b="b" l="l" r="r" t="t"/>
            <a:pathLst>
              <a:path extrusionOk="0" h="4476457" w="8689981">
                <a:moveTo>
                  <a:pt x="0" y="0"/>
                </a:moveTo>
                <a:lnTo>
                  <a:pt x="8689980" y="0"/>
                </a:lnTo>
                <a:lnTo>
                  <a:pt x="8689980" y="4476457"/>
                </a:lnTo>
                <a:lnTo>
                  <a:pt x="0" y="44764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49" l="-9703" r="-7089" t="0"/>
            </a:stretch>
          </a:blipFill>
          <a:ln cap="rnd" cmpd="sng" w="76200">
            <a:solidFill>
              <a:srgbClr val="CBF4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8"/>
          <p:cNvSpPr/>
          <p:nvPr/>
        </p:nvSpPr>
        <p:spPr>
          <a:xfrm>
            <a:off x="7715867" y="4189162"/>
            <a:ext cx="1578261" cy="2756788"/>
          </a:xfrm>
          <a:custGeom>
            <a:rect b="b" l="l" r="r" t="t"/>
            <a:pathLst>
              <a:path extrusionOk="0" h="2756788" w="1578261">
                <a:moveTo>
                  <a:pt x="0" y="0"/>
                </a:moveTo>
                <a:lnTo>
                  <a:pt x="1578261" y="0"/>
                </a:lnTo>
                <a:lnTo>
                  <a:pt x="1578261" y="2756788"/>
                </a:lnTo>
                <a:lnTo>
                  <a:pt x="0" y="27567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p8"/>
          <p:cNvSpPr/>
          <p:nvPr/>
        </p:nvSpPr>
        <p:spPr>
          <a:xfrm>
            <a:off x="1028700" y="3920891"/>
            <a:ext cx="1809614" cy="3117994"/>
          </a:xfrm>
          <a:custGeom>
            <a:rect b="b" l="l" r="r" t="t"/>
            <a:pathLst>
              <a:path extrusionOk="0" h="3117994" w="1809614">
                <a:moveTo>
                  <a:pt x="0" y="0"/>
                </a:moveTo>
                <a:lnTo>
                  <a:pt x="1809614" y="0"/>
                </a:lnTo>
                <a:lnTo>
                  <a:pt x="1809614" y="3117994"/>
                </a:lnTo>
                <a:lnTo>
                  <a:pt x="0" y="3117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1" name="Google Shape;211;p8"/>
          <p:cNvSpPr/>
          <p:nvPr/>
        </p:nvSpPr>
        <p:spPr>
          <a:xfrm>
            <a:off x="5146881" y="3908017"/>
            <a:ext cx="2211848" cy="3130867"/>
          </a:xfrm>
          <a:custGeom>
            <a:rect b="b" l="l" r="r" t="t"/>
            <a:pathLst>
              <a:path extrusionOk="0" h="3130867" w="2211848">
                <a:moveTo>
                  <a:pt x="0" y="0"/>
                </a:moveTo>
                <a:lnTo>
                  <a:pt x="2211847" y="0"/>
                </a:lnTo>
                <a:lnTo>
                  <a:pt x="2211847" y="3130868"/>
                </a:lnTo>
                <a:lnTo>
                  <a:pt x="0" y="31308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11421" l="0" r="-39532" t="0"/>
            </a:stretch>
          </a:blipFill>
          <a:ln>
            <a:noFill/>
          </a:ln>
        </p:spPr>
      </p:sp>
      <p:sp>
        <p:nvSpPr>
          <p:cNvPr id="212" name="Google Shape;212;p8"/>
          <p:cNvSpPr/>
          <p:nvPr/>
        </p:nvSpPr>
        <p:spPr>
          <a:xfrm>
            <a:off x="3281613" y="3920891"/>
            <a:ext cx="1475351" cy="3181350"/>
          </a:xfrm>
          <a:custGeom>
            <a:rect b="b" l="l" r="r" t="t"/>
            <a:pathLst>
              <a:path extrusionOk="0" h="3181350" w="1475351">
                <a:moveTo>
                  <a:pt x="0" y="0"/>
                </a:moveTo>
                <a:lnTo>
                  <a:pt x="1475351" y="0"/>
                </a:lnTo>
                <a:lnTo>
                  <a:pt x="1475351" y="3181350"/>
                </a:lnTo>
                <a:lnTo>
                  <a:pt x="0" y="3181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8"/>
          <p:cNvSpPr/>
          <p:nvPr/>
        </p:nvSpPr>
        <p:spPr>
          <a:xfrm>
            <a:off x="-367947" y="8609091"/>
            <a:ext cx="19324150" cy="5237117"/>
          </a:xfrm>
          <a:custGeom>
            <a:rect b="b" l="l" r="r" t="t"/>
            <a:pathLst>
              <a:path extrusionOk="0" h="5237117" w="19324150">
                <a:moveTo>
                  <a:pt x="0" y="0"/>
                </a:moveTo>
                <a:lnTo>
                  <a:pt x="19324150" y="0"/>
                </a:lnTo>
                <a:lnTo>
                  <a:pt x="19324150" y="5237117"/>
                </a:lnTo>
                <a:lnTo>
                  <a:pt x="0" y="52371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52999"/>
            </a:blip>
            <a:stretch>
              <a:fillRect b="-137427" l="0" r="-14252" t="-184141"/>
            </a:stretch>
          </a:blipFill>
          <a:ln>
            <a:noFill/>
          </a:ln>
        </p:spPr>
      </p:sp>
      <p:sp>
        <p:nvSpPr>
          <p:cNvPr id="214" name="Google Shape;214;p8"/>
          <p:cNvSpPr/>
          <p:nvPr/>
        </p:nvSpPr>
        <p:spPr>
          <a:xfrm>
            <a:off x="11600905" y="2727735"/>
            <a:ext cx="4898894" cy="5211589"/>
          </a:xfrm>
          <a:custGeom>
            <a:rect b="b" l="l" r="r" t="t"/>
            <a:pathLst>
              <a:path extrusionOk="0" h="5211589" w="4898894">
                <a:moveTo>
                  <a:pt x="0" y="0"/>
                </a:moveTo>
                <a:lnTo>
                  <a:pt x="4898894" y="0"/>
                </a:lnTo>
                <a:lnTo>
                  <a:pt x="4898894" y="5211589"/>
                </a:lnTo>
                <a:lnTo>
                  <a:pt x="0" y="52115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8"/>
          <p:cNvSpPr txBox="1"/>
          <p:nvPr/>
        </p:nvSpPr>
        <p:spPr>
          <a:xfrm>
            <a:off x="1972849" y="1067521"/>
            <a:ext cx="14342303" cy="1104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8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《你的元宇宙身份》</a:t>
            </a:r>
            <a:endParaRPr/>
          </a:p>
        </p:txBody>
      </p:sp>
      <p:sp>
        <p:nvSpPr>
          <p:cNvPr id="216" name="Google Shape;216;p8"/>
          <p:cNvSpPr txBox="1"/>
          <p:nvPr/>
        </p:nvSpPr>
        <p:spPr>
          <a:xfrm>
            <a:off x="-530420" y="7585836"/>
            <a:ext cx="11354601" cy="630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66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個人化的虛擬化身</a:t>
            </a:r>
            <a:endParaRPr/>
          </a:p>
        </p:txBody>
      </p:sp>
      <p:sp>
        <p:nvSpPr>
          <p:cNvPr id="217" name="Google Shape;217;p8"/>
          <p:cNvSpPr txBox="1"/>
          <p:nvPr/>
        </p:nvSpPr>
        <p:spPr>
          <a:xfrm>
            <a:off x="11509974" y="7091350"/>
            <a:ext cx="6417600" cy="10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20" u="none" cap="none" strike="noStrike">
                <a:solidFill>
                  <a:srgbClr val="9FCD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元宇宙守護者</a:t>
            </a:r>
            <a:endParaRPr/>
          </a:p>
        </p:txBody>
      </p:sp>
      <p:sp>
        <p:nvSpPr>
          <p:cNvPr id="218" name="Google Shape;218;p8"/>
          <p:cNvSpPr txBox="1"/>
          <p:nvPr/>
        </p:nvSpPr>
        <p:spPr>
          <a:xfrm>
            <a:off x="1368075" y="9062675"/>
            <a:ext cx="16080900" cy="5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7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保護好個人信息，以免洩露或被濫用，一同守護元宇宙，是每個元宇宙參與者的責任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4" name="Google Shape;224;p9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860" l="0" r="0" t="-20860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9"/>
          <p:cNvSpPr txBox="1"/>
          <p:nvPr/>
        </p:nvSpPr>
        <p:spPr>
          <a:xfrm>
            <a:off x="1817285" y="2743479"/>
            <a:ext cx="14419792" cy="1856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虛擬世界發生的事</a:t>
            </a:r>
            <a:endParaRPr/>
          </a:p>
        </p:txBody>
      </p:sp>
      <p:sp>
        <p:nvSpPr>
          <p:cNvPr id="226" name="Google Shape;226;p9"/>
          <p:cNvSpPr/>
          <p:nvPr/>
        </p:nvSpPr>
        <p:spPr>
          <a:xfrm>
            <a:off x="654517" y="4645968"/>
            <a:ext cx="4956905" cy="6324600"/>
          </a:xfrm>
          <a:custGeom>
            <a:rect b="b" l="l" r="r" t="t"/>
            <a:pathLst>
              <a:path extrusionOk="0" h="6324600" w="4956905">
                <a:moveTo>
                  <a:pt x="0" y="0"/>
                </a:moveTo>
                <a:lnTo>
                  <a:pt x="4956905" y="0"/>
                </a:lnTo>
                <a:lnTo>
                  <a:pt x="4956905" y="6324600"/>
                </a:lnTo>
                <a:lnTo>
                  <a:pt x="0" y="6324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9"/>
          <p:cNvSpPr txBox="1"/>
          <p:nvPr/>
        </p:nvSpPr>
        <p:spPr>
          <a:xfrm>
            <a:off x="6232258" y="5388888"/>
            <a:ext cx="5859468" cy="1093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199" u="none" cap="none" strike="noStrike">
                <a:solidFill>
                  <a:srgbClr val="C471ED"/>
                </a:solidFill>
                <a:latin typeface="Noto Sans TC"/>
                <a:ea typeface="Noto Sans TC"/>
                <a:cs typeface="Noto Sans TC"/>
                <a:sym typeface="Noto Sans TC"/>
              </a:rPr>
              <a:t>你有見過嗎?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10"/>
          <p:cNvGrpSpPr/>
          <p:nvPr/>
        </p:nvGrpSpPr>
        <p:grpSpPr>
          <a:xfrm>
            <a:off x="-490525" y="-879129"/>
            <a:ext cx="20082897" cy="12567322"/>
            <a:chOff x="0" y="-28575"/>
            <a:chExt cx="5289323" cy="3309912"/>
          </a:xfrm>
        </p:grpSpPr>
        <p:sp>
          <p:nvSpPr>
            <p:cNvPr id="233" name="Google Shape;233;p10"/>
            <p:cNvSpPr/>
            <p:nvPr/>
          </p:nvSpPr>
          <p:spPr>
            <a:xfrm>
              <a:off x="0" y="0"/>
              <a:ext cx="5289322" cy="3281337"/>
            </a:xfrm>
            <a:custGeom>
              <a:rect b="b" l="l" r="r" t="t"/>
              <a:pathLst>
                <a:path extrusionOk="0" h="3281337" w="5289322">
                  <a:moveTo>
                    <a:pt x="0" y="0"/>
                  </a:moveTo>
                  <a:lnTo>
                    <a:pt x="5289322" y="0"/>
                  </a:lnTo>
                  <a:lnTo>
                    <a:pt x="5289322" y="3281337"/>
                  </a:lnTo>
                  <a:lnTo>
                    <a:pt x="0" y="3281337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234" name="Google Shape;234;p10"/>
            <p:cNvSpPr txBox="1"/>
            <p:nvPr/>
          </p:nvSpPr>
          <p:spPr>
            <a:xfrm>
              <a:off x="0" y="-28575"/>
              <a:ext cx="5289323" cy="3309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5" name="Google Shape;235;p10"/>
          <p:cNvSpPr txBox="1"/>
          <p:nvPr/>
        </p:nvSpPr>
        <p:spPr>
          <a:xfrm>
            <a:off x="2688109" y="4460148"/>
            <a:ext cx="5188020" cy="321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元宇宙｜英國女因在META元宇宙遭非禮陷入焦慮</a:t>
            </a:r>
            <a:endParaRPr/>
          </a:p>
        </p:txBody>
      </p:sp>
      <p:sp>
        <p:nvSpPr>
          <p:cNvPr id="236" name="Google Shape;236;p10"/>
          <p:cNvSpPr/>
          <p:nvPr/>
        </p:nvSpPr>
        <p:spPr>
          <a:xfrm>
            <a:off x="2712790" y="1499933"/>
            <a:ext cx="5217859" cy="2935046"/>
          </a:xfrm>
          <a:custGeom>
            <a:rect b="b" l="l" r="r" t="t"/>
            <a:pathLst>
              <a:path extrusionOk="0" h="2935046" w="5217859">
                <a:moveTo>
                  <a:pt x="0" y="0"/>
                </a:moveTo>
                <a:lnTo>
                  <a:pt x="5217860" y="0"/>
                </a:lnTo>
                <a:lnTo>
                  <a:pt x="5217860" y="2935046"/>
                </a:lnTo>
                <a:lnTo>
                  <a:pt x="0" y="29350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76200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37" name="Google Shape;237;p10"/>
          <p:cNvSpPr txBox="1"/>
          <p:nvPr/>
        </p:nvSpPr>
        <p:spPr>
          <a:xfrm>
            <a:off x="6791576" y="4858648"/>
            <a:ext cx="1307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(香港01,2022)</a:t>
            </a:r>
            <a:endParaRPr/>
          </a:p>
        </p:txBody>
      </p:sp>
      <p:sp>
        <p:nvSpPr>
          <p:cNvPr id="238" name="Google Shape;238;p10"/>
          <p:cNvSpPr/>
          <p:nvPr/>
        </p:nvSpPr>
        <p:spPr>
          <a:xfrm>
            <a:off x="9550923" y="1509458"/>
            <a:ext cx="6409807" cy="3469105"/>
          </a:xfrm>
          <a:custGeom>
            <a:rect b="b" l="l" r="r" t="t"/>
            <a:pathLst>
              <a:path extrusionOk="0" h="3469105" w="6409807">
                <a:moveTo>
                  <a:pt x="0" y="0"/>
                </a:moveTo>
                <a:lnTo>
                  <a:pt x="6409807" y="0"/>
                </a:lnTo>
                <a:lnTo>
                  <a:pt x="6409807" y="3469106"/>
                </a:lnTo>
                <a:lnTo>
                  <a:pt x="0" y="34691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932" l="0" r="0" t="0"/>
            </a:stretch>
          </a:blipFill>
          <a:ln cap="sq" cmpd="sng" w="76200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39" name="Google Shape;239;p10">
            <a:hlinkClick r:id="rId5"/>
          </p:cNvPr>
          <p:cNvSpPr/>
          <p:nvPr/>
        </p:nvSpPr>
        <p:spPr>
          <a:xfrm>
            <a:off x="2642911" y="5589288"/>
            <a:ext cx="5217795" cy="3685068"/>
          </a:xfrm>
          <a:custGeom>
            <a:rect b="b" l="l" r="r" t="t"/>
            <a:pathLst>
              <a:path extrusionOk="0" h="3685068" w="5217795">
                <a:moveTo>
                  <a:pt x="0" y="0"/>
                </a:moveTo>
                <a:lnTo>
                  <a:pt x="5217795" y="0"/>
                </a:lnTo>
                <a:lnTo>
                  <a:pt x="5217795" y="3685068"/>
                </a:lnTo>
                <a:lnTo>
                  <a:pt x="0" y="36850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sq" cmpd="sng" w="76200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40" name="Google Shape;240;p10"/>
          <p:cNvSpPr txBox="1"/>
          <p:nvPr/>
        </p:nvSpPr>
        <p:spPr>
          <a:xfrm>
            <a:off x="2058925" y="9336047"/>
            <a:ext cx="62991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2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《原神》帳號被盜！官方稱「新主人有課金」不還帳號</a:t>
            </a:r>
            <a:endParaRPr/>
          </a:p>
        </p:txBody>
      </p:sp>
      <p:sp>
        <p:nvSpPr>
          <p:cNvPr id="241" name="Google Shape;241;p10"/>
          <p:cNvSpPr txBox="1"/>
          <p:nvPr/>
        </p:nvSpPr>
        <p:spPr>
          <a:xfrm>
            <a:off x="6791576" y="9754798"/>
            <a:ext cx="1566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(三立新聞網,2020)</a:t>
            </a:r>
            <a:endParaRPr/>
          </a:p>
        </p:txBody>
      </p:sp>
      <p:sp>
        <p:nvSpPr>
          <p:cNvPr id="242" name="Google Shape;242;p10"/>
          <p:cNvSpPr/>
          <p:nvPr/>
        </p:nvSpPr>
        <p:spPr>
          <a:xfrm>
            <a:off x="9550923" y="4969039"/>
            <a:ext cx="6409807" cy="4295792"/>
          </a:xfrm>
          <a:custGeom>
            <a:rect b="b" l="l" r="r" t="t"/>
            <a:pathLst>
              <a:path extrusionOk="0" h="4295792" w="6409807">
                <a:moveTo>
                  <a:pt x="0" y="0"/>
                </a:moveTo>
                <a:lnTo>
                  <a:pt x="6409807" y="0"/>
                </a:lnTo>
                <a:lnTo>
                  <a:pt x="6409807" y="4295792"/>
                </a:lnTo>
                <a:lnTo>
                  <a:pt x="0" y="42957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5363" t="0"/>
            </a:stretch>
          </a:blipFill>
          <a:ln cap="sq" cmpd="sng" w="76200">
            <a:solidFill>
              <a:srgbClr val="FFFCF3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43" name="Google Shape;243;p10"/>
          <p:cNvSpPr txBox="1"/>
          <p:nvPr/>
        </p:nvSpPr>
        <p:spPr>
          <a:xfrm>
            <a:off x="14550198" y="9386526"/>
            <a:ext cx="1307244" cy="247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3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(星島日報,2024)</a:t>
            </a:r>
            <a:endParaRPr/>
          </a:p>
        </p:txBody>
      </p:sp>
      <p:sp>
        <p:nvSpPr>
          <p:cNvPr id="244" name="Google Shape;244;p10"/>
          <p:cNvSpPr/>
          <p:nvPr/>
        </p:nvSpPr>
        <p:spPr>
          <a:xfrm>
            <a:off x="1579636" y="417227"/>
            <a:ext cx="4038486" cy="1221642"/>
          </a:xfrm>
          <a:custGeom>
            <a:rect b="b" l="l" r="r" t="t"/>
            <a:pathLst>
              <a:path extrusionOk="0" h="1221642" w="4038486">
                <a:moveTo>
                  <a:pt x="0" y="0"/>
                </a:moveTo>
                <a:lnTo>
                  <a:pt x="4038487" y="0"/>
                </a:lnTo>
                <a:lnTo>
                  <a:pt x="4038487" y="1221642"/>
                </a:lnTo>
                <a:lnTo>
                  <a:pt x="0" y="12216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5" name="Google Shape;245;p10"/>
          <p:cNvSpPr/>
          <p:nvPr/>
        </p:nvSpPr>
        <p:spPr>
          <a:xfrm>
            <a:off x="1696965" y="5143500"/>
            <a:ext cx="4038486" cy="1221642"/>
          </a:xfrm>
          <a:custGeom>
            <a:rect b="b" l="l" r="r" t="t"/>
            <a:pathLst>
              <a:path extrusionOk="0" h="1221642" w="4038486">
                <a:moveTo>
                  <a:pt x="0" y="0"/>
                </a:moveTo>
                <a:lnTo>
                  <a:pt x="4038486" y="0"/>
                </a:lnTo>
                <a:lnTo>
                  <a:pt x="4038486" y="1221642"/>
                </a:lnTo>
                <a:lnTo>
                  <a:pt x="0" y="12216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10"/>
          <p:cNvSpPr/>
          <p:nvPr/>
        </p:nvSpPr>
        <p:spPr>
          <a:xfrm>
            <a:off x="9293891" y="417227"/>
            <a:ext cx="4038486" cy="1221642"/>
          </a:xfrm>
          <a:custGeom>
            <a:rect b="b" l="l" r="r" t="t"/>
            <a:pathLst>
              <a:path extrusionOk="0" h="1221642" w="4038486">
                <a:moveTo>
                  <a:pt x="0" y="0"/>
                </a:moveTo>
                <a:lnTo>
                  <a:pt x="4038486" y="0"/>
                </a:lnTo>
                <a:lnTo>
                  <a:pt x="4038486" y="1221642"/>
                </a:lnTo>
                <a:lnTo>
                  <a:pt x="0" y="12216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7" name="Google Shape;247;p10"/>
          <p:cNvSpPr txBox="1"/>
          <p:nvPr/>
        </p:nvSpPr>
        <p:spPr>
          <a:xfrm>
            <a:off x="1462308" y="592628"/>
            <a:ext cx="3905435" cy="775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6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元宇宙非禮</a:t>
            </a:r>
            <a:endParaRPr/>
          </a:p>
        </p:txBody>
      </p:sp>
      <p:sp>
        <p:nvSpPr>
          <p:cNvPr id="248" name="Google Shape;248;p10"/>
          <p:cNvSpPr txBox="1"/>
          <p:nvPr/>
        </p:nvSpPr>
        <p:spPr>
          <a:xfrm>
            <a:off x="1579636" y="5318901"/>
            <a:ext cx="3905435" cy="775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6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道具盜竊</a:t>
            </a:r>
            <a:endParaRPr/>
          </a:p>
        </p:txBody>
      </p:sp>
      <p:sp>
        <p:nvSpPr>
          <p:cNvPr id="249" name="Google Shape;249;p10"/>
          <p:cNvSpPr txBox="1"/>
          <p:nvPr/>
        </p:nvSpPr>
        <p:spPr>
          <a:xfrm>
            <a:off x="9176562" y="592628"/>
            <a:ext cx="3905435" cy="775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06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網絡欺凌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5" name="Google Shape;255;p11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8208" l="0" r="0" t="-13512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1"/>
          <p:cNvSpPr txBox="1"/>
          <p:nvPr/>
        </p:nvSpPr>
        <p:spPr>
          <a:xfrm>
            <a:off x="1817285" y="3027612"/>
            <a:ext cx="14419792" cy="1856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元宇宙的隱私與道德</a:t>
            </a:r>
            <a:endParaRPr/>
          </a:p>
        </p:txBody>
      </p:sp>
      <p:sp>
        <p:nvSpPr>
          <p:cNvPr id="257" name="Google Shape;257;p11"/>
          <p:cNvSpPr/>
          <p:nvPr/>
        </p:nvSpPr>
        <p:spPr>
          <a:xfrm>
            <a:off x="733425" y="4360218"/>
            <a:ext cx="4806696" cy="6324600"/>
          </a:xfrm>
          <a:custGeom>
            <a:rect b="b" l="l" r="r" t="t"/>
            <a:pathLst>
              <a:path extrusionOk="0" h="6324600" w="4806696">
                <a:moveTo>
                  <a:pt x="0" y="0"/>
                </a:moveTo>
                <a:lnTo>
                  <a:pt x="4806696" y="0"/>
                </a:lnTo>
                <a:lnTo>
                  <a:pt x="4806696" y="6324600"/>
                </a:lnTo>
                <a:lnTo>
                  <a:pt x="0" y="6324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263" name="Google Shape;263;p12"/>
          <p:cNvGrpSpPr/>
          <p:nvPr/>
        </p:nvGrpSpPr>
        <p:grpSpPr>
          <a:xfrm>
            <a:off x="1396910" y="3255217"/>
            <a:ext cx="15606752" cy="6109351"/>
            <a:chOff x="0" y="-66675"/>
            <a:chExt cx="4042975" cy="1582645"/>
          </a:xfrm>
        </p:grpSpPr>
        <p:sp>
          <p:nvSpPr>
            <p:cNvPr id="264" name="Google Shape;264;p12"/>
            <p:cNvSpPr/>
            <p:nvPr/>
          </p:nvSpPr>
          <p:spPr>
            <a:xfrm>
              <a:off x="0" y="0"/>
              <a:ext cx="4042975" cy="1515970"/>
            </a:xfrm>
            <a:custGeom>
              <a:rect b="b" l="l" r="r" t="t"/>
              <a:pathLst>
                <a:path extrusionOk="0" h="1515970" w="4042975">
                  <a:moveTo>
                    <a:pt x="19346" y="0"/>
                  </a:moveTo>
                  <a:lnTo>
                    <a:pt x="4023629" y="0"/>
                  </a:lnTo>
                  <a:cubicBezTo>
                    <a:pt x="4028760" y="0"/>
                    <a:pt x="4033681" y="2038"/>
                    <a:pt x="4037309" y="5666"/>
                  </a:cubicBezTo>
                  <a:cubicBezTo>
                    <a:pt x="4040937" y="9295"/>
                    <a:pt x="4042975" y="14215"/>
                    <a:pt x="4042975" y="19346"/>
                  </a:cubicBezTo>
                  <a:lnTo>
                    <a:pt x="4042975" y="1496624"/>
                  </a:lnTo>
                  <a:cubicBezTo>
                    <a:pt x="4042975" y="1501755"/>
                    <a:pt x="4040937" y="1506676"/>
                    <a:pt x="4037309" y="1510304"/>
                  </a:cubicBezTo>
                  <a:cubicBezTo>
                    <a:pt x="4033681" y="1513932"/>
                    <a:pt x="4028760" y="1515970"/>
                    <a:pt x="4023629" y="1515970"/>
                  </a:cubicBezTo>
                  <a:lnTo>
                    <a:pt x="19346" y="1515970"/>
                  </a:lnTo>
                  <a:cubicBezTo>
                    <a:pt x="8662" y="1515970"/>
                    <a:pt x="0" y="1507309"/>
                    <a:pt x="0" y="1496624"/>
                  </a:cubicBezTo>
                  <a:lnTo>
                    <a:pt x="0" y="19346"/>
                  </a:lnTo>
                  <a:cubicBezTo>
                    <a:pt x="0" y="14215"/>
                    <a:pt x="2038" y="9295"/>
                    <a:pt x="5666" y="5666"/>
                  </a:cubicBezTo>
                  <a:cubicBezTo>
                    <a:pt x="9295" y="2038"/>
                    <a:pt x="14215" y="0"/>
                    <a:pt x="19346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2"/>
            <p:cNvSpPr txBox="1"/>
            <p:nvPr/>
          </p:nvSpPr>
          <p:spPr>
            <a:xfrm>
              <a:off x="0" y="-66675"/>
              <a:ext cx="4042975" cy="15826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550" lIns="33550" spcFirstLastPara="1" rIns="33550" wrap="square" tIns="33550">
              <a:noAutofit/>
            </a:bodyPr>
            <a:lstStyle/>
            <a:p>
              <a:pPr indent="0" lvl="0" marL="0" marR="0" rtl="0" algn="ctr">
                <a:lnSpc>
                  <a:spcPct val="136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6" name="Google Shape;266;p12"/>
          <p:cNvGrpSpPr/>
          <p:nvPr/>
        </p:nvGrpSpPr>
        <p:grpSpPr>
          <a:xfrm>
            <a:off x="1218429" y="698387"/>
            <a:ext cx="5957369" cy="1932450"/>
            <a:chOff x="0" y="-76200"/>
            <a:chExt cx="1374307" cy="445797"/>
          </a:xfrm>
        </p:grpSpPr>
        <p:sp>
          <p:nvSpPr>
            <p:cNvPr id="267" name="Google Shape;267;p12"/>
            <p:cNvSpPr/>
            <p:nvPr/>
          </p:nvSpPr>
          <p:spPr>
            <a:xfrm>
              <a:off x="0" y="0"/>
              <a:ext cx="1374307" cy="369597"/>
            </a:xfrm>
            <a:custGeom>
              <a:rect b="b" l="l" r="r" t="t"/>
              <a:pathLst>
                <a:path extrusionOk="0" h="369597" w="1374307">
                  <a:moveTo>
                    <a:pt x="129955" y="0"/>
                  </a:moveTo>
                  <a:lnTo>
                    <a:pt x="1244352" y="0"/>
                  </a:lnTo>
                  <a:cubicBezTo>
                    <a:pt x="1278818" y="0"/>
                    <a:pt x="1311873" y="13692"/>
                    <a:pt x="1336244" y="38063"/>
                  </a:cubicBezTo>
                  <a:cubicBezTo>
                    <a:pt x="1360615" y="62434"/>
                    <a:pt x="1374307" y="95489"/>
                    <a:pt x="1374307" y="129955"/>
                  </a:cubicBezTo>
                  <a:lnTo>
                    <a:pt x="1374307" y="239642"/>
                  </a:lnTo>
                  <a:cubicBezTo>
                    <a:pt x="1374307" y="274108"/>
                    <a:pt x="1360615" y="307163"/>
                    <a:pt x="1336244" y="331534"/>
                  </a:cubicBezTo>
                  <a:cubicBezTo>
                    <a:pt x="1311873" y="355906"/>
                    <a:pt x="1278818" y="369597"/>
                    <a:pt x="1244352" y="369597"/>
                  </a:cubicBezTo>
                  <a:lnTo>
                    <a:pt x="129955" y="369597"/>
                  </a:lnTo>
                  <a:cubicBezTo>
                    <a:pt x="95489" y="369597"/>
                    <a:pt x="62434" y="355906"/>
                    <a:pt x="38063" y="331534"/>
                  </a:cubicBezTo>
                  <a:cubicBezTo>
                    <a:pt x="13692" y="307163"/>
                    <a:pt x="0" y="274108"/>
                    <a:pt x="0" y="239642"/>
                  </a:cubicBezTo>
                  <a:lnTo>
                    <a:pt x="0" y="129955"/>
                  </a:lnTo>
                  <a:cubicBezTo>
                    <a:pt x="0" y="95489"/>
                    <a:pt x="13692" y="62434"/>
                    <a:pt x="38063" y="38063"/>
                  </a:cubicBezTo>
                  <a:cubicBezTo>
                    <a:pt x="62434" y="13692"/>
                    <a:pt x="95489" y="0"/>
                    <a:pt x="129955" y="0"/>
                  </a:cubicBez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50000">
                  <a:srgbClr val="5BAAED"/>
                </a:gs>
                <a:gs pos="100000">
                  <a:srgbClr val="A15FDB"/>
                </a:gs>
              </a:gsLst>
              <a:lin ang="2700000" scaled="0"/>
            </a:gradFill>
            <a:ln cap="rnd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2"/>
            <p:cNvSpPr txBox="1"/>
            <p:nvPr/>
          </p:nvSpPr>
          <p:spPr>
            <a:xfrm>
              <a:off x="0" y="-76200"/>
              <a:ext cx="1374307" cy="445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550" lIns="33550" spcFirstLastPara="1" rIns="33550" wrap="square" tIns="33550">
              <a:noAutofit/>
            </a:bodyPr>
            <a:lstStyle/>
            <a:p>
              <a:pPr indent="0" lvl="0" marL="0" marR="0" rtl="0" algn="ctr">
                <a:lnSpc>
                  <a:spcPct val="32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69" name="Google Shape;269;p12"/>
          <p:cNvCxnSpPr/>
          <p:nvPr/>
        </p:nvCxnSpPr>
        <p:spPr>
          <a:xfrm>
            <a:off x="6362156" y="4006749"/>
            <a:ext cx="0" cy="5144534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0" name="Google Shape;270;p12"/>
          <p:cNvCxnSpPr/>
          <p:nvPr/>
        </p:nvCxnSpPr>
        <p:spPr>
          <a:xfrm rot="10800000">
            <a:off x="1981754" y="5491436"/>
            <a:ext cx="14533646" cy="0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1" name="Google Shape;271;p12"/>
          <p:cNvCxnSpPr/>
          <p:nvPr/>
        </p:nvCxnSpPr>
        <p:spPr>
          <a:xfrm rot="10800000">
            <a:off x="1981754" y="7545095"/>
            <a:ext cx="14533646" cy="0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2" name="Google Shape;272;p12"/>
          <p:cNvCxnSpPr/>
          <p:nvPr/>
        </p:nvCxnSpPr>
        <p:spPr>
          <a:xfrm>
            <a:off x="11790068" y="4006749"/>
            <a:ext cx="0" cy="5144534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" name="Google Shape;273;p12"/>
          <p:cNvSpPr/>
          <p:nvPr/>
        </p:nvSpPr>
        <p:spPr>
          <a:xfrm>
            <a:off x="8095617" y="1028700"/>
            <a:ext cx="1873072" cy="1830928"/>
          </a:xfrm>
          <a:custGeom>
            <a:rect b="b" l="l" r="r" t="t"/>
            <a:pathLst>
              <a:path extrusionOk="0" h="1830928" w="1873072">
                <a:moveTo>
                  <a:pt x="0" y="0"/>
                </a:moveTo>
                <a:lnTo>
                  <a:pt x="1873071" y="0"/>
                </a:lnTo>
                <a:lnTo>
                  <a:pt x="1873071" y="1830928"/>
                </a:lnTo>
                <a:lnTo>
                  <a:pt x="0" y="1830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4" name="Google Shape;274;p12"/>
          <p:cNvSpPr txBox="1"/>
          <p:nvPr/>
        </p:nvSpPr>
        <p:spPr>
          <a:xfrm>
            <a:off x="2409628" y="4213207"/>
            <a:ext cx="3167903" cy="528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尊重與關心他人</a:t>
            </a:r>
            <a:endParaRPr/>
          </a:p>
        </p:txBody>
      </p:sp>
      <p:sp>
        <p:nvSpPr>
          <p:cNvPr id="275" name="Google Shape;275;p12"/>
          <p:cNvSpPr txBox="1"/>
          <p:nvPr/>
        </p:nvSpPr>
        <p:spPr>
          <a:xfrm>
            <a:off x="2077004" y="5891486"/>
            <a:ext cx="3833152" cy="1296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網絡暴力</a:t>
            </a:r>
            <a:endParaRPr/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76" name="Google Shape;276;p12"/>
          <p:cNvSpPr txBox="1"/>
          <p:nvPr/>
        </p:nvSpPr>
        <p:spPr>
          <a:xfrm>
            <a:off x="1941665" y="8051150"/>
            <a:ext cx="4103830" cy="6394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洩露別人個人資料</a:t>
            </a:r>
            <a:endParaRPr/>
          </a:p>
        </p:txBody>
      </p:sp>
      <p:sp>
        <p:nvSpPr>
          <p:cNvPr id="277" name="Google Shape;277;p12"/>
          <p:cNvSpPr txBox="1"/>
          <p:nvPr/>
        </p:nvSpPr>
        <p:spPr>
          <a:xfrm>
            <a:off x="7356352" y="4175107"/>
            <a:ext cx="3351600" cy="705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傳播正能量</a:t>
            </a:r>
            <a:endParaRPr/>
          </a:p>
        </p:txBody>
      </p:sp>
      <p:sp>
        <p:nvSpPr>
          <p:cNvPr id="278" name="Google Shape;278;p12"/>
          <p:cNvSpPr txBox="1"/>
          <p:nvPr/>
        </p:nvSpPr>
        <p:spPr>
          <a:xfrm>
            <a:off x="11758920" y="4194157"/>
            <a:ext cx="5121768" cy="6134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學習提高網絡技能</a:t>
            </a:r>
            <a:endParaRPr/>
          </a:p>
        </p:txBody>
      </p:sp>
      <p:sp>
        <p:nvSpPr>
          <p:cNvPr id="279" name="Google Shape;279;p12"/>
          <p:cNvSpPr txBox="1"/>
          <p:nvPr/>
        </p:nvSpPr>
        <p:spPr>
          <a:xfrm>
            <a:off x="6400256" y="6049601"/>
            <a:ext cx="5263792" cy="528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分享有價值的信息</a:t>
            </a:r>
            <a:endParaRPr/>
          </a:p>
        </p:txBody>
      </p:sp>
      <p:sp>
        <p:nvSpPr>
          <p:cNvPr id="280" name="Google Shape;280;p12"/>
          <p:cNvSpPr txBox="1"/>
          <p:nvPr/>
        </p:nvSpPr>
        <p:spPr>
          <a:xfrm>
            <a:off x="11739870" y="6030551"/>
            <a:ext cx="5263792" cy="669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發佈違法/不雅內容</a:t>
            </a:r>
            <a:endParaRPr/>
          </a:p>
        </p:txBody>
      </p:sp>
      <p:sp>
        <p:nvSpPr>
          <p:cNvPr id="281" name="Google Shape;281;p12"/>
          <p:cNvSpPr txBox="1"/>
          <p:nvPr/>
        </p:nvSpPr>
        <p:spPr>
          <a:xfrm>
            <a:off x="7356352" y="8041625"/>
            <a:ext cx="3351600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明辨是非</a:t>
            </a:r>
            <a:endParaRPr/>
          </a:p>
        </p:txBody>
      </p:sp>
      <p:sp>
        <p:nvSpPr>
          <p:cNvPr id="282" name="Google Shape;282;p12"/>
          <p:cNvSpPr txBox="1"/>
          <p:nvPr/>
        </p:nvSpPr>
        <p:spPr>
          <a:xfrm>
            <a:off x="12011303" y="8060675"/>
            <a:ext cx="4449542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維護個人隱私安全</a:t>
            </a:r>
            <a:endParaRPr/>
          </a:p>
        </p:txBody>
      </p:sp>
      <p:sp>
        <p:nvSpPr>
          <p:cNvPr id="283" name="Google Shape;283;p12"/>
          <p:cNvSpPr txBox="1"/>
          <p:nvPr/>
        </p:nvSpPr>
        <p:spPr>
          <a:xfrm>
            <a:off x="722716" y="1255989"/>
            <a:ext cx="6948795" cy="10278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3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高質網絡公民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289" name="Google Shape;289;p13"/>
          <p:cNvGrpSpPr/>
          <p:nvPr/>
        </p:nvGrpSpPr>
        <p:grpSpPr>
          <a:xfrm>
            <a:off x="1396910" y="3255217"/>
            <a:ext cx="15606752" cy="6109351"/>
            <a:chOff x="0" y="-66675"/>
            <a:chExt cx="4042975" cy="1582645"/>
          </a:xfrm>
        </p:grpSpPr>
        <p:sp>
          <p:nvSpPr>
            <p:cNvPr id="290" name="Google Shape;290;p13"/>
            <p:cNvSpPr/>
            <p:nvPr/>
          </p:nvSpPr>
          <p:spPr>
            <a:xfrm>
              <a:off x="0" y="0"/>
              <a:ext cx="4042975" cy="1515970"/>
            </a:xfrm>
            <a:custGeom>
              <a:rect b="b" l="l" r="r" t="t"/>
              <a:pathLst>
                <a:path extrusionOk="0" h="1515970" w="4042975">
                  <a:moveTo>
                    <a:pt x="19346" y="0"/>
                  </a:moveTo>
                  <a:lnTo>
                    <a:pt x="4023629" y="0"/>
                  </a:lnTo>
                  <a:cubicBezTo>
                    <a:pt x="4028760" y="0"/>
                    <a:pt x="4033681" y="2038"/>
                    <a:pt x="4037309" y="5666"/>
                  </a:cubicBezTo>
                  <a:cubicBezTo>
                    <a:pt x="4040937" y="9295"/>
                    <a:pt x="4042975" y="14215"/>
                    <a:pt x="4042975" y="19346"/>
                  </a:cubicBezTo>
                  <a:lnTo>
                    <a:pt x="4042975" y="1496624"/>
                  </a:lnTo>
                  <a:cubicBezTo>
                    <a:pt x="4042975" y="1501755"/>
                    <a:pt x="4040937" y="1506676"/>
                    <a:pt x="4037309" y="1510304"/>
                  </a:cubicBezTo>
                  <a:cubicBezTo>
                    <a:pt x="4033681" y="1513932"/>
                    <a:pt x="4028760" y="1515970"/>
                    <a:pt x="4023629" y="1515970"/>
                  </a:cubicBezTo>
                  <a:lnTo>
                    <a:pt x="19346" y="1515970"/>
                  </a:lnTo>
                  <a:cubicBezTo>
                    <a:pt x="8662" y="1515970"/>
                    <a:pt x="0" y="1507309"/>
                    <a:pt x="0" y="1496624"/>
                  </a:cubicBezTo>
                  <a:lnTo>
                    <a:pt x="0" y="19346"/>
                  </a:lnTo>
                  <a:cubicBezTo>
                    <a:pt x="0" y="14215"/>
                    <a:pt x="2038" y="9295"/>
                    <a:pt x="5666" y="5666"/>
                  </a:cubicBezTo>
                  <a:cubicBezTo>
                    <a:pt x="9295" y="2038"/>
                    <a:pt x="14215" y="0"/>
                    <a:pt x="19346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3"/>
            <p:cNvSpPr txBox="1"/>
            <p:nvPr/>
          </p:nvSpPr>
          <p:spPr>
            <a:xfrm>
              <a:off x="0" y="-66675"/>
              <a:ext cx="4042975" cy="15826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550" lIns="33550" spcFirstLastPara="1" rIns="33550" wrap="square" tIns="33550">
              <a:noAutofit/>
            </a:bodyPr>
            <a:lstStyle/>
            <a:p>
              <a:pPr indent="0" lvl="0" marL="0" marR="0" rtl="0" algn="ctr">
                <a:lnSpc>
                  <a:spcPct val="136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2" name="Google Shape;292;p13"/>
          <p:cNvGrpSpPr/>
          <p:nvPr/>
        </p:nvGrpSpPr>
        <p:grpSpPr>
          <a:xfrm>
            <a:off x="1218429" y="698387"/>
            <a:ext cx="5957369" cy="1932450"/>
            <a:chOff x="0" y="-76200"/>
            <a:chExt cx="1374307" cy="445797"/>
          </a:xfrm>
        </p:grpSpPr>
        <p:sp>
          <p:nvSpPr>
            <p:cNvPr id="293" name="Google Shape;293;p13"/>
            <p:cNvSpPr/>
            <p:nvPr/>
          </p:nvSpPr>
          <p:spPr>
            <a:xfrm>
              <a:off x="0" y="0"/>
              <a:ext cx="1374307" cy="369597"/>
            </a:xfrm>
            <a:custGeom>
              <a:rect b="b" l="l" r="r" t="t"/>
              <a:pathLst>
                <a:path extrusionOk="0" h="369597" w="1374307">
                  <a:moveTo>
                    <a:pt x="129955" y="0"/>
                  </a:moveTo>
                  <a:lnTo>
                    <a:pt x="1244352" y="0"/>
                  </a:lnTo>
                  <a:cubicBezTo>
                    <a:pt x="1278818" y="0"/>
                    <a:pt x="1311873" y="13692"/>
                    <a:pt x="1336244" y="38063"/>
                  </a:cubicBezTo>
                  <a:cubicBezTo>
                    <a:pt x="1360615" y="62434"/>
                    <a:pt x="1374307" y="95489"/>
                    <a:pt x="1374307" y="129955"/>
                  </a:cubicBezTo>
                  <a:lnTo>
                    <a:pt x="1374307" y="239642"/>
                  </a:lnTo>
                  <a:cubicBezTo>
                    <a:pt x="1374307" y="274108"/>
                    <a:pt x="1360615" y="307163"/>
                    <a:pt x="1336244" y="331534"/>
                  </a:cubicBezTo>
                  <a:cubicBezTo>
                    <a:pt x="1311873" y="355906"/>
                    <a:pt x="1278818" y="369597"/>
                    <a:pt x="1244352" y="369597"/>
                  </a:cubicBezTo>
                  <a:lnTo>
                    <a:pt x="129955" y="369597"/>
                  </a:lnTo>
                  <a:cubicBezTo>
                    <a:pt x="95489" y="369597"/>
                    <a:pt x="62434" y="355906"/>
                    <a:pt x="38063" y="331534"/>
                  </a:cubicBezTo>
                  <a:cubicBezTo>
                    <a:pt x="13692" y="307163"/>
                    <a:pt x="0" y="274108"/>
                    <a:pt x="0" y="239642"/>
                  </a:cubicBezTo>
                  <a:lnTo>
                    <a:pt x="0" y="129955"/>
                  </a:lnTo>
                  <a:cubicBezTo>
                    <a:pt x="0" y="95489"/>
                    <a:pt x="13692" y="62434"/>
                    <a:pt x="38063" y="38063"/>
                  </a:cubicBezTo>
                  <a:cubicBezTo>
                    <a:pt x="62434" y="13692"/>
                    <a:pt x="95489" y="0"/>
                    <a:pt x="129955" y="0"/>
                  </a:cubicBezTo>
                  <a:close/>
                </a:path>
              </a:pathLst>
            </a:custGeom>
            <a:gradFill>
              <a:gsLst>
                <a:gs pos="0">
                  <a:srgbClr val="3428BA"/>
                </a:gs>
                <a:gs pos="50000">
                  <a:srgbClr val="5BAAED"/>
                </a:gs>
                <a:gs pos="100000">
                  <a:srgbClr val="A15FDB"/>
                </a:gs>
              </a:gsLst>
              <a:lin ang="2700000" scaled="0"/>
            </a:gradFill>
            <a:ln cap="rnd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3"/>
            <p:cNvSpPr txBox="1"/>
            <p:nvPr/>
          </p:nvSpPr>
          <p:spPr>
            <a:xfrm>
              <a:off x="0" y="-76200"/>
              <a:ext cx="1374307" cy="4457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550" lIns="33550" spcFirstLastPara="1" rIns="33550" wrap="square" tIns="33550">
              <a:noAutofit/>
            </a:bodyPr>
            <a:lstStyle/>
            <a:p>
              <a:pPr indent="0" lvl="0" marL="0" marR="0" rtl="0" algn="ctr">
                <a:lnSpc>
                  <a:spcPct val="32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95" name="Google Shape;295;p13"/>
          <p:cNvCxnSpPr/>
          <p:nvPr/>
        </p:nvCxnSpPr>
        <p:spPr>
          <a:xfrm>
            <a:off x="6362156" y="4006749"/>
            <a:ext cx="0" cy="5144534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6" name="Google Shape;296;p13"/>
          <p:cNvCxnSpPr/>
          <p:nvPr/>
        </p:nvCxnSpPr>
        <p:spPr>
          <a:xfrm rot="10800000">
            <a:off x="1981754" y="5491436"/>
            <a:ext cx="14533646" cy="0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7" name="Google Shape;297;p13"/>
          <p:cNvCxnSpPr/>
          <p:nvPr/>
        </p:nvCxnSpPr>
        <p:spPr>
          <a:xfrm rot="10800000">
            <a:off x="1981754" y="7545095"/>
            <a:ext cx="14533646" cy="0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8" name="Google Shape;298;p13"/>
          <p:cNvCxnSpPr/>
          <p:nvPr/>
        </p:nvCxnSpPr>
        <p:spPr>
          <a:xfrm>
            <a:off x="11790068" y="4006749"/>
            <a:ext cx="0" cy="5144534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9" name="Google Shape;299;p13"/>
          <p:cNvSpPr/>
          <p:nvPr/>
        </p:nvSpPr>
        <p:spPr>
          <a:xfrm>
            <a:off x="8095617" y="1028700"/>
            <a:ext cx="1873072" cy="1830928"/>
          </a:xfrm>
          <a:custGeom>
            <a:rect b="b" l="l" r="r" t="t"/>
            <a:pathLst>
              <a:path extrusionOk="0" h="1830928" w="1873072">
                <a:moveTo>
                  <a:pt x="0" y="0"/>
                </a:moveTo>
                <a:lnTo>
                  <a:pt x="1873071" y="0"/>
                </a:lnTo>
                <a:lnTo>
                  <a:pt x="1873071" y="1830928"/>
                </a:lnTo>
                <a:lnTo>
                  <a:pt x="0" y="1830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13"/>
          <p:cNvSpPr txBox="1"/>
          <p:nvPr/>
        </p:nvSpPr>
        <p:spPr>
          <a:xfrm>
            <a:off x="2409628" y="4213207"/>
            <a:ext cx="3167903" cy="528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尊重與關心他人</a:t>
            </a:r>
            <a:endParaRPr/>
          </a:p>
        </p:txBody>
      </p:sp>
      <p:sp>
        <p:nvSpPr>
          <p:cNvPr id="301" name="Google Shape;301;p13"/>
          <p:cNvSpPr txBox="1"/>
          <p:nvPr/>
        </p:nvSpPr>
        <p:spPr>
          <a:xfrm>
            <a:off x="2077004" y="5891486"/>
            <a:ext cx="3833152" cy="1296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網絡暴力</a:t>
            </a:r>
            <a:endParaRPr/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02" name="Google Shape;302;p13"/>
          <p:cNvSpPr txBox="1"/>
          <p:nvPr/>
        </p:nvSpPr>
        <p:spPr>
          <a:xfrm>
            <a:off x="1941665" y="8051150"/>
            <a:ext cx="4103830" cy="6394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洩露別人個人資料</a:t>
            </a:r>
            <a:endParaRPr/>
          </a:p>
        </p:txBody>
      </p:sp>
      <p:sp>
        <p:nvSpPr>
          <p:cNvPr id="303" name="Google Shape;303;p13"/>
          <p:cNvSpPr txBox="1"/>
          <p:nvPr/>
        </p:nvSpPr>
        <p:spPr>
          <a:xfrm>
            <a:off x="7356352" y="4175107"/>
            <a:ext cx="3351600" cy="7054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傳播正能量</a:t>
            </a:r>
            <a:endParaRPr/>
          </a:p>
        </p:txBody>
      </p:sp>
      <p:sp>
        <p:nvSpPr>
          <p:cNvPr id="304" name="Google Shape;304;p13"/>
          <p:cNvSpPr txBox="1"/>
          <p:nvPr/>
        </p:nvSpPr>
        <p:spPr>
          <a:xfrm>
            <a:off x="11739870" y="4194157"/>
            <a:ext cx="5121768" cy="6134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學習提高網絡技能</a:t>
            </a:r>
            <a:endParaRPr/>
          </a:p>
        </p:txBody>
      </p:sp>
      <p:sp>
        <p:nvSpPr>
          <p:cNvPr id="305" name="Google Shape;305;p13"/>
          <p:cNvSpPr txBox="1"/>
          <p:nvPr/>
        </p:nvSpPr>
        <p:spPr>
          <a:xfrm>
            <a:off x="6400256" y="6049601"/>
            <a:ext cx="5263792" cy="528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分享有價值的信息</a:t>
            </a:r>
            <a:endParaRPr/>
          </a:p>
        </p:txBody>
      </p:sp>
      <p:sp>
        <p:nvSpPr>
          <p:cNvPr id="306" name="Google Shape;306;p13"/>
          <p:cNvSpPr txBox="1"/>
          <p:nvPr/>
        </p:nvSpPr>
        <p:spPr>
          <a:xfrm>
            <a:off x="11739870" y="6030551"/>
            <a:ext cx="5263792" cy="669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發佈違法/不雅內容</a:t>
            </a:r>
            <a:endParaRPr/>
          </a:p>
        </p:txBody>
      </p:sp>
      <p:sp>
        <p:nvSpPr>
          <p:cNvPr id="307" name="Google Shape;307;p13"/>
          <p:cNvSpPr txBox="1"/>
          <p:nvPr/>
        </p:nvSpPr>
        <p:spPr>
          <a:xfrm>
            <a:off x="7356352" y="8041625"/>
            <a:ext cx="3351600" cy="7385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明辨是非</a:t>
            </a:r>
            <a:endParaRPr/>
          </a:p>
        </p:txBody>
      </p:sp>
      <p:sp>
        <p:nvSpPr>
          <p:cNvPr id="308" name="Google Shape;308;p13"/>
          <p:cNvSpPr txBox="1"/>
          <p:nvPr/>
        </p:nvSpPr>
        <p:spPr>
          <a:xfrm>
            <a:off x="12011303" y="8060675"/>
            <a:ext cx="4449542" cy="580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維護個人隱私安全</a:t>
            </a:r>
            <a:endParaRPr/>
          </a:p>
        </p:txBody>
      </p:sp>
      <p:sp>
        <p:nvSpPr>
          <p:cNvPr id="309" name="Google Shape;309;p13"/>
          <p:cNvSpPr txBox="1"/>
          <p:nvPr/>
        </p:nvSpPr>
        <p:spPr>
          <a:xfrm>
            <a:off x="722716" y="1255989"/>
            <a:ext cx="6948795" cy="10278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3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高質網絡公民</a:t>
            </a:r>
            <a:endParaRPr/>
          </a:p>
        </p:txBody>
      </p:sp>
      <p:sp>
        <p:nvSpPr>
          <p:cNvPr id="310" name="Google Shape;310;p13"/>
          <p:cNvSpPr/>
          <p:nvPr/>
        </p:nvSpPr>
        <p:spPr>
          <a:xfrm>
            <a:off x="3491607" y="5992988"/>
            <a:ext cx="1169866" cy="1169866"/>
          </a:xfrm>
          <a:custGeom>
            <a:rect b="b" l="l" r="r" t="t"/>
            <a:pathLst>
              <a:path extrusionOk="0" h="1169866" w="1169866">
                <a:moveTo>
                  <a:pt x="0" y="0"/>
                </a:moveTo>
                <a:lnTo>
                  <a:pt x="1169866" y="0"/>
                </a:lnTo>
                <a:lnTo>
                  <a:pt x="1169866" y="1169866"/>
                </a:lnTo>
                <a:lnTo>
                  <a:pt x="0" y="11698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13"/>
          <p:cNvSpPr/>
          <p:nvPr/>
        </p:nvSpPr>
        <p:spPr>
          <a:xfrm>
            <a:off x="3491607" y="7930858"/>
            <a:ext cx="1169866" cy="1169866"/>
          </a:xfrm>
          <a:custGeom>
            <a:rect b="b" l="l" r="r" t="t"/>
            <a:pathLst>
              <a:path extrusionOk="0" h="1169866" w="1169866">
                <a:moveTo>
                  <a:pt x="0" y="0"/>
                </a:moveTo>
                <a:lnTo>
                  <a:pt x="1169866" y="0"/>
                </a:lnTo>
                <a:lnTo>
                  <a:pt x="1169866" y="1169866"/>
                </a:lnTo>
                <a:lnTo>
                  <a:pt x="0" y="11698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2" name="Google Shape;312;p13"/>
          <p:cNvSpPr/>
          <p:nvPr/>
        </p:nvSpPr>
        <p:spPr>
          <a:xfrm>
            <a:off x="13786833" y="5992988"/>
            <a:ext cx="1169866" cy="1169866"/>
          </a:xfrm>
          <a:custGeom>
            <a:rect b="b" l="l" r="r" t="t"/>
            <a:pathLst>
              <a:path extrusionOk="0" h="1169866" w="1169866">
                <a:moveTo>
                  <a:pt x="0" y="0"/>
                </a:moveTo>
                <a:lnTo>
                  <a:pt x="1169866" y="0"/>
                </a:lnTo>
                <a:lnTo>
                  <a:pt x="1169866" y="1169866"/>
                </a:lnTo>
                <a:lnTo>
                  <a:pt x="0" y="11698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318" name="Google Shape;318;p14"/>
          <p:cNvSpPr txBox="1"/>
          <p:nvPr/>
        </p:nvSpPr>
        <p:spPr>
          <a:xfrm rot="-62803">
            <a:off x="6088133" y="5361307"/>
            <a:ext cx="3618861" cy="31585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姓名: 吳美麗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年齡: 9歲     姓別:女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身份證號碼: A123456(7)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學校: 開心小學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住址: 開心邨快樂樓123室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237" u="none" cap="none" strike="noStrike">
              <a:solidFill>
                <a:srgbClr val="4FA5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237" u="none" cap="none" strike="noStrike">
              <a:solidFill>
                <a:srgbClr val="4FA5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grpSp>
        <p:nvGrpSpPr>
          <p:cNvPr id="319" name="Google Shape;319;p14"/>
          <p:cNvGrpSpPr/>
          <p:nvPr/>
        </p:nvGrpSpPr>
        <p:grpSpPr>
          <a:xfrm>
            <a:off x="2956378" y="2229148"/>
            <a:ext cx="12377259" cy="6468362"/>
            <a:chOff x="0" y="-95250"/>
            <a:chExt cx="3259854" cy="1703602"/>
          </a:xfrm>
        </p:grpSpPr>
        <p:sp>
          <p:nvSpPr>
            <p:cNvPr id="320" name="Google Shape;320;p14"/>
            <p:cNvSpPr/>
            <p:nvPr/>
          </p:nvSpPr>
          <p:spPr>
            <a:xfrm>
              <a:off x="0" y="0"/>
              <a:ext cx="3259854" cy="1608352"/>
            </a:xfrm>
            <a:custGeom>
              <a:rect b="b" l="l" r="r" t="t"/>
              <a:pathLst>
                <a:path extrusionOk="0" h="1608352" w="3259854">
                  <a:moveTo>
                    <a:pt x="36904" y="0"/>
                  </a:moveTo>
                  <a:lnTo>
                    <a:pt x="3222950" y="0"/>
                  </a:lnTo>
                  <a:cubicBezTo>
                    <a:pt x="3243331" y="0"/>
                    <a:pt x="3259854" y="16523"/>
                    <a:pt x="3259854" y="36904"/>
                  </a:cubicBezTo>
                  <a:lnTo>
                    <a:pt x="3259854" y="1571447"/>
                  </a:lnTo>
                  <a:cubicBezTo>
                    <a:pt x="3259854" y="1581235"/>
                    <a:pt x="3255966" y="1590622"/>
                    <a:pt x="3249045" y="1597543"/>
                  </a:cubicBezTo>
                  <a:cubicBezTo>
                    <a:pt x="3242124" y="1604463"/>
                    <a:pt x="3232738" y="1608352"/>
                    <a:pt x="3222950" y="1608352"/>
                  </a:cubicBezTo>
                  <a:lnTo>
                    <a:pt x="36904" y="1608352"/>
                  </a:lnTo>
                  <a:cubicBezTo>
                    <a:pt x="27117" y="1608352"/>
                    <a:pt x="17730" y="1604463"/>
                    <a:pt x="10809" y="1597543"/>
                  </a:cubicBezTo>
                  <a:cubicBezTo>
                    <a:pt x="3888" y="1590622"/>
                    <a:pt x="0" y="1581235"/>
                    <a:pt x="0" y="1571447"/>
                  </a:cubicBezTo>
                  <a:lnTo>
                    <a:pt x="0" y="36904"/>
                  </a:lnTo>
                  <a:cubicBezTo>
                    <a:pt x="0" y="27117"/>
                    <a:pt x="3888" y="17730"/>
                    <a:pt x="10809" y="10809"/>
                  </a:cubicBezTo>
                  <a:cubicBezTo>
                    <a:pt x="17730" y="3888"/>
                    <a:pt x="27117" y="0"/>
                    <a:pt x="36904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4"/>
            <p:cNvSpPr txBox="1"/>
            <p:nvPr/>
          </p:nvSpPr>
          <p:spPr>
            <a:xfrm>
              <a:off x="0" y="-95250"/>
              <a:ext cx="3259854" cy="17036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2" name="Google Shape;322;p14"/>
          <p:cNvSpPr/>
          <p:nvPr/>
        </p:nvSpPr>
        <p:spPr>
          <a:xfrm>
            <a:off x="11298722" y="3825902"/>
            <a:ext cx="5012246" cy="6324600"/>
          </a:xfrm>
          <a:custGeom>
            <a:rect b="b" l="l" r="r" t="t"/>
            <a:pathLst>
              <a:path extrusionOk="0" h="6324600" w="5012246">
                <a:moveTo>
                  <a:pt x="0" y="0"/>
                </a:moveTo>
                <a:lnTo>
                  <a:pt x="5012245" y="0"/>
                </a:lnTo>
                <a:lnTo>
                  <a:pt x="5012245" y="6324600"/>
                </a:lnTo>
                <a:lnTo>
                  <a:pt x="0" y="6324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3" name="Google Shape;323;p14"/>
          <p:cNvSpPr txBox="1"/>
          <p:nvPr/>
        </p:nvSpPr>
        <p:spPr>
          <a:xfrm>
            <a:off x="0" y="858713"/>
            <a:ext cx="18288000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正確的網絡禮儀 (NETIQUETTE)</a:t>
            </a:r>
            <a:endParaRPr/>
          </a:p>
        </p:txBody>
      </p:sp>
      <p:sp>
        <p:nvSpPr>
          <p:cNvPr id="324" name="Google Shape;324;p14"/>
          <p:cNvSpPr txBox="1"/>
          <p:nvPr/>
        </p:nvSpPr>
        <p:spPr>
          <a:xfrm>
            <a:off x="3462350" y="2872750"/>
            <a:ext cx="11474700" cy="57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3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每個人應做個負責任的網民，避免無意中觸犯科技罪行或對他人造成傷害。</a:t>
            </a:r>
            <a:endParaRPr b="1" i="0" sz="373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60524" lvl="1" marL="721049" marR="0" rtl="0" algn="l">
              <a:lnSpc>
                <a:spcPct val="89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39"/>
              <a:buFont typeface="Arial"/>
              <a:buChar char="•"/>
            </a:pPr>
            <a:r>
              <a:rPr b="1" i="0" lang="en-US" sz="333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把現實世界的行為標準放在網上</a:t>
            </a:r>
            <a:endParaRPr/>
          </a:p>
          <a:p>
            <a:pPr indent="0" lvl="0" marL="0" marR="0" rtl="0" algn="l">
              <a:lnSpc>
                <a:spcPct val="89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3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60524" lvl="1" marL="721049" marR="0" rtl="0" algn="l">
              <a:lnSpc>
                <a:spcPct val="89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39"/>
              <a:buFont typeface="Arial"/>
              <a:buChar char="•"/>
            </a:pPr>
            <a:r>
              <a:rPr b="1" i="0" lang="en-US" sz="333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尊重他人私隱</a:t>
            </a:r>
            <a:endParaRPr/>
          </a:p>
          <a:p>
            <a:pPr indent="0" lvl="0" marL="0" marR="0" rtl="0" algn="l">
              <a:lnSpc>
                <a:spcPct val="89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3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60524" lvl="1" marL="721049" marR="0" rtl="0" algn="l">
              <a:lnSpc>
                <a:spcPct val="89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39"/>
              <a:buFont typeface="Arial"/>
              <a:buChar char="•"/>
            </a:pPr>
            <a:r>
              <a:rPr b="1" i="0" lang="en-US" sz="333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保持理性討論</a:t>
            </a:r>
            <a:endParaRPr/>
          </a:p>
          <a:p>
            <a:pPr indent="0" lvl="0" marL="0" marR="0" rtl="0" algn="l">
              <a:lnSpc>
                <a:spcPct val="89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3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60524" lvl="1" marL="721049" marR="0" rtl="0" algn="l">
              <a:lnSpc>
                <a:spcPct val="89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39"/>
              <a:buFont typeface="Arial"/>
              <a:buChar char="•"/>
            </a:pPr>
            <a:r>
              <a:rPr b="1" i="0" lang="en-US" sz="333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待人以寬</a:t>
            </a:r>
            <a:endParaRPr/>
          </a:p>
          <a:p>
            <a:pPr indent="0" lvl="0" marL="0" marR="0" rtl="0" algn="l">
              <a:lnSpc>
                <a:spcPct val="89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3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-360524" lvl="1" marL="721049" marR="0" rtl="0" algn="l">
              <a:lnSpc>
                <a:spcPct val="89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39"/>
              <a:buFont typeface="Arial"/>
              <a:buChar char="•"/>
            </a:pPr>
            <a:r>
              <a:rPr b="1" i="0" lang="en-US" sz="333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保持良好個人形象</a:t>
            </a:r>
            <a:endParaRPr/>
          </a:p>
        </p:txBody>
      </p:sp>
      <p:sp>
        <p:nvSpPr>
          <p:cNvPr id="325" name="Google Shape;325;p14"/>
          <p:cNvSpPr txBox="1"/>
          <p:nvPr/>
        </p:nvSpPr>
        <p:spPr>
          <a:xfrm>
            <a:off x="7463700" y="9441475"/>
            <a:ext cx="352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EBF5FE"/>
                </a:solidFill>
                <a:latin typeface="Noto Sans TC"/>
                <a:ea typeface="Noto Sans TC"/>
                <a:cs typeface="Noto Sans TC"/>
                <a:sym typeface="Noto Sans TC"/>
              </a:rPr>
              <a:t>(Virginia Shea,1994)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5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1" name="Google Shape;331;p15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3929" l="0" r="0" t="-33929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5"/>
          <p:cNvSpPr/>
          <p:nvPr/>
        </p:nvSpPr>
        <p:spPr>
          <a:xfrm>
            <a:off x="14152255" y="3734185"/>
            <a:ext cx="3225546" cy="6324600"/>
          </a:xfrm>
          <a:custGeom>
            <a:rect b="b" l="l" r="r" t="t"/>
            <a:pathLst>
              <a:path extrusionOk="0" h="6324600" w="3225546">
                <a:moveTo>
                  <a:pt x="0" y="0"/>
                </a:moveTo>
                <a:lnTo>
                  <a:pt x="3225546" y="0"/>
                </a:lnTo>
                <a:lnTo>
                  <a:pt x="3225546" y="6324600"/>
                </a:lnTo>
                <a:lnTo>
                  <a:pt x="0" y="6324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3" name="Google Shape;333;p15"/>
          <p:cNvSpPr txBox="1"/>
          <p:nvPr/>
        </p:nvSpPr>
        <p:spPr>
          <a:xfrm>
            <a:off x="1817285" y="3267460"/>
            <a:ext cx="14241311" cy="18569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活動：建構元宇宙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339" name="Google Shape;339;p16"/>
          <p:cNvGrpSpPr/>
          <p:nvPr/>
        </p:nvGrpSpPr>
        <p:grpSpPr>
          <a:xfrm>
            <a:off x="2083188" y="1959440"/>
            <a:ext cx="6373678" cy="6373665"/>
            <a:chOff x="73038" y="66269"/>
            <a:chExt cx="6350000" cy="6349987"/>
          </a:xfrm>
        </p:grpSpPr>
        <p:sp>
          <p:nvSpPr>
            <p:cNvPr id="340" name="Google Shape;340;p16"/>
            <p:cNvSpPr/>
            <p:nvPr/>
          </p:nvSpPr>
          <p:spPr>
            <a:xfrm>
              <a:off x="116940" y="124149"/>
              <a:ext cx="6262195" cy="6234315"/>
            </a:xfrm>
            <a:custGeom>
              <a:rect b="b" l="l" r="r" t="t"/>
              <a:pathLst>
                <a:path extrusionOk="0" h="6234315" w="626219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24712" r="-24712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6"/>
            <p:cNvSpPr/>
            <p:nvPr/>
          </p:nvSpPr>
          <p:spPr>
            <a:xfrm>
              <a:off x="73038" y="66269"/>
              <a:ext cx="6350000" cy="6349987"/>
            </a:xfrm>
            <a:custGeom>
              <a:rect b="b" l="l" r="r" t="t"/>
              <a:pathLst>
                <a:path extrusionOk="0"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B4E4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2" name="Google Shape;342;p16"/>
          <p:cNvGrpSpPr/>
          <p:nvPr/>
        </p:nvGrpSpPr>
        <p:grpSpPr>
          <a:xfrm rot="10800000">
            <a:off x="9581805" y="6068342"/>
            <a:ext cx="12752936" cy="2004015"/>
            <a:chOff x="0" y="-28575"/>
            <a:chExt cx="2793883" cy="439035"/>
          </a:xfrm>
        </p:grpSpPr>
        <p:sp>
          <p:nvSpPr>
            <p:cNvPr id="343" name="Google Shape;343;p16"/>
            <p:cNvSpPr/>
            <p:nvPr/>
          </p:nvSpPr>
          <p:spPr>
            <a:xfrm>
              <a:off x="0" y="0"/>
              <a:ext cx="2793883" cy="410460"/>
            </a:xfrm>
            <a:custGeom>
              <a:rect b="b" l="l" r="r" t="t"/>
              <a:pathLst>
                <a:path extrusionOk="0" h="410460" w="2793883">
                  <a:moveTo>
                    <a:pt x="60707" y="0"/>
                  </a:moveTo>
                  <a:lnTo>
                    <a:pt x="2733176" y="0"/>
                  </a:lnTo>
                  <a:cubicBezTo>
                    <a:pt x="2766704" y="0"/>
                    <a:pt x="2793883" y="27179"/>
                    <a:pt x="2793883" y="60707"/>
                  </a:cubicBezTo>
                  <a:lnTo>
                    <a:pt x="2793883" y="349753"/>
                  </a:lnTo>
                  <a:cubicBezTo>
                    <a:pt x="2793883" y="383281"/>
                    <a:pt x="2766704" y="410460"/>
                    <a:pt x="2733176" y="410460"/>
                  </a:cubicBezTo>
                  <a:lnTo>
                    <a:pt x="60707" y="410460"/>
                  </a:lnTo>
                  <a:cubicBezTo>
                    <a:pt x="27179" y="410460"/>
                    <a:pt x="0" y="383281"/>
                    <a:pt x="0" y="349753"/>
                  </a:cubicBezTo>
                  <a:lnTo>
                    <a:pt x="0" y="60707"/>
                  </a:lnTo>
                  <a:cubicBezTo>
                    <a:pt x="0" y="27179"/>
                    <a:pt x="27179" y="0"/>
                    <a:pt x="60707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6"/>
            <p:cNvSpPr txBox="1"/>
            <p:nvPr/>
          </p:nvSpPr>
          <p:spPr>
            <a:xfrm>
              <a:off x="0" y="-28575"/>
              <a:ext cx="2793883" cy="439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5" name="Google Shape;345;p16"/>
          <p:cNvSpPr txBox="1"/>
          <p:nvPr/>
        </p:nvSpPr>
        <p:spPr>
          <a:xfrm>
            <a:off x="10085718" y="2730561"/>
            <a:ext cx="8569601" cy="12681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8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活動:【建構元宇宙】</a:t>
            </a:r>
            <a:endParaRPr/>
          </a:p>
        </p:txBody>
      </p:sp>
      <p:sp>
        <p:nvSpPr>
          <p:cNvPr id="346" name="Google Shape;346;p16"/>
          <p:cNvSpPr txBox="1"/>
          <p:nvPr/>
        </p:nvSpPr>
        <p:spPr>
          <a:xfrm>
            <a:off x="10340682" y="6168058"/>
            <a:ext cx="6918618" cy="15884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8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虛擬化身使用元宇宙溫泉可能出現的危機</a:t>
            </a:r>
            <a:endParaRPr/>
          </a:p>
        </p:txBody>
      </p:sp>
      <p:sp>
        <p:nvSpPr>
          <p:cNvPr id="347" name="Google Shape;347;p16"/>
          <p:cNvSpPr/>
          <p:nvPr/>
        </p:nvSpPr>
        <p:spPr>
          <a:xfrm>
            <a:off x="-8610836" y="-1798519"/>
            <a:ext cx="13884037" cy="13884037"/>
          </a:xfrm>
          <a:custGeom>
            <a:rect b="b" l="l" r="r" t="t"/>
            <a:pathLst>
              <a:path extrusionOk="0" h="13884037" w="13884037">
                <a:moveTo>
                  <a:pt x="0" y="0"/>
                </a:moveTo>
                <a:lnTo>
                  <a:pt x="13884037" y="0"/>
                </a:lnTo>
                <a:lnTo>
                  <a:pt x="13884037" y="13884038"/>
                </a:lnTo>
                <a:lnTo>
                  <a:pt x="0" y="13884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48" name="Google Shape;348;p16"/>
          <p:cNvGrpSpPr/>
          <p:nvPr/>
        </p:nvGrpSpPr>
        <p:grpSpPr>
          <a:xfrm>
            <a:off x="2083188" y="1959440"/>
            <a:ext cx="6373678" cy="6373665"/>
            <a:chOff x="73038" y="66269"/>
            <a:chExt cx="6350000" cy="6349987"/>
          </a:xfrm>
        </p:grpSpPr>
        <p:sp>
          <p:nvSpPr>
            <p:cNvPr id="349" name="Google Shape;349;p16"/>
            <p:cNvSpPr/>
            <p:nvPr/>
          </p:nvSpPr>
          <p:spPr>
            <a:xfrm>
              <a:off x="116940" y="124149"/>
              <a:ext cx="6262195" cy="6234315"/>
            </a:xfrm>
            <a:custGeom>
              <a:rect b="b" l="l" r="r" t="t"/>
              <a:pathLst>
                <a:path extrusionOk="0" h="6234315" w="626219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34025" l="-109933" r="-114669" t="-49964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6"/>
            <p:cNvSpPr/>
            <p:nvPr/>
          </p:nvSpPr>
          <p:spPr>
            <a:xfrm>
              <a:off x="73038" y="66269"/>
              <a:ext cx="6350000" cy="6349987"/>
            </a:xfrm>
            <a:custGeom>
              <a:rect b="b" l="l" r="r" t="t"/>
              <a:pathLst>
                <a:path extrusionOk="0"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B4E4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1" name="Google Shape;351;p16"/>
          <p:cNvSpPr/>
          <p:nvPr/>
        </p:nvSpPr>
        <p:spPr>
          <a:xfrm>
            <a:off x="1158401" y="1028700"/>
            <a:ext cx="8229600" cy="8229600"/>
          </a:xfrm>
          <a:custGeom>
            <a:rect b="b" l="l" r="r" t="t"/>
            <a:pathLst>
              <a:path extrusionOk="0"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7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57" name="Google Shape;357;p17"/>
          <p:cNvGrpSpPr/>
          <p:nvPr/>
        </p:nvGrpSpPr>
        <p:grpSpPr>
          <a:xfrm>
            <a:off x="830362" y="198373"/>
            <a:ext cx="16600388" cy="9613711"/>
            <a:chOff x="0" y="0"/>
            <a:chExt cx="22133850" cy="12818282"/>
          </a:xfrm>
        </p:grpSpPr>
        <p:pic>
          <p:nvPicPr>
            <p:cNvPr id="358" name="Google Shape;358;p17"/>
            <p:cNvPicPr preferRelativeResize="0"/>
            <p:nvPr/>
          </p:nvPicPr>
          <p:blipFill rotWithShape="1">
            <a:blip r:embed="rId4">
              <a:alphaModFix/>
            </a:blip>
            <a:srcRect b="12352" l="20047" r="20384" t="26523"/>
            <a:stretch/>
          </p:blipFill>
          <p:spPr>
            <a:xfrm>
              <a:off x="0" y="0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9" name="Google Shape;359;p17"/>
            <p:cNvPicPr preferRelativeResize="0"/>
            <p:nvPr/>
          </p:nvPicPr>
          <p:blipFill rotWithShape="1">
            <a:blip r:embed="rId5">
              <a:alphaModFix/>
            </a:blip>
            <a:srcRect b="12213" l="26513" r="18464" t="31327"/>
            <a:stretch/>
          </p:blipFill>
          <p:spPr>
            <a:xfrm>
              <a:off x="11135639" y="0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0" name="Google Shape;360;p17"/>
            <p:cNvPicPr preferRelativeResize="0"/>
            <p:nvPr/>
          </p:nvPicPr>
          <p:blipFill rotWithShape="1">
            <a:blip r:embed="rId6">
              <a:alphaModFix/>
            </a:blip>
            <a:srcRect b="3501" l="19381" r="19746" t="34111"/>
            <a:stretch/>
          </p:blipFill>
          <p:spPr>
            <a:xfrm>
              <a:off x="0" y="6477855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1" name="Google Shape;361;p17"/>
            <p:cNvPicPr preferRelativeResize="0"/>
            <p:nvPr/>
          </p:nvPicPr>
          <p:blipFill rotWithShape="1">
            <a:blip r:embed="rId7">
              <a:alphaModFix/>
            </a:blip>
            <a:srcRect b="6740" l="25463" r="26347" t="43872"/>
            <a:stretch/>
          </p:blipFill>
          <p:spPr>
            <a:xfrm>
              <a:off x="11135639" y="6477855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2" name="Google Shape;362;p17"/>
          <p:cNvSpPr txBox="1"/>
          <p:nvPr/>
        </p:nvSpPr>
        <p:spPr>
          <a:xfrm>
            <a:off x="830362" y="9810275"/>
            <a:ext cx="2838934" cy="3765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900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64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圖片來源: 攝自Spatial</a:t>
            </a:r>
            <a:endParaRPr/>
          </a:p>
        </p:txBody>
      </p:sp>
      <p:grpSp>
        <p:nvGrpSpPr>
          <p:cNvPr id="363" name="Google Shape;363;p17"/>
          <p:cNvGrpSpPr/>
          <p:nvPr/>
        </p:nvGrpSpPr>
        <p:grpSpPr>
          <a:xfrm rot="10800000">
            <a:off x="5051968" y="4559290"/>
            <a:ext cx="8425172" cy="1298852"/>
            <a:chOff x="0" y="-28575"/>
            <a:chExt cx="1845767" cy="284550"/>
          </a:xfrm>
        </p:grpSpPr>
        <p:sp>
          <p:nvSpPr>
            <p:cNvPr id="364" name="Google Shape;364;p17"/>
            <p:cNvSpPr/>
            <p:nvPr/>
          </p:nvSpPr>
          <p:spPr>
            <a:xfrm>
              <a:off x="0" y="0"/>
              <a:ext cx="1845767" cy="255975"/>
            </a:xfrm>
            <a:custGeom>
              <a:rect b="b" l="l" r="r" t="t"/>
              <a:pathLst>
                <a:path extrusionOk="0" h="255975" w="1845767">
                  <a:moveTo>
                    <a:pt x="91890" y="0"/>
                  </a:moveTo>
                  <a:lnTo>
                    <a:pt x="1753877" y="0"/>
                  </a:lnTo>
                  <a:cubicBezTo>
                    <a:pt x="1778247" y="0"/>
                    <a:pt x="1801620" y="9681"/>
                    <a:pt x="1818853" y="26914"/>
                  </a:cubicBezTo>
                  <a:cubicBezTo>
                    <a:pt x="1836086" y="44147"/>
                    <a:pt x="1845767" y="67520"/>
                    <a:pt x="1845767" y="91890"/>
                  </a:cubicBezTo>
                  <a:lnTo>
                    <a:pt x="1845767" y="164084"/>
                  </a:lnTo>
                  <a:cubicBezTo>
                    <a:pt x="1845767" y="188455"/>
                    <a:pt x="1836086" y="211828"/>
                    <a:pt x="1818853" y="229061"/>
                  </a:cubicBezTo>
                  <a:cubicBezTo>
                    <a:pt x="1801620" y="246293"/>
                    <a:pt x="1778247" y="255975"/>
                    <a:pt x="1753877" y="255975"/>
                  </a:cubicBezTo>
                  <a:lnTo>
                    <a:pt x="91890" y="255975"/>
                  </a:lnTo>
                  <a:cubicBezTo>
                    <a:pt x="67520" y="255975"/>
                    <a:pt x="44147" y="246293"/>
                    <a:pt x="26914" y="229061"/>
                  </a:cubicBezTo>
                  <a:cubicBezTo>
                    <a:pt x="9681" y="211828"/>
                    <a:pt x="0" y="188455"/>
                    <a:pt x="0" y="164084"/>
                  </a:cubicBezTo>
                  <a:lnTo>
                    <a:pt x="0" y="91890"/>
                  </a:lnTo>
                  <a:cubicBezTo>
                    <a:pt x="0" y="67520"/>
                    <a:pt x="9681" y="44147"/>
                    <a:pt x="26914" y="26914"/>
                  </a:cubicBezTo>
                  <a:cubicBezTo>
                    <a:pt x="44147" y="9681"/>
                    <a:pt x="67520" y="0"/>
                    <a:pt x="9189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7"/>
            <p:cNvSpPr txBox="1"/>
            <p:nvPr/>
          </p:nvSpPr>
          <p:spPr>
            <a:xfrm>
              <a:off x="0" y="-28575"/>
              <a:ext cx="1845767" cy="284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6" name="Google Shape;366;p17"/>
          <p:cNvSpPr txBox="1"/>
          <p:nvPr/>
        </p:nvSpPr>
        <p:spPr>
          <a:xfrm>
            <a:off x="5051975" y="4781525"/>
            <a:ext cx="8026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以下元宇宙情境有什麼問題?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8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72" name="Google Shape;372;p18"/>
          <p:cNvGrpSpPr/>
          <p:nvPr/>
        </p:nvGrpSpPr>
        <p:grpSpPr>
          <a:xfrm>
            <a:off x="830362" y="198373"/>
            <a:ext cx="16600388" cy="9613711"/>
            <a:chOff x="0" y="0"/>
            <a:chExt cx="22133850" cy="12818282"/>
          </a:xfrm>
        </p:grpSpPr>
        <p:pic>
          <p:nvPicPr>
            <p:cNvPr id="373" name="Google Shape;373;p18"/>
            <p:cNvPicPr preferRelativeResize="0"/>
            <p:nvPr/>
          </p:nvPicPr>
          <p:blipFill rotWithShape="1">
            <a:blip r:embed="rId4">
              <a:alphaModFix/>
            </a:blip>
            <a:srcRect b="12352" l="20047" r="20384" t="26523"/>
            <a:stretch/>
          </p:blipFill>
          <p:spPr>
            <a:xfrm>
              <a:off x="0" y="0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4" name="Google Shape;374;p18"/>
            <p:cNvPicPr preferRelativeResize="0"/>
            <p:nvPr/>
          </p:nvPicPr>
          <p:blipFill rotWithShape="1">
            <a:blip r:embed="rId5">
              <a:alphaModFix/>
            </a:blip>
            <a:srcRect b="12213" l="26513" r="18464" t="31327"/>
            <a:stretch/>
          </p:blipFill>
          <p:spPr>
            <a:xfrm>
              <a:off x="11135639" y="0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5" name="Google Shape;375;p18"/>
            <p:cNvPicPr preferRelativeResize="0"/>
            <p:nvPr/>
          </p:nvPicPr>
          <p:blipFill rotWithShape="1">
            <a:blip r:embed="rId6">
              <a:alphaModFix/>
            </a:blip>
            <a:srcRect b="3501" l="19381" r="19746" t="34111"/>
            <a:stretch/>
          </p:blipFill>
          <p:spPr>
            <a:xfrm>
              <a:off x="0" y="6477855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6" name="Google Shape;376;p18"/>
            <p:cNvPicPr preferRelativeResize="0"/>
            <p:nvPr/>
          </p:nvPicPr>
          <p:blipFill rotWithShape="1">
            <a:blip r:embed="rId7">
              <a:alphaModFix/>
            </a:blip>
            <a:srcRect b="6740" l="25463" r="26347" t="43872"/>
            <a:stretch/>
          </p:blipFill>
          <p:spPr>
            <a:xfrm>
              <a:off x="11135639" y="6477855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7" name="Google Shape;377;p18"/>
          <p:cNvSpPr txBox="1"/>
          <p:nvPr/>
        </p:nvSpPr>
        <p:spPr>
          <a:xfrm>
            <a:off x="830362" y="9810275"/>
            <a:ext cx="2838934" cy="3765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900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64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圖片來源: 攝自Spatial</a:t>
            </a:r>
            <a:endParaRPr/>
          </a:p>
        </p:txBody>
      </p:sp>
      <p:grpSp>
        <p:nvGrpSpPr>
          <p:cNvPr id="378" name="Google Shape;378;p18"/>
          <p:cNvGrpSpPr/>
          <p:nvPr/>
        </p:nvGrpSpPr>
        <p:grpSpPr>
          <a:xfrm>
            <a:off x="1028700" y="319121"/>
            <a:ext cx="4278802" cy="1651546"/>
            <a:chOff x="0" y="-28575"/>
            <a:chExt cx="1126927" cy="434975"/>
          </a:xfrm>
        </p:grpSpPr>
        <p:sp>
          <p:nvSpPr>
            <p:cNvPr id="379" name="Google Shape;379;p18"/>
            <p:cNvSpPr/>
            <p:nvPr/>
          </p:nvSpPr>
          <p:spPr>
            <a:xfrm>
              <a:off x="0" y="0"/>
              <a:ext cx="1126927" cy="406400"/>
            </a:xfrm>
            <a:custGeom>
              <a:rect b="b" l="l" r="r" t="t"/>
              <a:pathLst>
                <a:path extrusionOk="0" h="406400" w="1126927">
                  <a:moveTo>
                    <a:pt x="923727" y="0"/>
                  </a:moveTo>
                  <a:cubicBezTo>
                    <a:pt x="1035951" y="0"/>
                    <a:pt x="1126927" y="90976"/>
                    <a:pt x="1126927" y="203200"/>
                  </a:cubicBezTo>
                  <a:cubicBezTo>
                    <a:pt x="1126927" y="315424"/>
                    <a:pt x="1035951" y="406400"/>
                    <a:pt x="92372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18"/>
            <p:cNvSpPr txBox="1"/>
            <p:nvPr/>
          </p:nvSpPr>
          <p:spPr>
            <a:xfrm>
              <a:off x="0" y="-28575"/>
              <a:ext cx="1126927" cy="434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1" name="Google Shape;381;p18"/>
          <p:cNvGrpSpPr/>
          <p:nvPr/>
        </p:nvGrpSpPr>
        <p:grpSpPr>
          <a:xfrm>
            <a:off x="12990023" y="319121"/>
            <a:ext cx="4278802" cy="1651546"/>
            <a:chOff x="0" y="-28575"/>
            <a:chExt cx="1126927" cy="434975"/>
          </a:xfrm>
        </p:grpSpPr>
        <p:sp>
          <p:nvSpPr>
            <p:cNvPr id="382" name="Google Shape;382;p18"/>
            <p:cNvSpPr/>
            <p:nvPr/>
          </p:nvSpPr>
          <p:spPr>
            <a:xfrm>
              <a:off x="0" y="0"/>
              <a:ext cx="1126927" cy="406400"/>
            </a:xfrm>
            <a:custGeom>
              <a:rect b="b" l="l" r="r" t="t"/>
              <a:pathLst>
                <a:path extrusionOk="0" h="406400" w="1126927">
                  <a:moveTo>
                    <a:pt x="923727" y="0"/>
                  </a:moveTo>
                  <a:cubicBezTo>
                    <a:pt x="1035951" y="0"/>
                    <a:pt x="1126927" y="90976"/>
                    <a:pt x="1126927" y="203200"/>
                  </a:cubicBezTo>
                  <a:cubicBezTo>
                    <a:pt x="1126927" y="315424"/>
                    <a:pt x="1035951" y="406400"/>
                    <a:pt x="92372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8"/>
            <p:cNvSpPr txBox="1"/>
            <p:nvPr/>
          </p:nvSpPr>
          <p:spPr>
            <a:xfrm>
              <a:off x="0" y="-28575"/>
              <a:ext cx="1126927" cy="434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4" name="Google Shape;384;p18"/>
          <p:cNvGrpSpPr/>
          <p:nvPr/>
        </p:nvGrpSpPr>
        <p:grpSpPr>
          <a:xfrm>
            <a:off x="1028700" y="5058075"/>
            <a:ext cx="4278802" cy="1651546"/>
            <a:chOff x="0" y="-28575"/>
            <a:chExt cx="1126927" cy="434975"/>
          </a:xfrm>
        </p:grpSpPr>
        <p:sp>
          <p:nvSpPr>
            <p:cNvPr id="385" name="Google Shape;385;p18"/>
            <p:cNvSpPr/>
            <p:nvPr/>
          </p:nvSpPr>
          <p:spPr>
            <a:xfrm>
              <a:off x="0" y="0"/>
              <a:ext cx="1126927" cy="406400"/>
            </a:xfrm>
            <a:custGeom>
              <a:rect b="b" l="l" r="r" t="t"/>
              <a:pathLst>
                <a:path extrusionOk="0" h="406400" w="1126927">
                  <a:moveTo>
                    <a:pt x="923727" y="0"/>
                  </a:moveTo>
                  <a:cubicBezTo>
                    <a:pt x="1035951" y="0"/>
                    <a:pt x="1126927" y="90976"/>
                    <a:pt x="1126927" y="203200"/>
                  </a:cubicBezTo>
                  <a:cubicBezTo>
                    <a:pt x="1126927" y="315424"/>
                    <a:pt x="1035951" y="406400"/>
                    <a:pt x="92372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8"/>
            <p:cNvSpPr txBox="1"/>
            <p:nvPr/>
          </p:nvSpPr>
          <p:spPr>
            <a:xfrm>
              <a:off x="0" y="-28575"/>
              <a:ext cx="1126927" cy="434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7" name="Google Shape;387;p18"/>
          <p:cNvGrpSpPr/>
          <p:nvPr/>
        </p:nvGrpSpPr>
        <p:grpSpPr>
          <a:xfrm>
            <a:off x="12990023" y="5058075"/>
            <a:ext cx="4278802" cy="1651546"/>
            <a:chOff x="0" y="-28575"/>
            <a:chExt cx="1126927" cy="434975"/>
          </a:xfrm>
        </p:grpSpPr>
        <p:sp>
          <p:nvSpPr>
            <p:cNvPr id="388" name="Google Shape;388;p18"/>
            <p:cNvSpPr/>
            <p:nvPr/>
          </p:nvSpPr>
          <p:spPr>
            <a:xfrm>
              <a:off x="0" y="0"/>
              <a:ext cx="1126927" cy="406400"/>
            </a:xfrm>
            <a:custGeom>
              <a:rect b="b" l="l" r="r" t="t"/>
              <a:pathLst>
                <a:path extrusionOk="0" h="406400" w="1126927">
                  <a:moveTo>
                    <a:pt x="923727" y="0"/>
                  </a:moveTo>
                  <a:cubicBezTo>
                    <a:pt x="1035951" y="0"/>
                    <a:pt x="1126927" y="90976"/>
                    <a:pt x="1126927" y="203200"/>
                  </a:cubicBezTo>
                  <a:cubicBezTo>
                    <a:pt x="1126927" y="315424"/>
                    <a:pt x="1035951" y="406400"/>
                    <a:pt x="923727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8"/>
            <p:cNvSpPr txBox="1"/>
            <p:nvPr/>
          </p:nvSpPr>
          <p:spPr>
            <a:xfrm>
              <a:off x="0" y="-28575"/>
              <a:ext cx="1126927" cy="434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0" name="Google Shape;390;p18"/>
          <p:cNvSpPr txBox="1"/>
          <p:nvPr/>
        </p:nvSpPr>
        <p:spPr>
          <a:xfrm>
            <a:off x="1339301" y="837192"/>
            <a:ext cx="3657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觀看別人洗澡</a:t>
            </a:r>
            <a:endParaRPr/>
          </a:p>
        </p:txBody>
      </p:sp>
      <p:sp>
        <p:nvSpPr>
          <p:cNvPr id="391" name="Google Shape;391;p18"/>
          <p:cNvSpPr txBox="1"/>
          <p:nvPr/>
        </p:nvSpPr>
        <p:spPr>
          <a:xfrm>
            <a:off x="14519824" y="837192"/>
            <a:ext cx="12192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偷窺</a:t>
            </a:r>
            <a:endParaRPr/>
          </a:p>
        </p:txBody>
      </p:sp>
      <p:sp>
        <p:nvSpPr>
          <p:cNvPr id="392" name="Google Shape;392;p18"/>
          <p:cNvSpPr txBox="1"/>
          <p:nvPr/>
        </p:nvSpPr>
        <p:spPr>
          <a:xfrm>
            <a:off x="1339301" y="5576146"/>
            <a:ext cx="3657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擅入個人空間</a:t>
            </a:r>
            <a:endParaRPr/>
          </a:p>
        </p:txBody>
      </p:sp>
      <p:sp>
        <p:nvSpPr>
          <p:cNvPr id="393" name="Google Shape;393;p18"/>
          <p:cNvSpPr txBox="1"/>
          <p:nvPr/>
        </p:nvSpPr>
        <p:spPr>
          <a:xfrm>
            <a:off x="13300624" y="5576146"/>
            <a:ext cx="3657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接觸他人身體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9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99" name="Google Shape;399;p19"/>
          <p:cNvGrpSpPr/>
          <p:nvPr/>
        </p:nvGrpSpPr>
        <p:grpSpPr>
          <a:xfrm>
            <a:off x="830362" y="198373"/>
            <a:ext cx="16600388" cy="9613711"/>
            <a:chOff x="0" y="0"/>
            <a:chExt cx="22133850" cy="12818282"/>
          </a:xfrm>
        </p:grpSpPr>
        <p:pic>
          <p:nvPicPr>
            <p:cNvPr id="400" name="Google Shape;400;p19"/>
            <p:cNvPicPr preferRelativeResize="0"/>
            <p:nvPr/>
          </p:nvPicPr>
          <p:blipFill rotWithShape="1">
            <a:blip r:embed="rId4">
              <a:alphaModFix/>
            </a:blip>
            <a:srcRect b="12352" l="20047" r="20384" t="26523"/>
            <a:stretch/>
          </p:blipFill>
          <p:spPr>
            <a:xfrm>
              <a:off x="0" y="0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1" name="Google Shape;401;p19"/>
            <p:cNvPicPr preferRelativeResize="0"/>
            <p:nvPr/>
          </p:nvPicPr>
          <p:blipFill rotWithShape="1">
            <a:blip r:embed="rId5">
              <a:alphaModFix/>
            </a:blip>
            <a:srcRect b="12213" l="26513" r="18464" t="31327"/>
            <a:stretch/>
          </p:blipFill>
          <p:spPr>
            <a:xfrm>
              <a:off x="11135639" y="0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2" name="Google Shape;402;p19"/>
            <p:cNvPicPr preferRelativeResize="0"/>
            <p:nvPr/>
          </p:nvPicPr>
          <p:blipFill rotWithShape="1">
            <a:blip r:embed="rId6">
              <a:alphaModFix/>
            </a:blip>
            <a:srcRect b="3501" l="19381" r="19746" t="34111"/>
            <a:stretch/>
          </p:blipFill>
          <p:spPr>
            <a:xfrm>
              <a:off x="0" y="6477855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19"/>
            <p:cNvPicPr preferRelativeResize="0"/>
            <p:nvPr/>
          </p:nvPicPr>
          <p:blipFill rotWithShape="1">
            <a:blip r:embed="rId7">
              <a:alphaModFix/>
            </a:blip>
            <a:srcRect b="6740" l="25463" r="26347" t="43872"/>
            <a:stretch/>
          </p:blipFill>
          <p:spPr>
            <a:xfrm>
              <a:off x="11135639" y="6477855"/>
              <a:ext cx="10998211" cy="634042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4" name="Google Shape;404;p19"/>
          <p:cNvSpPr txBox="1"/>
          <p:nvPr/>
        </p:nvSpPr>
        <p:spPr>
          <a:xfrm>
            <a:off x="830362" y="9810275"/>
            <a:ext cx="2838934" cy="3765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900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64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圖片來源: 攝自Spatial</a:t>
            </a:r>
            <a:endParaRPr/>
          </a:p>
        </p:txBody>
      </p:sp>
      <p:sp>
        <p:nvSpPr>
          <p:cNvPr id="405" name="Google Shape;405;p19"/>
          <p:cNvSpPr txBox="1"/>
          <p:nvPr/>
        </p:nvSpPr>
        <p:spPr>
          <a:xfrm>
            <a:off x="1097171" y="4148902"/>
            <a:ext cx="7766110" cy="465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4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即使意圖「好奇」表現方式仍然帶有侵犯性</a:t>
            </a:r>
            <a:endParaRPr/>
          </a:p>
        </p:txBody>
      </p:sp>
      <p:sp>
        <p:nvSpPr>
          <p:cNvPr id="406" name="Google Shape;406;p19"/>
          <p:cNvSpPr txBox="1"/>
          <p:nvPr/>
        </p:nvSpPr>
        <p:spPr>
          <a:xfrm>
            <a:off x="8863280" y="4148902"/>
            <a:ext cx="8970712" cy="476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2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無論刻意或是「玩」可能對他人造成壓迫感</a:t>
            </a:r>
            <a:endParaRPr/>
          </a:p>
        </p:txBody>
      </p:sp>
      <p:sp>
        <p:nvSpPr>
          <p:cNvPr id="407" name="Google Shape;407;p19"/>
          <p:cNvSpPr txBox="1"/>
          <p:nvPr/>
        </p:nvSpPr>
        <p:spPr>
          <a:xfrm>
            <a:off x="112570" y="8996031"/>
            <a:ext cx="9735311" cy="5150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5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沒有取得對方同意令對方有被冒犯的感覺</a:t>
            </a:r>
            <a:endParaRPr/>
          </a:p>
        </p:txBody>
      </p:sp>
      <p:sp>
        <p:nvSpPr>
          <p:cNvPr id="408" name="Google Shape;408;p19"/>
          <p:cNvSpPr txBox="1"/>
          <p:nvPr/>
        </p:nvSpPr>
        <p:spPr>
          <a:xfrm>
            <a:off x="8552689" y="8996031"/>
            <a:ext cx="9735311" cy="5150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5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不尊重他人與人之間的界線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sp>
        <p:nvSpPr>
          <p:cNvPr id="414" name="Google Shape;414;p20"/>
          <p:cNvSpPr txBox="1"/>
          <p:nvPr/>
        </p:nvSpPr>
        <p:spPr>
          <a:xfrm rot="-62803">
            <a:off x="6087126" y="5075557"/>
            <a:ext cx="3618861" cy="31585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姓名: 吳美麗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年齡: 9歲     姓別:女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身份證號碼: A123456(7)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學校: 開心小學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37" u="none" cap="none" strike="noStrike">
                <a:solidFill>
                  <a:srgbClr val="4FA5FF"/>
                </a:solidFill>
                <a:latin typeface="Noto Sans TC"/>
                <a:ea typeface="Noto Sans TC"/>
                <a:cs typeface="Noto Sans TC"/>
                <a:sym typeface="Noto Sans TC"/>
              </a:rPr>
              <a:t>住址: 開心邨快樂樓123室</a:t>
            </a:r>
            <a:endParaRPr/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237" u="none" cap="none" strike="noStrike">
              <a:solidFill>
                <a:srgbClr val="4FA5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6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237" u="none" cap="none" strike="noStrike">
              <a:solidFill>
                <a:srgbClr val="4FA5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grpSp>
        <p:nvGrpSpPr>
          <p:cNvPr id="415" name="Google Shape;415;p20"/>
          <p:cNvGrpSpPr/>
          <p:nvPr/>
        </p:nvGrpSpPr>
        <p:grpSpPr>
          <a:xfrm>
            <a:off x="2955371" y="2305050"/>
            <a:ext cx="12377340" cy="7229522"/>
            <a:chOff x="0" y="0"/>
            <a:chExt cx="3259854" cy="1904059"/>
          </a:xfrm>
        </p:grpSpPr>
        <p:sp>
          <p:nvSpPr>
            <p:cNvPr id="416" name="Google Shape;416;p20"/>
            <p:cNvSpPr/>
            <p:nvPr/>
          </p:nvSpPr>
          <p:spPr>
            <a:xfrm>
              <a:off x="0" y="0"/>
              <a:ext cx="3259854" cy="1904059"/>
            </a:xfrm>
            <a:custGeom>
              <a:rect b="b" l="l" r="r" t="t"/>
              <a:pathLst>
                <a:path extrusionOk="0" h="1904059" w="3259854">
                  <a:moveTo>
                    <a:pt x="36904" y="0"/>
                  </a:moveTo>
                  <a:lnTo>
                    <a:pt x="3222950" y="0"/>
                  </a:lnTo>
                  <a:cubicBezTo>
                    <a:pt x="3243331" y="0"/>
                    <a:pt x="3259854" y="16523"/>
                    <a:pt x="3259854" y="36904"/>
                  </a:cubicBezTo>
                  <a:lnTo>
                    <a:pt x="3259854" y="1867155"/>
                  </a:lnTo>
                  <a:cubicBezTo>
                    <a:pt x="3259854" y="1876943"/>
                    <a:pt x="3255966" y="1886329"/>
                    <a:pt x="3249045" y="1893250"/>
                  </a:cubicBezTo>
                  <a:cubicBezTo>
                    <a:pt x="3242124" y="1900171"/>
                    <a:pt x="3232738" y="1904059"/>
                    <a:pt x="3222950" y="1904059"/>
                  </a:cubicBezTo>
                  <a:lnTo>
                    <a:pt x="36904" y="1904059"/>
                  </a:lnTo>
                  <a:cubicBezTo>
                    <a:pt x="27117" y="1904059"/>
                    <a:pt x="17730" y="1900171"/>
                    <a:pt x="10809" y="1893250"/>
                  </a:cubicBezTo>
                  <a:cubicBezTo>
                    <a:pt x="3888" y="1886329"/>
                    <a:pt x="0" y="1876943"/>
                    <a:pt x="0" y="1867155"/>
                  </a:cubicBezTo>
                  <a:lnTo>
                    <a:pt x="0" y="36904"/>
                  </a:lnTo>
                  <a:cubicBezTo>
                    <a:pt x="0" y="27117"/>
                    <a:pt x="3888" y="17730"/>
                    <a:pt x="10809" y="10809"/>
                  </a:cubicBezTo>
                  <a:cubicBezTo>
                    <a:pt x="17730" y="3888"/>
                    <a:pt x="27117" y="0"/>
                    <a:pt x="36904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270000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0"/>
            <p:cNvSpPr txBox="1"/>
            <p:nvPr/>
          </p:nvSpPr>
          <p:spPr>
            <a:xfrm>
              <a:off x="0" y="95250"/>
              <a:ext cx="3259854" cy="18088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-246224" lvl="1" marL="721049" marR="0" rtl="0" algn="l">
                <a:lnSpc>
                  <a:spcPct val="165111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p20"/>
          <p:cNvSpPr/>
          <p:nvPr/>
        </p:nvSpPr>
        <p:spPr>
          <a:xfrm>
            <a:off x="15571762" y="2305050"/>
            <a:ext cx="2489418" cy="7515225"/>
          </a:xfrm>
          <a:custGeom>
            <a:rect b="b" l="l" r="r" t="t"/>
            <a:pathLst>
              <a:path extrusionOk="0" h="7515225" w="2489418">
                <a:moveTo>
                  <a:pt x="0" y="0"/>
                </a:moveTo>
                <a:lnTo>
                  <a:pt x="2489418" y="0"/>
                </a:lnTo>
                <a:lnTo>
                  <a:pt x="2489418" y="7515225"/>
                </a:lnTo>
                <a:lnTo>
                  <a:pt x="0" y="7515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9" name="Google Shape;419;p20"/>
          <p:cNvSpPr txBox="1"/>
          <p:nvPr/>
        </p:nvSpPr>
        <p:spPr>
          <a:xfrm>
            <a:off x="0" y="858713"/>
            <a:ext cx="18288000" cy="1017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04" u="none" cap="none" strike="noStrike">
                <a:solidFill>
                  <a:srgbClr val="A8DFFD"/>
                </a:solidFill>
                <a:latin typeface="Noto Sans TC"/>
                <a:ea typeface="Noto Sans TC"/>
                <a:cs typeface="Noto Sans TC"/>
                <a:sym typeface="Noto Sans TC"/>
              </a:rPr>
              <a:t>反思</a:t>
            </a:r>
            <a:endParaRPr/>
          </a:p>
        </p:txBody>
      </p:sp>
      <p:sp>
        <p:nvSpPr>
          <p:cNvPr id="420" name="Google Shape;420;p20"/>
          <p:cNvSpPr txBox="1"/>
          <p:nvPr/>
        </p:nvSpPr>
        <p:spPr>
          <a:xfrm>
            <a:off x="3499325" y="2497000"/>
            <a:ext cx="11289300" cy="6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15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1. 元宇宙「可以做」≠「應該做」</a:t>
            </a:r>
            <a:endParaRPr/>
          </a:p>
          <a:p>
            <a:pPr indent="-399824" lvl="1" marL="799647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3"/>
              <a:buFont typeface="Arial"/>
              <a:buChar char="•"/>
            </a:pPr>
            <a:r>
              <a:rPr b="1" i="0" lang="en-US" sz="37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虛擬世界提供自由，但不代表所有行為都是合宜的</a:t>
            </a:r>
            <a:endParaRPr/>
          </a:p>
          <a:p>
            <a:pPr indent="0" lvl="0" marL="0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03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15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2. 自覺每個行為的意圖</a:t>
            </a:r>
            <a:endParaRPr/>
          </a:p>
          <a:p>
            <a:pPr indent="-399831" lvl="1" marL="799662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3"/>
              <a:buFont typeface="Arial"/>
              <a:buChar char="•"/>
            </a:pPr>
            <a:r>
              <a:rPr b="1" i="0" lang="en-US" sz="37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想法、動機和行為方式，需要自己負責</a:t>
            </a:r>
            <a:endParaRPr/>
          </a:p>
          <a:p>
            <a:pPr indent="0" lvl="0" marL="0" marR="0" rtl="0" algn="l">
              <a:lnSpc>
                <a:spcPct val="1555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703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15" u="none" cap="none" strike="noStrike">
                <a:solidFill>
                  <a:srgbClr val="F4DB37"/>
                </a:solidFill>
                <a:latin typeface="Noto Sans TC"/>
                <a:ea typeface="Noto Sans TC"/>
                <a:cs typeface="Noto Sans TC"/>
                <a:sym typeface="Noto Sans TC"/>
              </a:rPr>
              <a:t>3. 每個虛擬角色背後都是真人</a:t>
            </a:r>
            <a:endParaRPr/>
          </a:p>
          <a:p>
            <a:pPr indent="-399824" lvl="1" marL="799647" marR="0" rtl="0" algn="l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3"/>
              <a:buFont typeface="Arial"/>
              <a:buChar char="•"/>
            </a:pPr>
            <a:r>
              <a:rPr b="1" i="0" lang="en-US" sz="37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對方不是NPC，而是有真實感受的使用者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1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6" name="Google Shape;426;p21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3929" l="0" r="0" t="-33929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1"/>
          <p:cNvSpPr txBox="1"/>
          <p:nvPr/>
        </p:nvSpPr>
        <p:spPr>
          <a:xfrm>
            <a:off x="1906526" y="2504857"/>
            <a:ext cx="14241311" cy="3876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體驗活動</a:t>
            </a:r>
            <a:endParaRPr/>
          </a:p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「面罩背後」</a:t>
            </a:r>
            <a:endParaRPr/>
          </a:p>
        </p:txBody>
      </p:sp>
      <p:sp>
        <p:nvSpPr>
          <p:cNvPr id="428" name="Google Shape;428;p21"/>
          <p:cNvSpPr/>
          <p:nvPr/>
        </p:nvSpPr>
        <p:spPr>
          <a:xfrm>
            <a:off x="12454527" y="5143500"/>
            <a:ext cx="5083350" cy="5372100"/>
          </a:xfrm>
          <a:custGeom>
            <a:rect b="b" l="l" r="r" t="t"/>
            <a:pathLst>
              <a:path extrusionOk="0" h="5372100" w="5083350">
                <a:moveTo>
                  <a:pt x="0" y="0"/>
                </a:moveTo>
                <a:lnTo>
                  <a:pt x="5083349" y="0"/>
                </a:lnTo>
                <a:lnTo>
                  <a:pt x="5083349" y="5372100"/>
                </a:lnTo>
                <a:lnTo>
                  <a:pt x="0" y="5372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8" name="Google Shape;438;p22"/>
          <p:cNvSpPr/>
          <p:nvPr/>
        </p:nvSpPr>
        <p:spPr>
          <a:xfrm flipH="1">
            <a:off x="1035481" y="3576450"/>
            <a:ext cx="6335619" cy="2584778"/>
          </a:xfrm>
          <a:custGeom>
            <a:rect b="b" l="l" r="r" t="t"/>
            <a:pathLst>
              <a:path extrusionOk="0" h="2584778" w="6062793">
                <a:moveTo>
                  <a:pt x="6062793" y="0"/>
                </a:moveTo>
                <a:lnTo>
                  <a:pt x="0" y="0"/>
                </a:lnTo>
                <a:lnTo>
                  <a:pt x="0" y="2584778"/>
                </a:lnTo>
                <a:lnTo>
                  <a:pt x="6062793" y="2584778"/>
                </a:lnTo>
                <a:lnTo>
                  <a:pt x="6062793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9" name="Google Shape;439;p22"/>
          <p:cNvSpPr/>
          <p:nvPr/>
        </p:nvSpPr>
        <p:spPr>
          <a:xfrm>
            <a:off x="11444457" y="4456196"/>
            <a:ext cx="6342404" cy="2703986"/>
          </a:xfrm>
          <a:custGeom>
            <a:rect b="b" l="l" r="r" t="t"/>
            <a:pathLst>
              <a:path extrusionOk="0" h="2703986" w="6342404">
                <a:moveTo>
                  <a:pt x="0" y="0"/>
                </a:moveTo>
                <a:lnTo>
                  <a:pt x="6342404" y="0"/>
                </a:lnTo>
                <a:lnTo>
                  <a:pt x="6342404" y="2703985"/>
                </a:lnTo>
                <a:lnTo>
                  <a:pt x="0" y="2703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0" name="Google Shape;440;p22"/>
          <p:cNvSpPr/>
          <p:nvPr/>
        </p:nvSpPr>
        <p:spPr>
          <a:xfrm>
            <a:off x="6331853" y="2834059"/>
            <a:ext cx="6052308" cy="4561927"/>
          </a:xfrm>
          <a:custGeom>
            <a:rect b="b" l="l" r="r" t="t"/>
            <a:pathLst>
              <a:path extrusionOk="0" h="4561927" w="6052308">
                <a:moveTo>
                  <a:pt x="0" y="0"/>
                </a:moveTo>
                <a:lnTo>
                  <a:pt x="6052308" y="0"/>
                </a:lnTo>
                <a:lnTo>
                  <a:pt x="6052308" y="4561927"/>
                </a:lnTo>
                <a:lnTo>
                  <a:pt x="0" y="45619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1" name="Google Shape;441;p22"/>
          <p:cNvSpPr/>
          <p:nvPr/>
        </p:nvSpPr>
        <p:spPr>
          <a:xfrm>
            <a:off x="13594022" y="4612883"/>
            <a:ext cx="2591653" cy="1736408"/>
          </a:xfrm>
          <a:custGeom>
            <a:rect b="b" l="l" r="r" t="t"/>
            <a:pathLst>
              <a:path extrusionOk="0" h="1736408" w="2591653">
                <a:moveTo>
                  <a:pt x="0" y="0"/>
                </a:moveTo>
                <a:lnTo>
                  <a:pt x="2591653" y="0"/>
                </a:lnTo>
                <a:lnTo>
                  <a:pt x="2591653" y="1736408"/>
                </a:lnTo>
                <a:lnTo>
                  <a:pt x="0" y="17364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2" name="Google Shape;442;p22"/>
          <p:cNvSpPr/>
          <p:nvPr/>
        </p:nvSpPr>
        <p:spPr>
          <a:xfrm>
            <a:off x="952904" y="3852531"/>
            <a:ext cx="2470365" cy="1812631"/>
          </a:xfrm>
          <a:custGeom>
            <a:rect b="b" l="l" r="r" t="t"/>
            <a:pathLst>
              <a:path extrusionOk="0" h="1812631" w="2470365">
                <a:moveTo>
                  <a:pt x="0" y="0"/>
                </a:moveTo>
                <a:lnTo>
                  <a:pt x="2470365" y="0"/>
                </a:lnTo>
                <a:lnTo>
                  <a:pt x="2470365" y="1812631"/>
                </a:lnTo>
                <a:lnTo>
                  <a:pt x="0" y="1812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3" name="Google Shape;443;p22"/>
          <p:cNvSpPr/>
          <p:nvPr/>
        </p:nvSpPr>
        <p:spPr>
          <a:xfrm>
            <a:off x="12384161" y="1647435"/>
            <a:ext cx="5676889" cy="2420254"/>
          </a:xfrm>
          <a:custGeom>
            <a:rect b="b" l="l" r="r" t="t"/>
            <a:pathLst>
              <a:path extrusionOk="0" h="2420254" w="5676889">
                <a:moveTo>
                  <a:pt x="0" y="0"/>
                </a:moveTo>
                <a:lnTo>
                  <a:pt x="5676889" y="0"/>
                </a:lnTo>
                <a:lnTo>
                  <a:pt x="5676889" y="2420254"/>
                </a:lnTo>
                <a:lnTo>
                  <a:pt x="0" y="2420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4" name="Google Shape;444;p22"/>
          <p:cNvSpPr/>
          <p:nvPr/>
        </p:nvSpPr>
        <p:spPr>
          <a:xfrm>
            <a:off x="14013752" y="1647435"/>
            <a:ext cx="2076063" cy="2069249"/>
          </a:xfrm>
          <a:custGeom>
            <a:rect b="b" l="l" r="r" t="t"/>
            <a:pathLst>
              <a:path extrusionOk="0" h="2069249" w="2076063">
                <a:moveTo>
                  <a:pt x="0" y="0"/>
                </a:moveTo>
                <a:lnTo>
                  <a:pt x="2076063" y="0"/>
                </a:lnTo>
                <a:lnTo>
                  <a:pt x="2076063" y="2069249"/>
                </a:lnTo>
                <a:lnTo>
                  <a:pt x="0" y="2069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6036" l="0" r="-22539" t="-16904"/>
            </a:stretch>
          </a:blipFill>
          <a:ln>
            <a:noFill/>
          </a:ln>
        </p:spPr>
      </p:sp>
      <p:sp>
        <p:nvSpPr>
          <p:cNvPr id="445" name="Google Shape;445;p22"/>
          <p:cNvSpPr/>
          <p:nvPr/>
        </p:nvSpPr>
        <p:spPr>
          <a:xfrm>
            <a:off x="7498611" y="3086100"/>
            <a:ext cx="3538728" cy="4114800"/>
          </a:xfrm>
          <a:custGeom>
            <a:rect b="b" l="l" r="r" t="t"/>
            <a:pathLst>
              <a:path extrusionOk="0" h="4114800" w="3538728">
                <a:moveTo>
                  <a:pt x="0" y="0"/>
                </a:moveTo>
                <a:lnTo>
                  <a:pt x="3538728" y="0"/>
                </a:lnTo>
                <a:lnTo>
                  <a:pt x="353872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6" name="Google Shape;446;p22"/>
          <p:cNvSpPr txBox="1"/>
          <p:nvPr/>
        </p:nvSpPr>
        <p:spPr>
          <a:xfrm>
            <a:off x="2642994" y="593573"/>
            <a:ext cx="5629975" cy="9990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92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你的元宇宙裝備</a:t>
            </a:r>
            <a:endParaRPr/>
          </a:p>
        </p:txBody>
      </p:sp>
      <p:sp>
        <p:nvSpPr>
          <p:cNvPr id="447" name="Google Shape;447;p22"/>
          <p:cNvSpPr txBox="1"/>
          <p:nvPr/>
        </p:nvSpPr>
        <p:spPr>
          <a:xfrm>
            <a:off x="3614200" y="4303802"/>
            <a:ext cx="11406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9" u="none" cap="none" strike="noStrike">
                <a:solidFill>
                  <a:srgbClr val="EBF5FE"/>
                </a:solidFill>
                <a:latin typeface="Noto Sans TC"/>
                <a:ea typeface="Noto Sans TC"/>
                <a:cs typeface="Noto Sans TC"/>
                <a:sym typeface="Noto Sans TC"/>
              </a:rPr>
              <a:t>任務卡</a:t>
            </a:r>
            <a:endParaRPr/>
          </a:p>
        </p:txBody>
      </p:sp>
      <p:sp>
        <p:nvSpPr>
          <p:cNvPr id="448" name="Google Shape;448;p22"/>
          <p:cNvSpPr txBox="1"/>
          <p:nvPr/>
        </p:nvSpPr>
        <p:spPr>
          <a:xfrm>
            <a:off x="16571129" y="5095875"/>
            <a:ext cx="11406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9" u="none" cap="none" strike="noStrike">
                <a:solidFill>
                  <a:srgbClr val="EBF5FE"/>
                </a:solidFill>
                <a:latin typeface="Noto Sans TC"/>
                <a:ea typeface="Noto Sans TC"/>
                <a:cs typeface="Noto Sans TC"/>
                <a:sym typeface="Noto Sans TC"/>
              </a:rPr>
              <a:t>面罩</a:t>
            </a:r>
            <a:endParaRPr/>
          </a:p>
        </p:txBody>
      </p:sp>
      <p:sp>
        <p:nvSpPr>
          <p:cNvPr id="449" name="Google Shape;449;p22"/>
          <p:cNvSpPr txBox="1"/>
          <p:nvPr/>
        </p:nvSpPr>
        <p:spPr>
          <a:xfrm>
            <a:off x="450393" y="8005954"/>
            <a:ext cx="17815227" cy="1641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     被挑選為玩家，並進入元宇宙，</a:t>
            </a:r>
            <a:endParaRPr/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757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50" name="Google Shape;450;p22"/>
          <p:cNvSpPr txBox="1"/>
          <p:nvPr/>
        </p:nvSpPr>
        <p:spPr>
          <a:xfrm>
            <a:off x="2188087" y="8005954"/>
            <a:ext cx="3375414" cy="8031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57" u="none" cap="none" strike="noStrike">
                <a:solidFill>
                  <a:srgbClr val="01FFFF"/>
                </a:solidFill>
                <a:latin typeface="Noto Sans TC"/>
                <a:ea typeface="Noto Sans TC"/>
                <a:cs typeface="Noto Sans TC"/>
                <a:sym typeface="Noto Sans TC"/>
              </a:rPr>
              <a:t>約5位同學</a:t>
            </a:r>
            <a:endParaRPr/>
          </a:p>
        </p:txBody>
      </p:sp>
      <p:sp>
        <p:nvSpPr>
          <p:cNvPr id="451" name="Google Shape;451;p22"/>
          <p:cNvSpPr txBox="1"/>
          <p:nvPr/>
        </p:nvSpPr>
        <p:spPr>
          <a:xfrm>
            <a:off x="714999" y="8005954"/>
            <a:ext cx="11233708" cy="1641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     </a:t>
            </a:r>
            <a:endParaRPr/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在2分鐘內可以隨意走動，在指定時間內</a:t>
            </a:r>
            <a:endParaRPr/>
          </a:p>
        </p:txBody>
      </p:sp>
      <p:sp>
        <p:nvSpPr>
          <p:cNvPr id="452" name="Google Shape;452;p22"/>
          <p:cNvSpPr txBox="1"/>
          <p:nvPr/>
        </p:nvSpPr>
        <p:spPr>
          <a:xfrm>
            <a:off x="11444457" y="9053512"/>
            <a:ext cx="68907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57" u="none" cap="none" strike="noStrike">
                <a:solidFill>
                  <a:srgbClr val="01FFFF"/>
                </a:solidFill>
                <a:latin typeface="Noto Sans TC"/>
                <a:ea typeface="Noto Sans TC"/>
                <a:cs typeface="Noto Sans TC"/>
                <a:sym typeface="Noto Sans TC"/>
              </a:rPr>
              <a:t>執行任務卡上的指令。</a:t>
            </a:r>
            <a:endParaRPr/>
          </a:p>
        </p:txBody>
      </p:sp>
      <p:sp>
        <p:nvSpPr>
          <p:cNvPr id="453" name="Google Shape;453;p22"/>
          <p:cNvSpPr txBox="1"/>
          <p:nvPr/>
        </p:nvSpPr>
        <p:spPr>
          <a:xfrm>
            <a:off x="10214993" y="593573"/>
            <a:ext cx="5629975" cy="999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92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玩家篇</a:t>
            </a:r>
            <a:endParaRPr/>
          </a:p>
        </p:txBody>
      </p:sp>
      <p:sp>
        <p:nvSpPr>
          <p:cNvPr id="454" name="Google Shape;454;p22"/>
          <p:cNvSpPr txBox="1"/>
          <p:nvPr/>
        </p:nvSpPr>
        <p:spPr>
          <a:xfrm>
            <a:off x="16282775" y="2260447"/>
            <a:ext cx="16647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9" u="none" cap="none" strike="noStrike">
                <a:solidFill>
                  <a:srgbClr val="EBF5FE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元宇宙燈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4" name="Google Shape;464;p23"/>
          <p:cNvSpPr/>
          <p:nvPr/>
        </p:nvSpPr>
        <p:spPr>
          <a:xfrm>
            <a:off x="6331853" y="2834059"/>
            <a:ext cx="6052308" cy="4561927"/>
          </a:xfrm>
          <a:custGeom>
            <a:rect b="b" l="l" r="r" t="t"/>
            <a:pathLst>
              <a:path extrusionOk="0" h="4561927" w="6052308">
                <a:moveTo>
                  <a:pt x="0" y="0"/>
                </a:moveTo>
                <a:lnTo>
                  <a:pt x="6052308" y="0"/>
                </a:lnTo>
                <a:lnTo>
                  <a:pt x="6052308" y="4561927"/>
                </a:lnTo>
                <a:lnTo>
                  <a:pt x="0" y="45619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5" name="Google Shape;465;p23"/>
          <p:cNvSpPr/>
          <p:nvPr/>
        </p:nvSpPr>
        <p:spPr>
          <a:xfrm>
            <a:off x="7441501" y="3086100"/>
            <a:ext cx="3404997" cy="4114800"/>
          </a:xfrm>
          <a:custGeom>
            <a:rect b="b" l="l" r="r" t="t"/>
            <a:pathLst>
              <a:path extrusionOk="0" h="4114800" w="3404997">
                <a:moveTo>
                  <a:pt x="0" y="0"/>
                </a:moveTo>
                <a:lnTo>
                  <a:pt x="3404997" y="0"/>
                </a:lnTo>
                <a:lnTo>
                  <a:pt x="34049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6" name="Google Shape;466;p23"/>
          <p:cNvSpPr txBox="1"/>
          <p:nvPr/>
        </p:nvSpPr>
        <p:spPr>
          <a:xfrm>
            <a:off x="2642994" y="593573"/>
            <a:ext cx="5629975" cy="9990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92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你的元宇宙裝備</a:t>
            </a:r>
            <a:endParaRPr/>
          </a:p>
        </p:txBody>
      </p:sp>
      <p:sp>
        <p:nvSpPr>
          <p:cNvPr id="467" name="Google Shape;467;p23"/>
          <p:cNvSpPr txBox="1"/>
          <p:nvPr/>
        </p:nvSpPr>
        <p:spPr>
          <a:xfrm>
            <a:off x="1863467" y="8059403"/>
            <a:ext cx="16093453" cy="1641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      被挑選為觀察員，保持在座位2分鐘內，</a:t>
            </a:r>
            <a:endParaRPr/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757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68" name="Google Shape;468;p23"/>
          <p:cNvSpPr txBox="1"/>
          <p:nvPr/>
        </p:nvSpPr>
        <p:spPr>
          <a:xfrm>
            <a:off x="1643381" y="8059403"/>
            <a:ext cx="4320347" cy="8031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57" u="none" cap="none" strike="noStrike">
                <a:solidFill>
                  <a:srgbClr val="01FFFF"/>
                </a:solidFill>
                <a:latin typeface="Noto Sans TC"/>
                <a:ea typeface="Noto Sans TC"/>
                <a:cs typeface="Noto Sans TC"/>
                <a:sym typeface="Noto Sans TC"/>
              </a:rPr>
              <a:t>其餘同學</a:t>
            </a:r>
            <a:endParaRPr/>
          </a:p>
        </p:txBody>
      </p:sp>
      <p:sp>
        <p:nvSpPr>
          <p:cNvPr id="469" name="Google Shape;469;p23"/>
          <p:cNvSpPr txBox="1"/>
          <p:nvPr/>
        </p:nvSpPr>
        <p:spPr>
          <a:xfrm>
            <a:off x="-524413" y="8205004"/>
            <a:ext cx="19488260" cy="1641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57" u="none" cap="none" strike="noStrike">
                <a:solidFill>
                  <a:srgbClr val="01FFFF"/>
                </a:solidFill>
                <a:latin typeface="Noto Sans TC"/>
                <a:ea typeface="Noto Sans TC"/>
                <a:cs typeface="Noto Sans TC"/>
                <a:sym typeface="Noto Sans TC"/>
              </a:rPr>
              <a:t>        </a:t>
            </a:r>
            <a:endParaRPr/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57" u="none" cap="none" strike="noStrike">
                <a:solidFill>
                  <a:srgbClr val="01FFFF"/>
                </a:solidFill>
                <a:latin typeface="Noto Sans TC"/>
                <a:ea typeface="Noto Sans TC"/>
                <a:cs typeface="Noto Sans TC"/>
                <a:sym typeface="Noto Sans TC"/>
              </a:rPr>
              <a:t>偵查周邊的同學。</a:t>
            </a:r>
            <a:endParaRPr/>
          </a:p>
        </p:txBody>
      </p:sp>
      <p:sp>
        <p:nvSpPr>
          <p:cNvPr id="470" name="Google Shape;470;p23"/>
          <p:cNvSpPr txBox="1"/>
          <p:nvPr/>
        </p:nvSpPr>
        <p:spPr>
          <a:xfrm>
            <a:off x="10214993" y="593573"/>
            <a:ext cx="5629975" cy="9990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92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觀察員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480" name="Google Shape;480;p24"/>
          <p:cNvSpPr txBox="1"/>
          <p:nvPr/>
        </p:nvSpPr>
        <p:spPr>
          <a:xfrm>
            <a:off x="3029173" y="3588024"/>
            <a:ext cx="12229654" cy="1823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6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我們即將進入元宇宙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490" name="Google Shape;490;p25"/>
          <p:cNvSpPr txBox="1"/>
          <p:nvPr/>
        </p:nvSpPr>
        <p:spPr>
          <a:xfrm>
            <a:off x="4784100" y="3429000"/>
            <a:ext cx="8719800" cy="3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4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穿戴元宇宙裝備後</a:t>
            </a:r>
            <a:endParaRPr/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4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你將成為虛擬化身</a:t>
            </a:r>
            <a:endParaRPr/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34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並完成你的元宇宙任務</a:t>
            </a:r>
            <a:endParaRPr b="1" i="0" sz="634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00" name="Google Shape;500;p26"/>
          <p:cNvSpPr txBox="1"/>
          <p:nvPr/>
        </p:nvSpPr>
        <p:spPr>
          <a:xfrm>
            <a:off x="3184763" y="4365625"/>
            <a:ext cx="12461399" cy="17284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5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歡迎來到元宇宙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10" name="Google Shape;510;p27"/>
          <p:cNvSpPr txBox="1"/>
          <p:nvPr/>
        </p:nvSpPr>
        <p:spPr>
          <a:xfrm>
            <a:off x="3259511" y="4185285"/>
            <a:ext cx="12863346" cy="1716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0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請找出不當的行為！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20" name="Google Shape;520;p28"/>
          <p:cNvSpPr txBox="1"/>
          <p:nvPr/>
        </p:nvSpPr>
        <p:spPr>
          <a:xfrm>
            <a:off x="4801230" y="3848791"/>
            <a:ext cx="8723640" cy="17336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50" u="none" cap="none" strike="noStrike">
                <a:solidFill>
                  <a:srgbClr val="39D5FF"/>
                </a:solidFill>
                <a:latin typeface="Bebas Neue"/>
                <a:ea typeface="Bebas Neue"/>
                <a:cs typeface="Bebas Neue"/>
                <a:sym typeface="Bebas Neue"/>
              </a:rPr>
              <a:t>終止任務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30" name="Google Shape;530;p29"/>
          <p:cNvSpPr/>
          <p:nvPr/>
        </p:nvSpPr>
        <p:spPr>
          <a:xfrm>
            <a:off x="543008" y="1588090"/>
            <a:ext cx="4680585" cy="8229600"/>
          </a:xfrm>
          <a:custGeom>
            <a:rect b="b" l="l" r="r" t="t"/>
            <a:pathLst>
              <a:path extrusionOk="0" h="8229600" w="4680585">
                <a:moveTo>
                  <a:pt x="0" y="0"/>
                </a:moveTo>
                <a:lnTo>
                  <a:pt x="4680585" y="0"/>
                </a:lnTo>
                <a:lnTo>
                  <a:pt x="468058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31" name="Google Shape;531;p29"/>
          <p:cNvGrpSpPr/>
          <p:nvPr/>
        </p:nvGrpSpPr>
        <p:grpSpPr>
          <a:xfrm>
            <a:off x="5842718" y="1425095"/>
            <a:ext cx="11955954" cy="8298183"/>
            <a:chOff x="0" y="-66675"/>
            <a:chExt cx="3097237" cy="2149677"/>
          </a:xfrm>
        </p:grpSpPr>
        <p:sp>
          <p:nvSpPr>
            <p:cNvPr id="532" name="Google Shape;532;p29"/>
            <p:cNvSpPr/>
            <p:nvPr/>
          </p:nvSpPr>
          <p:spPr>
            <a:xfrm>
              <a:off x="0" y="0"/>
              <a:ext cx="3097237" cy="2083002"/>
            </a:xfrm>
            <a:custGeom>
              <a:rect b="b" l="l" r="r" t="t"/>
              <a:pathLst>
                <a:path extrusionOk="0" h="2083002" w="3097237">
                  <a:moveTo>
                    <a:pt x="25254" y="0"/>
                  </a:moveTo>
                  <a:lnTo>
                    <a:pt x="3071983" y="0"/>
                  </a:lnTo>
                  <a:cubicBezTo>
                    <a:pt x="3085930" y="0"/>
                    <a:pt x="3097237" y="11307"/>
                    <a:pt x="3097237" y="25254"/>
                  </a:cubicBezTo>
                  <a:lnTo>
                    <a:pt x="3097237" y="2057748"/>
                  </a:lnTo>
                  <a:cubicBezTo>
                    <a:pt x="3097237" y="2071695"/>
                    <a:pt x="3085930" y="2083002"/>
                    <a:pt x="3071983" y="2083002"/>
                  </a:cubicBezTo>
                  <a:lnTo>
                    <a:pt x="25254" y="2083002"/>
                  </a:lnTo>
                  <a:cubicBezTo>
                    <a:pt x="18556" y="2083002"/>
                    <a:pt x="12133" y="2080341"/>
                    <a:pt x="7397" y="2075605"/>
                  </a:cubicBezTo>
                  <a:cubicBezTo>
                    <a:pt x="2661" y="2070869"/>
                    <a:pt x="0" y="2064446"/>
                    <a:pt x="0" y="2057748"/>
                  </a:cubicBezTo>
                  <a:lnTo>
                    <a:pt x="0" y="25254"/>
                  </a:lnTo>
                  <a:cubicBezTo>
                    <a:pt x="0" y="11307"/>
                    <a:pt x="11307" y="0"/>
                    <a:pt x="25254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9"/>
            <p:cNvSpPr txBox="1"/>
            <p:nvPr/>
          </p:nvSpPr>
          <p:spPr>
            <a:xfrm>
              <a:off x="0" y="-66675"/>
              <a:ext cx="3097237" cy="21496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550" lIns="33550" spcFirstLastPara="1" rIns="33550" wrap="square" tIns="33550">
              <a:noAutofit/>
            </a:bodyPr>
            <a:lstStyle/>
            <a:p>
              <a:pPr indent="0" lvl="0" marL="0" marR="0" rtl="0" algn="ctr">
                <a:lnSpc>
                  <a:spcPct val="136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34" name="Google Shape;534;p29"/>
          <p:cNvCxnSpPr/>
          <p:nvPr/>
        </p:nvCxnSpPr>
        <p:spPr>
          <a:xfrm rot="10800000">
            <a:off x="6410145" y="3617497"/>
            <a:ext cx="10994875" cy="0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5" name="Google Shape;535;p29"/>
          <p:cNvCxnSpPr/>
          <p:nvPr/>
        </p:nvCxnSpPr>
        <p:spPr>
          <a:xfrm rot="10800000">
            <a:off x="6410145" y="5377614"/>
            <a:ext cx="10994875" cy="0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6" name="Google Shape;536;p29"/>
          <p:cNvCxnSpPr/>
          <p:nvPr/>
        </p:nvCxnSpPr>
        <p:spPr>
          <a:xfrm rot="10800000">
            <a:off x="6410145" y="7826079"/>
            <a:ext cx="10994875" cy="0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7" name="Google Shape;537;p29"/>
          <p:cNvSpPr/>
          <p:nvPr/>
        </p:nvSpPr>
        <p:spPr>
          <a:xfrm>
            <a:off x="6410145" y="5703756"/>
            <a:ext cx="1568866" cy="1568866"/>
          </a:xfrm>
          <a:custGeom>
            <a:rect b="b" l="l" r="r" t="t"/>
            <a:pathLst>
              <a:path extrusionOk="0" h="1568866" w="1568866">
                <a:moveTo>
                  <a:pt x="0" y="0"/>
                </a:moveTo>
                <a:lnTo>
                  <a:pt x="1568866" y="0"/>
                </a:lnTo>
                <a:lnTo>
                  <a:pt x="1568866" y="1568866"/>
                </a:lnTo>
                <a:lnTo>
                  <a:pt x="0" y="15688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8" name="Google Shape;538;p29"/>
          <p:cNvSpPr/>
          <p:nvPr/>
        </p:nvSpPr>
        <p:spPr>
          <a:xfrm>
            <a:off x="6647559" y="8030866"/>
            <a:ext cx="1185347" cy="1406941"/>
          </a:xfrm>
          <a:custGeom>
            <a:rect b="b" l="l" r="r" t="t"/>
            <a:pathLst>
              <a:path extrusionOk="0" h="1406941" w="1185347">
                <a:moveTo>
                  <a:pt x="0" y="0"/>
                </a:moveTo>
                <a:lnTo>
                  <a:pt x="1185347" y="0"/>
                </a:lnTo>
                <a:lnTo>
                  <a:pt x="1185347" y="1406941"/>
                </a:lnTo>
                <a:lnTo>
                  <a:pt x="0" y="1406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9" name="Google Shape;539;p29"/>
          <p:cNvSpPr/>
          <p:nvPr/>
        </p:nvSpPr>
        <p:spPr>
          <a:xfrm>
            <a:off x="6554929" y="3680161"/>
            <a:ext cx="1275357" cy="1568866"/>
          </a:xfrm>
          <a:custGeom>
            <a:rect b="b" l="l" r="r" t="t"/>
            <a:pathLst>
              <a:path extrusionOk="0" h="1568866" w="1275357">
                <a:moveTo>
                  <a:pt x="0" y="0"/>
                </a:moveTo>
                <a:lnTo>
                  <a:pt x="1275357" y="0"/>
                </a:lnTo>
                <a:lnTo>
                  <a:pt x="1275357" y="1568865"/>
                </a:lnTo>
                <a:lnTo>
                  <a:pt x="0" y="15688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0" name="Google Shape;540;p29"/>
          <p:cNvSpPr/>
          <p:nvPr/>
        </p:nvSpPr>
        <p:spPr>
          <a:xfrm>
            <a:off x="6410145" y="1899227"/>
            <a:ext cx="1660175" cy="1568866"/>
          </a:xfrm>
          <a:custGeom>
            <a:rect b="b" l="l" r="r" t="t"/>
            <a:pathLst>
              <a:path extrusionOk="0" h="1568866" w="1660175">
                <a:moveTo>
                  <a:pt x="0" y="0"/>
                </a:moveTo>
                <a:lnTo>
                  <a:pt x="1660175" y="0"/>
                </a:lnTo>
                <a:lnTo>
                  <a:pt x="1660175" y="1568865"/>
                </a:lnTo>
                <a:lnTo>
                  <a:pt x="0" y="15688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41" name="Google Shape;541;p29"/>
          <p:cNvGrpSpPr/>
          <p:nvPr/>
        </p:nvGrpSpPr>
        <p:grpSpPr>
          <a:xfrm>
            <a:off x="8450207" y="6725282"/>
            <a:ext cx="7191385" cy="778235"/>
            <a:chOff x="0" y="0"/>
            <a:chExt cx="9588514" cy="1037647"/>
          </a:xfrm>
        </p:grpSpPr>
        <p:sp>
          <p:nvSpPr>
            <p:cNvPr id="542" name="Google Shape;542;p29"/>
            <p:cNvSpPr/>
            <p:nvPr/>
          </p:nvSpPr>
          <p:spPr>
            <a:xfrm>
              <a:off x="0" y="0"/>
              <a:ext cx="1037647" cy="1037647"/>
            </a:xfrm>
            <a:custGeom>
              <a:rect b="b" l="l" r="r" t="t"/>
              <a:pathLst>
                <a:path extrusionOk="0" h="1037647" w="1037647">
                  <a:moveTo>
                    <a:pt x="0" y="0"/>
                  </a:moveTo>
                  <a:lnTo>
                    <a:pt x="1037647" y="0"/>
                  </a:lnTo>
                  <a:lnTo>
                    <a:pt x="1037647" y="1037647"/>
                  </a:lnTo>
                  <a:lnTo>
                    <a:pt x="0" y="103764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43" name="Google Shape;543;p29"/>
            <p:cNvSpPr/>
            <p:nvPr/>
          </p:nvSpPr>
          <p:spPr>
            <a:xfrm>
              <a:off x="2850289" y="0"/>
              <a:ext cx="1037647" cy="1037647"/>
            </a:xfrm>
            <a:custGeom>
              <a:rect b="b" l="l" r="r" t="t"/>
              <a:pathLst>
                <a:path extrusionOk="0" h="1037647" w="1037647">
                  <a:moveTo>
                    <a:pt x="0" y="0"/>
                  </a:moveTo>
                  <a:lnTo>
                    <a:pt x="1037647" y="0"/>
                  </a:lnTo>
                  <a:lnTo>
                    <a:pt x="1037647" y="1037647"/>
                  </a:lnTo>
                  <a:lnTo>
                    <a:pt x="0" y="103764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44" name="Google Shape;544;p29"/>
            <p:cNvSpPr/>
            <p:nvPr/>
          </p:nvSpPr>
          <p:spPr>
            <a:xfrm>
              <a:off x="1425144" y="0"/>
              <a:ext cx="1037647" cy="1037647"/>
            </a:xfrm>
            <a:custGeom>
              <a:rect b="b" l="l" r="r" t="t"/>
              <a:pathLst>
                <a:path extrusionOk="0" h="1037647" w="1037647">
                  <a:moveTo>
                    <a:pt x="0" y="0"/>
                  </a:moveTo>
                  <a:lnTo>
                    <a:pt x="1037647" y="0"/>
                  </a:lnTo>
                  <a:lnTo>
                    <a:pt x="1037647" y="1037647"/>
                  </a:lnTo>
                  <a:lnTo>
                    <a:pt x="0" y="103764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45" name="Google Shape;545;p29"/>
            <p:cNvSpPr/>
            <p:nvPr/>
          </p:nvSpPr>
          <p:spPr>
            <a:xfrm>
              <a:off x="7125722" y="0"/>
              <a:ext cx="1037647" cy="1037647"/>
            </a:xfrm>
            <a:custGeom>
              <a:rect b="b" l="l" r="r" t="t"/>
              <a:pathLst>
                <a:path extrusionOk="0" h="1037647" w="1037647">
                  <a:moveTo>
                    <a:pt x="0" y="0"/>
                  </a:moveTo>
                  <a:lnTo>
                    <a:pt x="1037647" y="0"/>
                  </a:lnTo>
                  <a:lnTo>
                    <a:pt x="1037647" y="1037647"/>
                  </a:lnTo>
                  <a:lnTo>
                    <a:pt x="0" y="103764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46" name="Google Shape;546;p29"/>
            <p:cNvSpPr/>
            <p:nvPr/>
          </p:nvSpPr>
          <p:spPr>
            <a:xfrm>
              <a:off x="8550867" y="0"/>
              <a:ext cx="1037647" cy="1037647"/>
            </a:xfrm>
            <a:custGeom>
              <a:rect b="b" l="l" r="r" t="t"/>
              <a:pathLst>
                <a:path extrusionOk="0" h="1037647" w="1037647">
                  <a:moveTo>
                    <a:pt x="0" y="0"/>
                  </a:moveTo>
                  <a:lnTo>
                    <a:pt x="1037647" y="0"/>
                  </a:lnTo>
                  <a:lnTo>
                    <a:pt x="1037647" y="1037647"/>
                  </a:lnTo>
                  <a:lnTo>
                    <a:pt x="0" y="103764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47" name="Google Shape;547;p29"/>
            <p:cNvSpPr/>
            <p:nvPr/>
          </p:nvSpPr>
          <p:spPr>
            <a:xfrm>
              <a:off x="4275433" y="0"/>
              <a:ext cx="1037647" cy="1037647"/>
            </a:xfrm>
            <a:custGeom>
              <a:rect b="b" l="l" r="r" t="t"/>
              <a:pathLst>
                <a:path extrusionOk="0" h="1037647" w="1037647">
                  <a:moveTo>
                    <a:pt x="0" y="0"/>
                  </a:moveTo>
                  <a:lnTo>
                    <a:pt x="1037647" y="0"/>
                  </a:lnTo>
                  <a:lnTo>
                    <a:pt x="1037647" y="1037647"/>
                  </a:lnTo>
                  <a:lnTo>
                    <a:pt x="0" y="103764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48" name="Google Shape;548;p29"/>
            <p:cNvSpPr/>
            <p:nvPr/>
          </p:nvSpPr>
          <p:spPr>
            <a:xfrm>
              <a:off x="5700578" y="0"/>
              <a:ext cx="1037647" cy="1037647"/>
            </a:xfrm>
            <a:custGeom>
              <a:rect b="b" l="l" r="r" t="t"/>
              <a:pathLst>
                <a:path extrusionOk="0" h="1037647" w="1037647">
                  <a:moveTo>
                    <a:pt x="0" y="0"/>
                  </a:moveTo>
                  <a:lnTo>
                    <a:pt x="1037647" y="0"/>
                  </a:lnTo>
                  <a:lnTo>
                    <a:pt x="1037647" y="1037647"/>
                  </a:lnTo>
                  <a:lnTo>
                    <a:pt x="0" y="103764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549" name="Google Shape;549;p29"/>
          <p:cNvSpPr txBox="1"/>
          <p:nvPr/>
        </p:nvSpPr>
        <p:spPr>
          <a:xfrm>
            <a:off x="8450207" y="1775533"/>
            <a:ext cx="10449302" cy="13133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9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剛才元宇宙中出現過那些行為？</a:t>
            </a:r>
            <a:endParaRPr/>
          </a:p>
        </p:txBody>
      </p:sp>
      <p:sp>
        <p:nvSpPr>
          <p:cNvPr id="550" name="Google Shape;550;p29"/>
          <p:cNvSpPr txBox="1"/>
          <p:nvPr/>
        </p:nvSpPr>
        <p:spPr>
          <a:xfrm>
            <a:off x="8450207" y="3785351"/>
            <a:ext cx="10449302" cy="10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00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你認為剛才哪些是不適當/騷擾行為？</a:t>
            </a:r>
            <a:endParaRPr/>
          </a:p>
        </p:txBody>
      </p:sp>
      <p:sp>
        <p:nvSpPr>
          <p:cNvPr id="551" name="Google Shape;551;p29"/>
          <p:cNvSpPr txBox="1"/>
          <p:nvPr/>
        </p:nvSpPr>
        <p:spPr>
          <a:xfrm>
            <a:off x="8450207" y="7826066"/>
            <a:ext cx="79992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9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其他人有同樣想法嗎？</a:t>
            </a:r>
            <a:endParaRPr/>
          </a:p>
        </p:txBody>
      </p:sp>
      <p:sp>
        <p:nvSpPr>
          <p:cNvPr id="552" name="Google Shape;552;p29"/>
          <p:cNvSpPr txBox="1"/>
          <p:nvPr/>
        </p:nvSpPr>
        <p:spPr>
          <a:xfrm>
            <a:off x="8450207" y="5411956"/>
            <a:ext cx="10449300" cy="7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79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面對騷擾行為，你會覺得....？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62" name="Google Shape;562;p30"/>
          <p:cNvSpPr/>
          <p:nvPr/>
        </p:nvSpPr>
        <p:spPr>
          <a:xfrm>
            <a:off x="11408996" y="5159707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3" name="Google Shape;563;p30"/>
          <p:cNvSpPr/>
          <p:nvPr/>
        </p:nvSpPr>
        <p:spPr>
          <a:xfrm>
            <a:off x="14889640" y="5159707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4" name="Google Shape;564;p30"/>
          <p:cNvSpPr/>
          <p:nvPr/>
        </p:nvSpPr>
        <p:spPr>
          <a:xfrm>
            <a:off x="14889640" y="569280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5" name="Google Shape;565;p30"/>
          <p:cNvSpPr/>
          <p:nvPr/>
        </p:nvSpPr>
        <p:spPr>
          <a:xfrm>
            <a:off x="7816154" y="5159707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6" name="Google Shape;566;p30"/>
          <p:cNvSpPr/>
          <p:nvPr/>
        </p:nvSpPr>
        <p:spPr>
          <a:xfrm>
            <a:off x="7816154" y="569280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7" name="Google Shape;567;p30"/>
          <p:cNvSpPr/>
          <p:nvPr/>
        </p:nvSpPr>
        <p:spPr>
          <a:xfrm>
            <a:off x="484591" y="569280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8" name="Google Shape;568;p30"/>
          <p:cNvSpPr/>
          <p:nvPr/>
        </p:nvSpPr>
        <p:spPr>
          <a:xfrm>
            <a:off x="4080437" y="5159707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9" name="Google Shape;569;p30"/>
          <p:cNvSpPr/>
          <p:nvPr/>
        </p:nvSpPr>
        <p:spPr>
          <a:xfrm>
            <a:off x="11408996" y="569280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0" name="Google Shape;570;p30"/>
          <p:cNvSpPr/>
          <p:nvPr/>
        </p:nvSpPr>
        <p:spPr>
          <a:xfrm>
            <a:off x="4080391" y="569280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1" name="Google Shape;571;p30"/>
          <p:cNvSpPr/>
          <p:nvPr/>
        </p:nvSpPr>
        <p:spPr>
          <a:xfrm>
            <a:off x="484591" y="5291229"/>
            <a:ext cx="2841415" cy="3967071"/>
          </a:xfrm>
          <a:custGeom>
            <a:rect b="b" l="l" r="r" t="t"/>
            <a:pathLst>
              <a:path extrusionOk="0" h="3967071" w="2841415">
                <a:moveTo>
                  <a:pt x="0" y="0"/>
                </a:moveTo>
                <a:lnTo>
                  <a:pt x="2841414" y="0"/>
                </a:lnTo>
                <a:lnTo>
                  <a:pt x="2841414" y="3967071"/>
                </a:lnTo>
                <a:lnTo>
                  <a:pt x="0" y="39670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581" name="Google Shape;581;p31"/>
          <p:cNvSpPr/>
          <p:nvPr/>
        </p:nvSpPr>
        <p:spPr>
          <a:xfrm>
            <a:off x="11408996" y="5159707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2" name="Google Shape;582;p31"/>
          <p:cNvSpPr/>
          <p:nvPr/>
        </p:nvSpPr>
        <p:spPr>
          <a:xfrm>
            <a:off x="14889640" y="5159707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3" name="Google Shape;583;p31"/>
          <p:cNvSpPr/>
          <p:nvPr/>
        </p:nvSpPr>
        <p:spPr>
          <a:xfrm>
            <a:off x="14889640" y="569280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4" name="Google Shape;584;p31"/>
          <p:cNvSpPr/>
          <p:nvPr/>
        </p:nvSpPr>
        <p:spPr>
          <a:xfrm>
            <a:off x="7816154" y="5159707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5" name="Google Shape;585;p31"/>
          <p:cNvSpPr/>
          <p:nvPr/>
        </p:nvSpPr>
        <p:spPr>
          <a:xfrm>
            <a:off x="7816154" y="569280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6" name="Google Shape;586;p31"/>
          <p:cNvSpPr/>
          <p:nvPr/>
        </p:nvSpPr>
        <p:spPr>
          <a:xfrm>
            <a:off x="484591" y="569280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7" name="Google Shape;587;p31"/>
          <p:cNvSpPr/>
          <p:nvPr/>
        </p:nvSpPr>
        <p:spPr>
          <a:xfrm>
            <a:off x="4080437" y="5159707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8" name="Google Shape;588;p31"/>
          <p:cNvSpPr/>
          <p:nvPr/>
        </p:nvSpPr>
        <p:spPr>
          <a:xfrm>
            <a:off x="11408996" y="569280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9" name="Google Shape;589;p31"/>
          <p:cNvSpPr/>
          <p:nvPr/>
        </p:nvSpPr>
        <p:spPr>
          <a:xfrm>
            <a:off x="4080391" y="569280"/>
            <a:ext cx="2935617" cy="4098593"/>
          </a:xfrm>
          <a:custGeom>
            <a:rect b="b" l="l" r="r" t="t"/>
            <a:pathLst>
              <a:path extrusionOk="0" h="4098593" w="2935617">
                <a:moveTo>
                  <a:pt x="0" y="0"/>
                </a:moveTo>
                <a:lnTo>
                  <a:pt x="2935617" y="0"/>
                </a:lnTo>
                <a:lnTo>
                  <a:pt x="2935617" y="4098593"/>
                </a:lnTo>
                <a:lnTo>
                  <a:pt x="0" y="4098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0" name="Google Shape;590;p31"/>
          <p:cNvSpPr/>
          <p:nvPr/>
        </p:nvSpPr>
        <p:spPr>
          <a:xfrm>
            <a:off x="484591" y="5291229"/>
            <a:ext cx="2841415" cy="3967071"/>
          </a:xfrm>
          <a:custGeom>
            <a:rect b="b" l="l" r="r" t="t"/>
            <a:pathLst>
              <a:path extrusionOk="0" h="3967071" w="2841415">
                <a:moveTo>
                  <a:pt x="0" y="0"/>
                </a:moveTo>
                <a:lnTo>
                  <a:pt x="2841414" y="0"/>
                </a:lnTo>
                <a:lnTo>
                  <a:pt x="2841414" y="3967071"/>
                </a:lnTo>
                <a:lnTo>
                  <a:pt x="0" y="39670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591" name="Google Shape;591;p3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365012" y="6019870"/>
            <a:ext cx="2366375" cy="2378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209383" y="1429443"/>
            <a:ext cx="2366375" cy="2378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5174260" y="1633947"/>
            <a:ext cx="2366375" cy="2378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22110" y="1633947"/>
            <a:ext cx="2366375" cy="2378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0" name="Google Shape;600;p32"/>
          <p:cNvSpPr/>
          <p:nvPr/>
        </p:nvSpPr>
        <p:spPr>
          <a:xfrm>
            <a:off x="765935" y="3447248"/>
            <a:ext cx="2891207" cy="2891207"/>
          </a:xfrm>
          <a:custGeom>
            <a:rect b="b" l="l" r="r" t="t"/>
            <a:pathLst>
              <a:path extrusionOk="0" h="2891207" w="2891207">
                <a:moveTo>
                  <a:pt x="0" y="0"/>
                </a:moveTo>
                <a:lnTo>
                  <a:pt x="2891207" y="0"/>
                </a:lnTo>
                <a:lnTo>
                  <a:pt x="2891207" y="2891207"/>
                </a:lnTo>
                <a:lnTo>
                  <a:pt x="0" y="28912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1" name="Google Shape;601;p32"/>
          <p:cNvSpPr/>
          <p:nvPr/>
        </p:nvSpPr>
        <p:spPr>
          <a:xfrm>
            <a:off x="5373198" y="3447248"/>
            <a:ext cx="2891207" cy="2891207"/>
          </a:xfrm>
          <a:custGeom>
            <a:rect b="b" l="l" r="r" t="t"/>
            <a:pathLst>
              <a:path extrusionOk="0" h="2891207" w="2891207">
                <a:moveTo>
                  <a:pt x="0" y="0"/>
                </a:moveTo>
                <a:lnTo>
                  <a:pt x="2891207" y="0"/>
                </a:lnTo>
                <a:lnTo>
                  <a:pt x="2891207" y="2891207"/>
                </a:lnTo>
                <a:lnTo>
                  <a:pt x="0" y="28912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2" name="Google Shape;602;p32"/>
          <p:cNvSpPr/>
          <p:nvPr/>
        </p:nvSpPr>
        <p:spPr>
          <a:xfrm>
            <a:off x="14587723" y="3447248"/>
            <a:ext cx="2891207" cy="2891207"/>
          </a:xfrm>
          <a:custGeom>
            <a:rect b="b" l="l" r="r" t="t"/>
            <a:pathLst>
              <a:path extrusionOk="0" h="2891207" w="2891207">
                <a:moveTo>
                  <a:pt x="0" y="0"/>
                </a:moveTo>
                <a:lnTo>
                  <a:pt x="2891207" y="0"/>
                </a:lnTo>
                <a:lnTo>
                  <a:pt x="2891207" y="2891207"/>
                </a:lnTo>
                <a:lnTo>
                  <a:pt x="0" y="28912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3" name="Google Shape;603;p32"/>
          <p:cNvSpPr/>
          <p:nvPr/>
        </p:nvSpPr>
        <p:spPr>
          <a:xfrm>
            <a:off x="9980460" y="3447248"/>
            <a:ext cx="2891207" cy="2891207"/>
          </a:xfrm>
          <a:custGeom>
            <a:rect b="b" l="l" r="r" t="t"/>
            <a:pathLst>
              <a:path extrusionOk="0" h="2891207" w="2891207">
                <a:moveTo>
                  <a:pt x="0" y="0"/>
                </a:moveTo>
                <a:lnTo>
                  <a:pt x="2891207" y="0"/>
                </a:lnTo>
                <a:lnTo>
                  <a:pt x="2891207" y="2891207"/>
                </a:lnTo>
                <a:lnTo>
                  <a:pt x="0" y="28912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4" name="Google Shape;604;p32"/>
          <p:cNvSpPr/>
          <p:nvPr/>
        </p:nvSpPr>
        <p:spPr>
          <a:xfrm>
            <a:off x="9518845" y="3447248"/>
            <a:ext cx="3609525" cy="3532822"/>
          </a:xfrm>
          <a:custGeom>
            <a:rect b="b" l="l" r="r" t="t"/>
            <a:pathLst>
              <a:path extrusionOk="0" h="3532822" w="3609525">
                <a:moveTo>
                  <a:pt x="0" y="0"/>
                </a:moveTo>
                <a:lnTo>
                  <a:pt x="3609525" y="0"/>
                </a:lnTo>
                <a:lnTo>
                  <a:pt x="3609525" y="3532823"/>
                </a:lnTo>
                <a:lnTo>
                  <a:pt x="0" y="35328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5" name="Google Shape;605;p32"/>
          <p:cNvSpPr/>
          <p:nvPr/>
        </p:nvSpPr>
        <p:spPr>
          <a:xfrm>
            <a:off x="14382809" y="3610826"/>
            <a:ext cx="3096120" cy="3342640"/>
          </a:xfrm>
          <a:custGeom>
            <a:rect b="b" l="l" r="r" t="t"/>
            <a:pathLst>
              <a:path extrusionOk="0" h="3342640" w="3096120">
                <a:moveTo>
                  <a:pt x="0" y="0"/>
                </a:moveTo>
                <a:lnTo>
                  <a:pt x="3096121" y="0"/>
                </a:lnTo>
                <a:lnTo>
                  <a:pt x="3096121" y="3342640"/>
                </a:lnTo>
                <a:lnTo>
                  <a:pt x="0" y="33426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6" name="Google Shape;606;p32"/>
          <p:cNvSpPr/>
          <p:nvPr/>
        </p:nvSpPr>
        <p:spPr>
          <a:xfrm>
            <a:off x="5190668" y="3727254"/>
            <a:ext cx="3589412" cy="3342640"/>
          </a:xfrm>
          <a:custGeom>
            <a:rect b="b" l="l" r="r" t="t"/>
            <a:pathLst>
              <a:path extrusionOk="0" h="3342640" w="3589412">
                <a:moveTo>
                  <a:pt x="0" y="0"/>
                </a:moveTo>
                <a:lnTo>
                  <a:pt x="3589412" y="0"/>
                </a:lnTo>
                <a:lnTo>
                  <a:pt x="3589412" y="3342640"/>
                </a:lnTo>
                <a:lnTo>
                  <a:pt x="0" y="33426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7" name="Google Shape;607;p32"/>
          <p:cNvSpPr/>
          <p:nvPr/>
        </p:nvSpPr>
        <p:spPr>
          <a:xfrm>
            <a:off x="1188758" y="3828962"/>
            <a:ext cx="2544585" cy="3342640"/>
          </a:xfrm>
          <a:custGeom>
            <a:rect b="b" l="l" r="r" t="t"/>
            <a:pathLst>
              <a:path extrusionOk="0" h="3342640" w="2544585">
                <a:moveTo>
                  <a:pt x="0" y="0"/>
                </a:moveTo>
                <a:lnTo>
                  <a:pt x="2544585" y="0"/>
                </a:lnTo>
                <a:lnTo>
                  <a:pt x="2544585" y="3342640"/>
                </a:lnTo>
                <a:lnTo>
                  <a:pt x="0" y="33426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8" name="Google Shape;608;p32"/>
          <p:cNvSpPr txBox="1"/>
          <p:nvPr/>
        </p:nvSpPr>
        <p:spPr>
          <a:xfrm>
            <a:off x="621074" y="269453"/>
            <a:ext cx="16318012" cy="2384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6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虛擬身份是在元宇宙中創建和扮演的角色或化身。</a:t>
            </a:r>
            <a:endParaRPr/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它可以是</a:t>
            </a:r>
            <a:r>
              <a:rPr b="1" i="0" lang="en-US" sz="3381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真實自我的延伸</a:t>
            </a:r>
            <a:r>
              <a:rPr b="1" i="0" lang="en-US" sz="33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，也可以是完全虛構的形象。</a:t>
            </a:r>
            <a:endParaRPr/>
          </a:p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通過虛擬身份，我們可以表達自己</a:t>
            </a:r>
            <a:r>
              <a:rPr b="1" i="0" lang="en-US" sz="3381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無法在現實中展現的一面</a:t>
            </a:r>
            <a:r>
              <a:rPr b="1" i="0" lang="en-US" sz="33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，</a:t>
            </a:r>
            <a:r>
              <a:rPr b="1" i="0" lang="en-US" sz="3381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做出日常不會做的舉動</a:t>
            </a:r>
            <a:r>
              <a:rPr b="1" i="0" lang="en-US" sz="338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endParaRPr/>
          </a:p>
        </p:txBody>
      </p:sp>
      <p:sp>
        <p:nvSpPr>
          <p:cNvPr id="609" name="Google Shape;609;p32"/>
          <p:cNvSpPr txBox="1"/>
          <p:nvPr/>
        </p:nvSpPr>
        <p:spPr>
          <a:xfrm>
            <a:off x="1518717" y="8019327"/>
            <a:ext cx="15250567" cy="772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4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因此，元宇宙的虛擬身份，也會影響他人對自己的印象和評價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3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5" name="Google Shape;615;p33"/>
          <p:cNvSpPr/>
          <p:nvPr/>
        </p:nvSpPr>
        <p:spPr>
          <a:xfrm>
            <a:off x="12896999" y="-3435423"/>
            <a:ext cx="9639356" cy="8229600"/>
          </a:xfrm>
          <a:custGeom>
            <a:rect b="b" l="l" r="r" t="t"/>
            <a:pathLst>
              <a:path extrusionOk="0" h="8229600" w="9639356">
                <a:moveTo>
                  <a:pt x="0" y="0"/>
                </a:moveTo>
                <a:lnTo>
                  <a:pt x="9639356" y="0"/>
                </a:lnTo>
                <a:lnTo>
                  <a:pt x="96393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16" name="Google Shape;616;p33"/>
          <p:cNvGrpSpPr/>
          <p:nvPr/>
        </p:nvGrpSpPr>
        <p:grpSpPr>
          <a:xfrm>
            <a:off x="2018861" y="-3755773"/>
            <a:ext cx="14250279" cy="5424641"/>
            <a:chOff x="0" y="-28575"/>
            <a:chExt cx="4085463" cy="1555209"/>
          </a:xfrm>
        </p:grpSpPr>
        <p:sp>
          <p:nvSpPr>
            <p:cNvPr id="617" name="Google Shape;617;p33"/>
            <p:cNvSpPr/>
            <p:nvPr/>
          </p:nvSpPr>
          <p:spPr>
            <a:xfrm>
              <a:off x="0" y="0"/>
              <a:ext cx="4085463" cy="1526634"/>
            </a:xfrm>
            <a:custGeom>
              <a:rect b="b" l="l" r="r" t="t"/>
              <a:pathLst>
                <a:path extrusionOk="0" h="1526634" w="4085463">
                  <a:moveTo>
                    <a:pt x="47809" y="0"/>
                  </a:moveTo>
                  <a:lnTo>
                    <a:pt x="4037654" y="0"/>
                  </a:lnTo>
                  <a:cubicBezTo>
                    <a:pt x="4064058" y="0"/>
                    <a:pt x="4085463" y="21405"/>
                    <a:pt x="4085463" y="47809"/>
                  </a:cubicBezTo>
                  <a:lnTo>
                    <a:pt x="4085463" y="1478826"/>
                  </a:lnTo>
                  <a:cubicBezTo>
                    <a:pt x="4085463" y="1491505"/>
                    <a:pt x="4080426" y="1503666"/>
                    <a:pt x="4071460" y="1512632"/>
                  </a:cubicBezTo>
                  <a:cubicBezTo>
                    <a:pt x="4062494" y="1521597"/>
                    <a:pt x="4050333" y="1526634"/>
                    <a:pt x="4037654" y="1526634"/>
                  </a:cubicBezTo>
                  <a:lnTo>
                    <a:pt x="47809" y="1526634"/>
                  </a:lnTo>
                  <a:cubicBezTo>
                    <a:pt x="21405" y="1526634"/>
                    <a:pt x="0" y="1505230"/>
                    <a:pt x="0" y="1478826"/>
                  </a:cubicBezTo>
                  <a:lnTo>
                    <a:pt x="0" y="47809"/>
                  </a:lnTo>
                  <a:cubicBezTo>
                    <a:pt x="0" y="21405"/>
                    <a:pt x="21405" y="0"/>
                    <a:pt x="47809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3"/>
            <p:cNvSpPr txBox="1"/>
            <p:nvPr/>
          </p:nvSpPr>
          <p:spPr>
            <a:xfrm>
              <a:off x="0" y="-28575"/>
              <a:ext cx="4085463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9" name="Google Shape;619;p33"/>
          <p:cNvSpPr/>
          <p:nvPr/>
        </p:nvSpPr>
        <p:spPr>
          <a:xfrm>
            <a:off x="2494456" y="2059393"/>
            <a:ext cx="3240364" cy="3240364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13776" r="-55504" t="-51469"/>
            </a:stretch>
          </a:blipFill>
          <a:ln cap="sq" cmpd="sng" w="114300">
            <a:solidFill>
              <a:srgbClr val="F600F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33"/>
          <p:cNvSpPr/>
          <p:nvPr/>
        </p:nvSpPr>
        <p:spPr>
          <a:xfrm>
            <a:off x="12922888" y="2059393"/>
            <a:ext cx="3240364" cy="3240364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349" l="-116135" r="-110674" t="-73477"/>
            </a:stretch>
          </a:blipFill>
          <a:ln cap="sq" cmpd="sng" w="114300">
            <a:solidFill>
              <a:srgbClr val="F600F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33"/>
          <p:cNvSpPr/>
          <p:nvPr/>
        </p:nvSpPr>
        <p:spPr>
          <a:xfrm>
            <a:off x="9446744" y="2059393"/>
            <a:ext cx="3240364" cy="3240364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35617" l="-151784" r="-128560" t="-78324"/>
            </a:stretch>
          </a:blipFill>
          <a:ln cap="sq" cmpd="sng" w="114300">
            <a:solidFill>
              <a:srgbClr val="F600F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33"/>
          <p:cNvSpPr/>
          <p:nvPr/>
        </p:nvSpPr>
        <p:spPr>
          <a:xfrm>
            <a:off x="5970600" y="2059393"/>
            <a:ext cx="3240364" cy="3240364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2189" l="-123798" r="-136887" t="-90454"/>
            </a:stretch>
          </a:blipFill>
          <a:ln cap="sq" cmpd="sng" w="114300">
            <a:solidFill>
              <a:srgbClr val="F600F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3" name="Google Shape;623;p33"/>
          <p:cNvGrpSpPr/>
          <p:nvPr/>
        </p:nvGrpSpPr>
        <p:grpSpPr>
          <a:xfrm>
            <a:off x="2717" y="5466320"/>
            <a:ext cx="18288000" cy="2057757"/>
            <a:chOff x="0" y="-28575"/>
            <a:chExt cx="4358997" cy="490472"/>
          </a:xfrm>
        </p:grpSpPr>
        <p:sp>
          <p:nvSpPr>
            <p:cNvPr id="624" name="Google Shape;624;p33"/>
            <p:cNvSpPr/>
            <p:nvPr/>
          </p:nvSpPr>
          <p:spPr>
            <a:xfrm>
              <a:off x="0" y="0"/>
              <a:ext cx="4358997" cy="461897"/>
            </a:xfrm>
            <a:custGeom>
              <a:rect b="b" l="l" r="r" t="t"/>
              <a:pathLst>
                <a:path extrusionOk="0" h="461897" w="4358997">
                  <a:moveTo>
                    <a:pt x="0" y="0"/>
                  </a:moveTo>
                  <a:lnTo>
                    <a:pt x="4358997" y="0"/>
                  </a:lnTo>
                  <a:lnTo>
                    <a:pt x="4358997" y="461897"/>
                  </a:lnTo>
                  <a:lnTo>
                    <a:pt x="0" y="461897"/>
                  </a:lnTo>
                  <a:close/>
                </a:path>
              </a:pathLst>
            </a:custGeom>
            <a:gradFill>
              <a:gsLst>
                <a:gs pos="0">
                  <a:srgbClr val="004AAD">
                    <a:alpha val="78039"/>
                  </a:srgbClr>
                </a:gs>
                <a:gs pos="100000">
                  <a:srgbClr val="CB6CE6">
                    <a:alpha val="78039"/>
                  </a:srgbClr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25" name="Google Shape;625;p33"/>
            <p:cNvSpPr txBox="1"/>
            <p:nvPr/>
          </p:nvSpPr>
          <p:spPr>
            <a:xfrm>
              <a:off x="0" y="-28575"/>
              <a:ext cx="4358997" cy="490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6" name="Google Shape;626;p33"/>
          <p:cNvSpPr/>
          <p:nvPr/>
        </p:nvSpPr>
        <p:spPr>
          <a:xfrm>
            <a:off x="537620" y="8059840"/>
            <a:ext cx="1991558" cy="1040589"/>
          </a:xfrm>
          <a:custGeom>
            <a:rect b="b" l="l" r="r" t="t"/>
            <a:pathLst>
              <a:path extrusionOk="0" h="1040589" w="1991558">
                <a:moveTo>
                  <a:pt x="0" y="0"/>
                </a:moveTo>
                <a:lnTo>
                  <a:pt x="1991558" y="0"/>
                </a:lnTo>
                <a:lnTo>
                  <a:pt x="1991558" y="1040589"/>
                </a:lnTo>
                <a:lnTo>
                  <a:pt x="0" y="10405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7" name="Google Shape;627;p33"/>
          <p:cNvSpPr txBox="1"/>
          <p:nvPr/>
        </p:nvSpPr>
        <p:spPr>
          <a:xfrm>
            <a:off x="2384817" y="407952"/>
            <a:ext cx="13571181" cy="99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4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元宇宙潛在的危機</a:t>
            </a:r>
            <a:endParaRPr/>
          </a:p>
        </p:txBody>
      </p:sp>
      <p:sp>
        <p:nvSpPr>
          <p:cNvPr id="628" name="Google Shape;628;p33"/>
          <p:cNvSpPr txBox="1"/>
          <p:nvPr/>
        </p:nvSpPr>
        <p:spPr>
          <a:xfrm>
            <a:off x="15832172" y="5038725"/>
            <a:ext cx="2587243" cy="344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8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圖片來源: 攝自Spatial</a:t>
            </a:r>
            <a:endParaRPr/>
          </a:p>
        </p:txBody>
      </p:sp>
      <p:grpSp>
        <p:nvGrpSpPr>
          <p:cNvPr id="629" name="Google Shape;629;p33"/>
          <p:cNvGrpSpPr/>
          <p:nvPr/>
        </p:nvGrpSpPr>
        <p:grpSpPr>
          <a:xfrm>
            <a:off x="3269979" y="5752730"/>
            <a:ext cx="5784033" cy="1530968"/>
            <a:chOff x="0" y="-98469"/>
            <a:chExt cx="7712044" cy="2041291"/>
          </a:xfrm>
        </p:grpSpPr>
        <p:sp>
          <p:nvSpPr>
            <p:cNvPr id="630" name="Google Shape;630;p33"/>
            <p:cNvSpPr txBox="1"/>
            <p:nvPr/>
          </p:nvSpPr>
          <p:spPr>
            <a:xfrm>
              <a:off x="0" y="-98469"/>
              <a:ext cx="7712044" cy="2041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95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03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不當行為問題：</a:t>
              </a:r>
              <a:endParaRPr/>
            </a:p>
            <a:p>
              <a:pPr indent="0" lvl="0" marL="0" marR="0" rtl="0" algn="ctr">
                <a:lnSpc>
                  <a:spcPct val="195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03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性騷擾/欺凌/令人不適的言論</a:t>
              </a:r>
              <a:endParaRPr/>
            </a:p>
          </p:txBody>
        </p:sp>
        <p:sp>
          <p:nvSpPr>
            <p:cNvPr id="631" name="Google Shape;631;p33"/>
            <p:cNvSpPr/>
            <p:nvPr/>
          </p:nvSpPr>
          <p:spPr>
            <a:xfrm>
              <a:off x="540526" y="0"/>
              <a:ext cx="954484" cy="954484"/>
            </a:xfrm>
            <a:custGeom>
              <a:rect b="b" l="l" r="r" t="t"/>
              <a:pathLst>
                <a:path extrusionOk="0" h="954484" w="954484">
                  <a:moveTo>
                    <a:pt x="0" y="0"/>
                  </a:moveTo>
                  <a:lnTo>
                    <a:pt x="954484" y="0"/>
                  </a:lnTo>
                  <a:lnTo>
                    <a:pt x="954484" y="954484"/>
                  </a:lnTo>
                  <a:lnTo>
                    <a:pt x="0" y="9544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632" name="Google Shape;632;p33"/>
          <p:cNvGrpSpPr/>
          <p:nvPr/>
        </p:nvGrpSpPr>
        <p:grpSpPr>
          <a:xfrm>
            <a:off x="10218644" y="5686815"/>
            <a:ext cx="6050495" cy="1530969"/>
            <a:chOff x="0" y="-4622"/>
            <a:chExt cx="8067327" cy="2041291"/>
          </a:xfrm>
        </p:grpSpPr>
        <p:sp>
          <p:nvSpPr>
            <p:cNvPr id="633" name="Google Shape;633;p33"/>
            <p:cNvSpPr txBox="1"/>
            <p:nvPr/>
          </p:nvSpPr>
          <p:spPr>
            <a:xfrm>
              <a:off x="0" y="-4622"/>
              <a:ext cx="8067327" cy="2041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95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03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隱私與安全問題：</a:t>
              </a:r>
              <a:endParaRPr/>
            </a:p>
            <a:p>
              <a:pPr indent="0" lvl="0" marL="0" marR="0" rtl="0" algn="ctr">
                <a:lnSpc>
                  <a:spcPct val="19500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03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過度曝露自己的個人信息和行為</a:t>
              </a:r>
              <a:endParaRPr/>
            </a:p>
          </p:txBody>
        </p:sp>
        <p:sp>
          <p:nvSpPr>
            <p:cNvPr id="634" name="Google Shape;634;p33"/>
            <p:cNvSpPr/>
            <p:nvPr/>
          </p:nvSpPr>
          <p:spPr>
            <a:xfrm>
              <a:off x="482203" y="0"/>
              <a:ext cx="867877" cy="1114449"/>
            </a:xfrm>
            <a:custGeom>
              <a:rect b="b" l="l" r="r" t="t"/>
              <a:pathLst>
                <a:path extrusionOk="0" h="1114449" w="867877">
                  <a:moveTo>
                    <a:pt x="0" y="0"/>
                  </a:moveTo>
                  <a:lnTo>
                    <a:pt x="867876" y="0"/>
                  </a:lnTo>
                  <a:lnTo>
                    <a:pt x="867876" y="1114449"/>
                  </a:lnTo>
                  <a:lnTo>
                    <a:pt x="0" y="11144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635" name="Google Shape;635;p33"/>
          <p:cNvGrpSpPr/>
          <p:nvPr/>
        </p:nvGrpSpPr>
        <p:grpSpPr>
          <a:xfrm>
            <a:off x="3058299" y="7448174"/>
            <a:ext cx="6591146" cy="2529641"/>
            <a:chOff x="0" y="-95250"/>
            <a:chExt cx="1735940" cy="666243"/>
          </a:xfrm>
        </p:grpSpPr>
        <p:sp>
          <p:nvSpPr>
            <p:cNvPr id="636" name="Google Shape;636;p33"/>
            <p:cNvSpPr/>
            <p:nvPr/>
          </p:nvSpPr>
          <p:spPr>
            <a:xfrm>
              <a:off x="0" y="0"/>
              <a:ext cx="1735940" cy="570993"/>
            </a:xfrm>
            <a:custGeom>
              <a:rect b="b" l="l" r="r" t="t"/>
              <a:pathLst>
                <a:path extrusionOk="0" h="570993" w="1735940">
                  <a:moveTo>
                    <a:pt x="50508" y="0"/>
                  </a:moveTo>
                  <a:lnTo>
                    <a:pt x="1685432" y="0"/>
                  </a:lnTo>
                  <a:cubicBezTo>
                    <a:pt x="1698828" y="0"/>
                    <a:pt x="1711674" y="5321"/>
                    <a:pt x="1721146" y="14793"/>
                  </a:cubicBezTo>
                  <a:cubicBezTo>
                    <a:pt x="1730618" y="24265"/>
                    <a:pt x="1735940" y="37112"/>
                    <a:pt x="1735940" y="50508"/>
                  </a:cubicBezTo>
                  <a:lnTo>
                    <a:pt x="1735940" y="520485"/>
                  </a:lnTo>
                  <a:cubicBezTo>
                    <a:pt x="1735940" y="548380"/>
                    <a:pt x="1713327" y="570993"/>
                    <a:pt x="1685432" y="570993"/>
                  </a:cubicBezTo>
                  <a:lnTo>
                    <a:pt x="50508" y="570993"/>
                  </a:lnTo>
                  <a:cubicBezTo>
                    <a:pt x="22613" y="570993"/>
                    <a:pt x="0" y="548380"/>
                    <a:pt x="0" y="520485"/>
                  </a:cubicBezTo>
                  <a:lnTo>
                    <a:pt x="0" y="50508"/>
                  </a:lnTo>
                  <a:cubicBezTo>
                    <a:pt x="0" y="22613"/>
                    <a:pt x="22613" y="0"/>
                    <a:pt x="50508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476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3"/>
            <p:cNvSpPr txBox="1"/>
            <p:nvPr/>
          </p:nvSpPr>
          <p:spPr>
            <a:xfrm>
              <a:off x="0" y="-95250"/>
              <a:ext cx="1735940" cy="6662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8" name="Google Shape;638;p33"/>
          <p:cNvGrpSpPr/>
          <p:nvPr/>
        </p:nvGrpSpPr>
        <p:grpSpPr>
          <a:xfrm>
            <a:off x="10392395" y="7448171"/>
            <a:ext cx="6591191" cy="2529658"/>
            <a:chOff x="0" y="-95250"/>
            <a:chExt cx="1735940" cy="666243"/>
          </a:xfrm>
        </p:grpSpPr>
        <p:sp>
          <p:nvSpPr>
            <p:cNvPr id="639" name="Google Shape;639;p33"/>
            <p:cNvSpPr/>
            <p:nvPr/>
          </p:nvSpPr>
          <p:spPr>
            <a:xfrm>
              <a:off x="0" y="0"/>
              <a:ext cx="1735940" cy="570993"/>
            </a:xfrm>
            <a:custGeom>
              <a:rect b="b" l="l" r="r" t="t"/>
              <a:pathLst>
                <a:path extrusionOk="0" h="570993" w="1735940">
                  <a:moveTo>
                    <a:pt x="50508" y="0"/>
                  </a:moveTo>
                  <a:lnTo>
                    <a:pt x="1685432" y="0"/>
                  </a:lnTo>
                  <a:cubicBezTo>
                    <a:pt x="1698828" y="0"/>
                    <a:pt x="1711674" y="5321"/>
                    <a:pt x="1721146" y="14793"/>
                  </a:cubicBezTo>
                  <a:cubicBezTo>
                    <a:pt x="1730618" y="24265"/>
                    <a:pt x="1735940" y="37112"/>
                    <a:pt x="1735940" y="50508"/>
                  </a:cubicBezTo>
                  <a:lnTo>
                    <a:pt x="1735940" y="520485"/>
                  </a:lnTo>
                  <a:cubicBezTo>
                    <a:pt x="1735940" y="548380"/>
                    <a:pt x="1713327" y="570993"/>
                    <a:pt x="1685432" y="570993"/>
                  </a:cubicBezTo>
                  <a:lnTo>
                    <a:pt x="50508" y="570993"/>
                  </a:lnTo>
                  <a:cubicBezTo>
                    <a:pt x="22613" y="570993"/>
                    <a:pt x="0" y="548380"/>
                    <a:pt x="0" y="520485"/>
                  </a:cubicBezTo>
                  <a:lnTo>
                    <a:pt x="0" y="50508"/>
                  </a:lnTo>
                  <a:cubicBezTo>
                    <a:pt x="0" y="22613"/>
                    <a:pt x="22613" y="0"/>
                    <a:pt x="50508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476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33"/>
            <p:cNvSpPr txBox="1"/>
            <p:nvPr/>
          </p:nvSpPr>
          <p:spPr>
            <a:xfrm>
              <a:off x="0" y="-95250"/>
              <a:ext cx="1735940" cy="6662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1" name="Google Shape;641;p33"/>
          <p:cNvSpPr txBox="1"/>
          <p:nvPr/>
        </p:nvSpPr>
        <p:spPr>
          <a:xfrm>
            <a:off x="3238374" y="8156950"/>
            <a:ext cx="3240300" cy="15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94580" lvl="1" marL="589159" marR="0" rtl="0" algn="l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28"/>
              <a:buFont typeface="Arial"/>
              <a:buChar char="•"/>
            </a:pPr>
            <a:r>
              <a:rPr b="0" i="0" lang="en-US" sz="272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善用舉報功能</a:t>
            </a:r>
            <a:endParaRPr/>
          </a:p>
          <a:p>
            <a:pPr indent="-294580" lvl="1" marL="589159" marR="0" rtl="0" algn="l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28"/>
              <a:buFont typeface="Arial"/>
              <a:buChar char="•"/>
            </a:pPr>
            <a:r>
              <a:rPr b="0" i="0" lang="en-US" sz="272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永久封禁騷擾者</a:t>
            </a:r>
            <a:endParaRPr/>
          </a:p>
          <a:p>
            <a:pPr indent="-294580" lvl="1" marL="589159" marR="0" rtl="0" algn="l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28"/>
              <a:buFont typeface="Arial"/>
              <a:buChar char="•"/>
            </a:pPr>
            <a:r>
              <a:rPr b="0" i="0" lang="en-US" sz="272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切斷雙方的互動</a:t>
            </a:r>
            <a:endParaRPr/>
          </a:p>
        </p:txBody>
      </p:sp>
      <p:sp>
        <p:nvSpPr>
          <p:cNvPr id="642" name="Google Shape;642;p33"/>
          <p:cNvSpPr txBox="1"/>
          <p:nvPr/>
        </p:nvSpPr>
        <p:spPr>
          <a:xfrm>
            <a:off x="6428899" y="8156950"/>
            <a:ext cx="3240300" cy="10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94580" lvl="1" marL="589159" marR="0" rtl="0" algn="l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28"/>
              <a:buFont typeface="Arial"/>
              <a:buChar char="•"/>
            </a:pPr>
            <a:r>
              <a:rPr b="0" i="0" lang="en-US" sz="272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離開元宇宙平台</a:t>
            </a:r>
            <a:endParaRPr/>
          </a:p>
          <a:p>
            <a:pPr indent="-294580" lvl="1" marL="589159" marR="0" rtl="0" algn="l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28"/>
              <a:buFont typeface="Arial"/>
              <a:buChar char="•"/>
            </a:pPr>
            <a:r>
              <a:rPr b="0" i="0" lang="en-US" sz="272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告知家長/老師</a:t>
            </a:r>
            <a:endParaRPr/>
          </a:p>
        </p:txBody>
      </p:sp>
      <p:sp>
        <p:nvSpPr>
          <p:cNvPr id="643" name="Google Shape;643;p33"/>
          <p:cNvSpPr txBox="1"/>
          <p:nvPr/>
        </p:nvSpPr>
        <p:spPr>
          <a:xfrm>
            <a:off x="10418050" y="7862950"/>
            <a:ext cx="6682800" cy="21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94579" lvl="1" marL="589158" marR="0" rtl="0" algn="l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28"/>
              <a:buFont typeface="Arial"/>
              <a:buChar char="•"/>
            </a:pPr>
            <a:r>
              <a:rPr b="0" i="0" lang="en-US" sz="272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立即採取行動刪除或隱藏洩露的信息</a:t>
            </a:r>
            <a:endParaRPr/>
          </a:p>
          <a:p>
            <a:pPr indent="-294579" lvl="1" marL="589158" marR="0" rtl="0" algn="l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28"/>
              <a:buFont typeface="Arial"/>
              <a:buChar char="•"/>
            </a:pPr>
            <a:r>
              <a:rPr b="0" i="0" lang="en-US" sz="272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向平台管理員報告</a:t>
            </a:r>
            <a:endParaRPr/>
          </a:p>
          <a:p>
            <a:pPr indent="-294579" lvl="1" marL="589158" marR="0" rtl="0" algn="l">
              <a:lnSpc>
                <a:spcPct val="14002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28"/>
              <a:buFont typeface="Arial"/>
              <a:buChar char="•"/>
            </a:pPr>
            <a:r>
              <a:rPr b="0" i="0" lang="en-US" sz="272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調整個人信息的分享設置，避免再次發生類似的隱私洩露</a:t>
            </a:r>
            <a:endParaRPr/>
          </a:p>
        </p:txBody>
      </p:sp>
      <p:sp>
        <p:nvSpPr>
          <p:cNvPr id="644" name="Google Shape;644;p33"/>
          <p:cNvSpPr/>
          <p:nvPr/>
        </p:nvSpPr>
        <p:spPr>
          <a:xfrm>
            <a:off x="777091" y="9319504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 amt="87000"/>
            </a:blip>
            <a:stretch>
              <a:fillRect b="0" l="-72408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4"/>
          <p:cNvSpPr/>
          <p:nvPr/>
        </p:nvSpPr>
        <p:spPr>
          <a:xfrm>
            <a:off x="0" y="-61913"/>
            <a:ext cx="18288000" cy="4676775"/>
          </a:xfrm>
          <a:custGeom>
            <a:rect b="b" l="l" r="r" t="t"/>
            <a:pathLst>
              <a:path extrusionOk="0" h="4676775" w="18288000">
                <a:moveTo>
                  <a:pt x="0" y="0"/>
                </a:moveTo>
                <a:lnTo>
                  <a:pt x="18288000" y="0"/>
                </a:lnTo>
                <a:lnTo>
                  <a:pt x="18288000" y="4676775"/>
                </a:lnTo>
                <a:lnTo>
                  <a:pt x="0" y="46767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3000"/>
            </a:blip>
            <a:stretch>
              <a:fillRect b="-198054" l="0" r="-2388" t="-102314"/>
            </a:stretch>
          </a:blipFill>
          <a:ln>
            <a:noFill/>
          </a:ln>
        </p:spPr>
      </p:sp>
      <p:sp>
        <p:nvSpPr>
          <p:cNvPr id="654" name="Google Shape;654;p34"/>
          <p:cNvSpPr/>
          <p:nvPr/>
        </p:nvSpPr>
        <p:spPr>
          <a:xfrm>
            <a:off x="-72061" y="4614862"/>
            <a:ext cx="21870564" cy="5927231"/>
          </a:xfrm>
          <a:custGeom>
            <a:rect b="b" l="l" r="r" t="t"/>
            <a:pathLst>
              <a:path extrusionOk="0" h="5927231" w="21870564">
                <a:moveTo>
                  <a:pt x="0" y="0"/>
                </a:moveTo>
                <a:lnTo>
                  <a:pt x="21870564" y="0"/>
                </a:lnTo>
                <a:lnTo>
                  <a:pt x="21870564" y="5927232"/>
                </a:lnTo>
                <a:lnTo>
                  <a:pt x="0" y="59272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2999"/>
            </a:blip>
            <a:stretch>
              <a:fillRect b="-137427" l="0" r="-14252" t="-184141"/>
            </a:stretch>
          </a:blipFill>
          <a:ln>
            <a:noFill/>
          </a:ln>
        </p:spPr>
      </p:sp>
      <p:cxnSp>
        <p:nvCxnSpPr>
          <p:cNvPr id="655" name="Google Shape;655;p34"/>
          <p:cNvCxnSpPr/>
          <p:nvPr/>
        </p:nvCxnSpPr>
        <p:spPr>
          <a:xfrm>
            <a:off x="-225374" y="4614862"/>
            <a:ext cx="20725433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6" name="Google Shape;656;p34"/>
          <p:cNvSpPr/>
          <p:nvPr/>
        </p:nvSpPr>
        <p:spPr>
          <a:xfrm>
            <a:off x="1028700" y="446629"/>
            <a:ext cx="2305606" cy="3659692"/>
          </a:xfrm>
          <a:custGeom>
            <a:rect b="b" l="l" r="r" t="t"/>
            <a:pathLst>
              <a:path extrusionOk="0" h="3659692" w="2305606">
                <a:moveTo>
                  <a:pt x="0" y="0"/>
                </a:moveTo>
                <a:lnTo>
                  <a:pt x="2305606" y="0"/>
                </a:lnTo>
                <a:lnTo>
                  <a:pt x="2305606" y="3659692"/>
                </a:lnTo>
                <a:lnTo>
                  <a:pt x="0" y="36596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7" name="Google Shape;657;p34"/>
          <p:cNvSpPr/>
          <p:nvPr/>
        </p:nvSpPr>
        <p:spPr>
          <a:xfrm>
            <a:off x="8256295" y="5434871"/>
            <a:ext cx="7916126" cy="5010248"/>
          </a:xfrm>
          <a:custGeom>
            <a:rect b="b" l="l" r="r" t="t"/>
            <a:pathLst>
              <a:path extrusionOk="0" h="5010248" w="7916126">
                <a:moveTo>
                  <a:pt x="0" y="0"/>
                </a:moveTo>
                <a:lnTo>
                  <a:pt x="7916126" y="0"/>
                </a:lnTo>
                <a:lnTo>
                  <a:pt x="7916126" y="5010248"/>
                </a:lnTo>
                <a:lnTo>
                  <a:pt x="0" y="50102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8" name="Google Shape;658;p34"/>
          <p:cNvSpPr txBox="1"/>
          <p:nvPr/>
        </p:nvSpPr>
        <p:spPr>
          <a:xfrm>
            <a:off x="8895331" y="6374911"/>
            <a:ext cx="6638054" cy="24364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00" u="none" cap="none" strike="noStrike">
                <a:solidFill>
                  <a:srgbClr val="7453D4"/>
                </a:solidFill>
                <a:latin typeface="Noto Sans TC"/>
                <a:ea typeface="Noto Sans TC"/>
                <a:cs typeface="Noto Sans TC"/>
                <a:sym typeface="Noto Sans TC"/>
              </a:rPr>
              <a:t>合理、負責任地管理和使用自己的虛擬身份，在網絡世界中維護自己的安全和形象，成為高質網絡公民!</a:t>
            </a:r>
            <a:endParaRPr/>
          </a:p>
        </p:txBody>
      </p:sp>
      <p:sp>
        <p:nvSpPr>
          <p:cNvPr id="659" name="Google Shape;659;p34"/>
          <p:cNvSpPr/>
          <p:nvPr/>
        </p:nvSpPr>
        <p:spPr>
          <a:xfrm>
            <a:off x="14925222" y="4998371"/>
            <a:ext cx="3170558" cy="4993005"/>
          </a:xfrm>
          <a:custGeom>
            <a:rect b="b" l="l" r="r" t="t"/>
            <a:pathLst>
              <a:path extrusionOk="0" h="4993005" w="3170558">
                <a:moveTo>
                  <a:pt x="0" y="0"/>
                </a:moveTo>
                <a:lnTo>
                  <a:pt x="3170558" y="0"/>
                </a:lnTo>
                <a:lnTo>
                  <a:pt x="3170558" y="4993005"/>
                </a:lnTo>
                <a:lnTo>
                  <a:pt x="0" y="49930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60" name="Google Shape;660;p34"/>
          <p:cNvSpPr/>
          <p:nvPr/>
        </p:nvSpPr>
        <p:spPr>
          <a:xfrm>
            <a:off x="14515416" y="749905"/>
            <a:ext cx="3314010" cy="3164880"/>
          </a:xfrm>
          <a:custGeom>
            <a:rect b="b" l="l" r="r" t="t"/>
            <a:pathLst>
              <a:path extrusionOk="0" h="3164880" w="3314010">
                <a:moveTo>
                  <a:pt x="0" y="0"/>
                </a:moveTo>
                <a:lnTo>
                  <a:pt x="3314010" y="0"/>
                </a:lnTo>
                <a:lnTo>
                  <a:pt x="3314010" y="3164880"/>
                </a:lnTo>
                <a:lnTo>
                  <a:pt x="0" y="3164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61" name="Google Shape;661;p34"/>
          <p:cNvSpPr txBox="1"/>
          <p:nvPr/>
        </p:nvSpPr>
        <p:spPr>
          <a:xfrm>
            <a:off x="3601531" y="867401"/>
            <a:ext cx="10913885" cy="2653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在元宇宙中，每個人的行為都是被看見和記錄下來，</a:t>
            </a:r>
            <a:endParaRPr/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我們的虛擬身份代表著我們自己，必需深思每個</a:t>
            </a:r>
            <a:endParaRPr/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行為帶來的影響及考慮別人的感受。</a:t>
            </a:r>
            <a:endParaRPr/>
          </a:p>
        </p:txBody>
      </p:sp>
      <p:grpSp>
        <p:nvGrpSpPr>
          <p:cNvPr id="662" name="Google Shape;662;p34"/>
          <p:cNvGrpSpPr/>
          <p:nvPr/>
        </p:nvGrpSpPr>
        <p:grpSpPr>
          <a:xfrm>
            <a:off x="500274" y="4915504"/>
            <a:ext cx="7756020" cy="5158740"/>
            <a:chOff x="0" y="0"/>
            <a:chExt cx="10341361" cy="6878320"/>
          </a:xfrm>
        </p:grpSpPr>
        <p:sp>
          <p:nvSpPr>
            <p:cNvPr id="663" name="Google Shape;663;p34"/>
            <p:cNvSpPr/>
            <p:nvPr/>
          </p:nvSpPr>
          <p:spPr>
            <a:xfrm>
              <a:off x="3466906" y="1101838"/>
              <a:ext cx="6874455" cy="2930818"/>
            </a:xfrm>
            <a:custGeom>
              <a:rect b="b" l="l" r="r" t="t"/>
              <a:pathLst>
                <a:path extrusionOk="0" h="2930818" w="6874455">
                  <a:moveTo>
                    <a:pt x="0" y="0"/>
                  </a:moveTo>
                  <a:lnTo>
                    <a:pt x="6874456" y="0"/>
                  </a:lnTo>
                  <a:lnTo>
                    <a:pt x="6874456" y="2930817"/>
                  </a:lnTo>
                  <a:lnTo>
                    <a:pt x="0" y="29308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64" name="Google Shape;664;p34"/>
            <p:cNvSpPr/>
            <p:nvPr/>
          </p:nvSpPr>
          <p:spPr>
            <a:xfrm>
              <a:off x="0" y="0"/>
              <a:ext cx="4427918" cy="6878320"/>
            </a:xfrm>
            <a:custGeom>
              <a:rect b="b" l="l" r="r" t="t"/>
              <a:pathLst>
                <a:path extrusionOk="0" h="6878320" w="4427918">
                  <a:moveTo>
                    <a:pt x="0" y="0"/>
                  </a:moveTo>
                  <a:lnTo>
                    <a:pt x="4427918" y="0"/>
                  </a:lnTo>
                  <a:lnTo>
                    <a:pt x="4427918" y="6878320"/>
                  </a:lnTo>
                  <a:lnTo>
                    <a:pt x="0" y="68783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65" name="Google Shape;665;p34"/>
            <p:cNvSpPr txBox="1"/>
            <p:nvPr/>
          </p:nvSpPr>
          <p:spPr>
            <a:xfrm>
              <a:off x="6202446" y="1363515"/>
              <a:ext cx="3699742" cy="15445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405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虛擬及現實的你都是你</a:t>
              </a: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671" name="Google Shape;671;p35"/>
          <p:cNvGrpSpPr/>
          <p:nvPr/>
        </p:nvGrpSpPr>
        <p:grpSpPr>
          <a:xfrm>
            <a:off x="-6160683" y="-953296"/>
            <a:ext cx="9897511" cy="11920601"/>
            <a:chOff x="0" y="-19050"/>
            <a:chExt cx="690674" cy="831850"/>
          </a:xfrm>
        </p:grpSpPr>
        <p:sp>
          <p:nvSpPr>
            <p:cNvPr id="672" name="Google Shape;672;p35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100%" l="0%" r="100%" t="0%"/>
              </a:path>
              <a:tileRect b="0%" l="-100%" r="0%" t="-10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5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4" name="Google Shape;674;p35"/>
          <p:cNvGrpSpPr/>
          <p:nvPr/>
        </p:nvGrpSpPr>
        <p:grpSpPr>
          <a:xfrm>
            <a:off x="13895659" y="-1146451"/>
            <a:ext cx="9897511" cy="11920601"/>
            <a:chOff x="0" y="-19050"/>
            <a:chExt cx="690674" cy="831850"/>
          </a:xfrm>
        </p:grpSpPr>
        <p:sp>
          <p:nvSpPr>
            <p:cNvPr id="675" name="Google Shape;675;p35"/>
            <p:cNvSpPr/>
            <p:nvPr/>
          </p:nvSpPr>
          <p:spPr>
            <a:xfrm>
              <a:off x="0" y="0"/>
              <a:ext cx="690674" cy="812800"/>
            </a:xfrm>
            <a:custGeom>
              <a:rect b="b" l="l" r="r" t="t"/>
              <a:pathLst>
                <a:path extrusionOk="0" h="812800" w="690674">
                  <a:moveTo>
                    <a:pt x="345337" y="0"/>
                  </a:moveTo>
                  <a:cubicBezTo>
                    <a:pt x="154613" y="0"/>
                    <a:pt x="0" y="181951"/>
                    <a:pt x="0" y="406400"/>
                  </a:cubicBezTo>
                  <a:cubicBezTo>
                    <a:pt x="0" y="630849"/>
                    <a:pt x="154613" y="812800"/>
                    <a:pt x="345337" y="812800"/>
                  </a:cubicBezTo>
                  <a:cubicBezTo>
                    <a:pt x="536061" y="812800"/>
                    <a:pt x="690674" y="630849"/>
                    <a:pt x="690674" y="406400"/>
                  </a:cubicBezTo>
                  <a:cubicBezTo>
                    <a:pt x="690674" y="181951"/>
                    <a:pt x="536061" y="0"/>
                    <a:pt x="345337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5"/>
            <p:cNvSpPr txBox="1"/>
            <p:nvPr/>
          </p:nvSpPr>
          <p:spPr>
            <a:xfrm>
              <a:off x="64751" y="-19050"/>
              <a:ext cx="561172" cy="7556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7" name="Google Shape;677;p35"/>
          <p:cNvGrpSpPr/>
          <p:nvPr/>
        </p:nvGrpSpPr>
        <p:grpSpPr>
          <a:xfrm>
            <a:off x="9144000" y="4090895"/>
            <a:ext cx="9534909" cy="1787429"/>
            <a:chOff x="0" y="-28575"/>
            <a:chExt cx="2151682" cy="403358"/>
          </a:xfrm>
        </p:grpSpPr>
        <p:sp>
          <p:nvSpPr>
            <p:cNvPr id="678" name="Google Shape;678;p35"/>
            <p:cNvSpPr/>
            <p:nvPr/>
          </p:nvSpPr>
          <p:spPr>
            <a:xfrm>
              <a:off x="0" y="0"/>
              <a:ext cx="2151682" cy="374783"/>
            </a:xfrm>
            <a:custGeom>
              <a:rect b="b" l="l" r="r" t="t"/>
              <a:pathLst>
                <a:path extrusionOk="0" h="374783" w="2151682">
                  <a:moveTo>
                    <a:pt x="0" y="0"/>
                  </a:moveTo>
                  <a:lnTo>
                    <a:pt x="2151682" y="0"/>
                  </a:lnTo>
                  <a:lnTo>
                    <a:pt x="2151682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679" name="Google Shape;679;p35"/>
            <p:cNvSpPr txBox="1"/>
            <p:nvPr/>
          </p:nvSpPr>
          <p:spPr>
            <a:xfrm>
              <a:off x="0" y="-28575"/>
              <a:ext cx="2151682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0" name="Google Shape;680;p35"/>
          <p:cNvSpPr txBox="1"/>
          <p:nvPr/>
        </p:nvSpPr>
        <p:spPr>
          <a:xfrm>
            <a:off x="10028164" y="4491782"/>
            <a:ext cx="5013722" cy="1201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44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補充資料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3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993" l="-42414" r="-6862" t="-4760"/>
            </a:stretch>
          </a:blipFill>
          <a:ln>
            <a:noFill/>
          </a:ln>
        </p:spPr>
      </p:sp>
      <p:grpSp>
        <p:nvGrpSpPr>
          <p:cNvPr id="686" name="Google Shape;686;p36"/>
          <p:cNvGrpSpPr/>
          <p:nvPr/>
        </p:nvGrpSpPr>
        <p:grpSpPr>
          <a:xfrm>
            <a:off x="630359" y="3089137"/>
            <a:ext cx="17027282" cy="5325014"/>
            <a:chOff x="0" y="-66675"/>
            <a:chExt cx="4312159" cy="1348559"/>
          </a:xfrm>
        </p:grpSpPr>
        <p:sp>
          <p:nvSpPr>
            <p:cNvPr id="687" name="Google Shape;687;p36"/>
            <p:cNvSpPr/>
            <p:nvPr/>
          </p:nvSpPr>
          <p:spPr>
            <a:xfrm>
              <a:off x="0" y="0"/>
              <a:ext cx="4312158" cy="1281884"/>
            </a:xfrm>
            <a:custGeom>
              <a:rect b="b" l="l" r="r" t="t"/>
              <a:pathLst>
                <a:path extrusionOk="0" h="1281884" w="4312158">
                  <a:moveTo>
                    <a:pt x="17732" y="0"/>
                  </a:moveTo>
                  <a:lnTo>
                    <a:pt x="4294426" y="0"/>
                  </a:lnTo>
                  <a:cubicBezTo>
                    <a:pt x="4304219" y="0"/>
                    <a:pt x="4312158" y="7939"/>
                    <a:pt x="4312158" y="17732"/>
                  </a:cubicBezTo>
                  <a:lnTo>
                    <a:pt x="4312158" y="1264152"/>
                  </a:lnTo>
                  <a:cubicBezTo>
                    <a:pt x="4312158" y="1268855"/>
                    <a:pt x="4310290" y="1273365"/>
                    <a:pt x="4306965" y="1276691"/>
                  </a:cubicBezTo>
                  <a:cubicBezTo>
                    <a:pt x="4303639" y="1280016"/>
                    <a:pt x="4299129" y="1281884"/>
                    <a:pt x="4294426" y="1281884"/>
                  </a:cubicBezTo>
                  <a:lnTo>
                    <a:pt x="17732" y="1281884"/>
                  </a:lnTo>
                  <a:cubicBezTo>
                    <a:pt x="7939" y="1281884"/>
                    <a:pt x="0" y="1273945"/>
                    <a:pt x="0" y="1264152"/>
                  </a:cubicBezTo>
                  <a:lnTo>
                    <a:pt x="0" y="17732"/>
                  </a:lnTo>
                  <a:cubicBezTo>
                    <a:pt x="0" y="7939"/>
                    <a:pt x="7939" y="0"/>
                    <a:pt x="17732" y="0"/>
                  </a:cubicBezTo>
                  <a:close/>
                </a:path>
              </a:pathLst>
            </a:custGeom>
            <a:gradFill>
              <a:gsLst>
                <a:gs pos="0">
                  <a:srgbClr val="795AC6">
                    <a:alpha val="4313"/>
                  </a:srgbClr>
                </a:gs>
                <a:gs pos="100000">
                  <a:srgbClr val="5540FF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6"/>
            <p:cNvSpPr txBox="1"/>
            <p:nvPr/>
          </p:nvSpPr>
          <p:spPr>
            <a:xfrm>
              <a:off x="0" y="-66675"/>
              <a:ext cx="4312159" cy="13485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550" lIns="33550" spcFirstLastPara="1" rIns="33550" wrap="square" tIns="33550">
              <a:noAutofit/>
            </a:bodyPr>
            <a:lstStyle/>
            <a:p>
              <a:pPr indent="0" lvl="0" marL="0" marR="0" rtl="0" algn="ctr">
                <a:lnSpc>
                  <a:spcPct val="1360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89" name="Google Shape;689;p36"/>
          <p:cNvCxnSpPr/>
          <p:nvPr/>
        </p:nvCxnSpPr>
        <p:spPr>
          <a:xfrm rot="10800000">
            <a:off x="942703" y="5061212"/>
            <a:ext cx="16348074" cy="0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0" name="Google Shape;690;p36"/>
          <p:cNvCxnSpPr/>
          <p:nvPr/>
        </p:nvCxnSpPr>
        <p:spPr>
          <a:xfrm rot="10800000">
            <a:off x="942703" y="6666765"/>
            <a:ext cx="16348074" cy="0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1" name="Google Shape;691;p36"/>
          <p:cNvCxnSpPr/>
          <p:nvPr/>
        </p:nvCxnSpPr>
        <p:spPr>
          <a:xfrm flipH="1">
            <a:off x="9144000" y="3686323"/>
            <a:ext cx="32196" cy="4319585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2" name="Google Shape;692;p36"/>
          <p:cNvSpPr/>
          <p:nvPr/>
        </p:nvSpPr>
        <p:spPr>
          <a:xfrm>
            <a:off x="3636386" y="377379"/>
            <a:ext cx="1654929" cy="2190750"/>
          </a:xfrm>
          <a:custGeom>
            <a:rect b="b" l="l" r="r" t="t"/>
            <a:pathLst>
              <a:path extrusionOk="0" h="2190750" w="1654929">
                <a:moveTo>
                  <a:pt x="0" y="0"/>
                </a:moveTo>
                <a:lnTo>
                  <a:pt x="1654929" y="0"/>
                </a:lnTo>
                <a:lnTo>
                  <a:pt x="1654929" y="2190750"/>
                </a:lnTo>
                <a:lnTo>
                  <a:pt x="0" y="2190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3" name="Google Shape;693;p36"/>
          <p:cNvSpPr txBox="1"/>
          <p:nvPr/>
        </p:nvSpPr>
        <p:spPr>
          <a:xfrm>
            <a:off x="903730" y="3954408"/>
            <a:ext cx="3240493" cy="582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網絡欺凌</a:t>
            </a:r>
            <a:endParaRPr/>
          </a:p>
        </p:txBody>
      </p:sp>
      <p:sp>
        <p:nvSpPr>
          <p:cNvPr id="694" name="Google Shape;694;p36"/>
          <p:cNvSpPr txBox="1"/>
          <p:nvPr/>
        </p:nvSpPr>
        <p:spPr>
          <a:xfrm>
            <a:off x="903730" y="5515356"/>
            <a:ext cx="3240493" cy="582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網上盜竊</a:t>
            </a:r>
            <a:endParaRPr/>
          </a:p>
        </p:txBody>
      </p:sp>
      <p:sp>
        <p:nvSpPr>
          <p:cNvPr id="695" name="Google Shape;695;p36"/>
          <p:cNvSpPr txBox="1"/>
          <p:nvPr/>
        </p:nvSpPr>
        <p:spPr>
          <a:xfrm>
            <a:off x="903730" y="7101649"/>
            <a:ext cx="3240493" cy="5826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7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散播非法的資訊</a:t>
            </a:r>
            <a:endParaRPr/>
          </a:p>
        </p:txBody>
      </p:sp>
      <p:sp>
        <p:nvSpPr>
          <p:cNvPr id="696" name="Google Shape;696;p36"/>
          <p:cNvSpPr txBox="1"/>
          <p:nvPr/>
        </p:nvSpPr>
        <p:spPr>
          <a:xfrm>
            <a:off x="3301547" y="976817"/>
            <a:ext cx="12100163" cy="9531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99" u="none" cap="none" strike="noStrike">
                <a:solidFill>
                  <a:srgbClr val="BF78FE"/>
                </a:solidFill>
                <a:latin typeface="Noto Sans TC"/>
                <a:ea typeface="Noto Sans TC"/>
                <a:cs typeface="Noto Sans TC"/>
                <a:sym typeface="Noto Sans TC"/>
              </a:rPr>
              <a:t>認識網絡/元宇宙罪行</a:t>
            </a:r>
            <a:endParaRPr/>
          </a:p>
        </p:txBody>
      </p:sp>
      <p:sp>
        <p:nvSpPr>
          <p:cNvPr id="697" name="Google Shape;697;p36"/>
          <p:cNvSpPr txBox="1"/>
          <p:nvPr/>
        </p:nvSpPr>
        <p:spPr>
          <a:xfrm>
            <a:off x="4964430" y="3800521"/>
            <a:ext cx="3428399" cy="879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改圖、滋擾訊息、</a:t>
            </a:r>
            <a:endParaRPr/>
          </a:p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假冒身份、跟蹤</a:t>
            </a:r>
            <a:endParaRPr/>
          </a:p>
        </p:txBody>
      </p:sp>
      <p:sp>
        <p:nvSpPr>
          <p:cNvPr id="698" name="Google Shape;698;p36"/>
          <p:cNvSpPr txBox="1"/>
          <p:nvPr/>
        </p:nvSpPr>
        <p:spPr>
          <a:xfrm>
            <a:off x="3986426" y="5385061"/>
            <a:ext cx="5384407" cy="879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遊戲帳號或道具</a:t>
            </a:r>
            <a:endParaRPr/>
          </a:p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知識產權 (文章、音樂和圖像)</a:t>
            </a:r>
            <a:endParaRPr/>
          </a:p>
        </p:txBody>
      </p:sp>
      <p:sp>
        <p:nvSpPr>
          <p:cNvPr id="699" name="Google Shape;699;p36"/>
          <p:cNvSpPr txBox="1"/>
          <p:nvPr/>
        </p:nvSpPr>
        <p:spPr>
          <a:xfrm>
            <a:off x="4606611" y="7204966"/>
            <a:ext cx="4144036" cy="430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不雅圖片、披露他人資料</a:t>
            </a:r>
            <a:endParaRPr/>
          </a:p>
        </p:txBody>
      </p:sp>
      <p:sp>
        <p:nvSpPr>
          <p:cNvPr id="700" name="Google Shape;700;p36"/>
          <p:cNvSpPr txBox="1"/>
          <p:nvPr/>
        </p:nvSpPr>
        <p:spPr>
          <a:xfrm>
            <a:off x="9380576" y="3800521"/>
            <a:ext cx="5592173" cy="8790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《刑事罪行條例》 ｜</a:t>
            </a:r>
            <a:r>
              <a:rPr b="0" i="0" lang="en-US" sz="2557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判處5年監禁</a:t>
            </a:r>
            <a:endParaRPr/>
          </a:p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《誹謗條例》｜</a:t>
            </a:r>
            <a:r>
              <a:rPr b="0" i="0" lang="en-US" sz="2557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100萬元及可處監禁2年</a:t>
            </a:r>
            <a:endParaRPr/>
          </a:p>
        </p:txBody>
      </p:sp>
      <p:sp>
        <p:nvSpPr>
          <p:cNvPr id="701" name="Google Shape;701;p36"/>
          <p:cNvSpPr txBox="1"/>
          <p:nvPr/>
        </p:nvSpPr>
        <p:spPr>
          <a:xfrm>
            <a:off x="9380576" y="6935243"/>
            <a:ext cx="7052900" cy="8790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《私隱條例》｜</a:t>
            </a:r>
            <a:r>
              <a:rPr b="0" i="0" lang="en-US" sz="2557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罰款最高$100,000及監禁最高2年</a:t>
            </a:r>
            <a:endParaRPr/>
          </a:p>
          <a:p>
            <a:pPr indent="0" lvl="0" marL="0" marR="0" rtl="0" algn="just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《電訊條例》｜</a:t>
            </a:r>
            <a:r>
              <a:rPr b="0" i="0" lang="en-US" sz="2557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罰款$100,000及監禁5年</a:t>
            </a:r>
            <a:endParaRPr/>
          </a:p>
        </p:txBody>
      </p:sp>
      <p:sp>
        <p:nvSpPr>
          <p:cNvPr id="702" name="Google Shape;702;p36"/>
          <p:cNvSpPr txBox="1"/>
          <p:nvPr/>
        </p:nvSpPr>
        <p:spPr>
          <a:xfrm>
            <a:off x="1107782" y="9674687"/>
            <a:ext cx="2193765" cy="4371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(守網者,2024)</a:t>
            </a:r>
            <a:endParaRPr/>
          </a:p>
        </p:txBody>
      </p:sp>
      <p:sp>
        <p:nvSpPr>
          <p:cNvPr id="703" name="Google Shape;703;p36"/>
          <p:cNvSpPr txBox="1"/>
          <p:nvPr/>
        </p:nvSpPr>
        <p:spPr>
          <a:xfrm>
            <a:off x="9176200" y="5385050"/>
            <a:ext cx="8322900" cy="9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《刑事罪行條例》｜</a:t>
            </a:r>
            <a:r>
              <a:rPr b="0" i="0" lang="en-US" sz="2557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最高罰款25萬港元及10年監禁</a:t>
            </a:r>
            <a:endParaRPr/>
          </a:p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5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《有犯罪或不誠實意圖而取用電腦 》｜</a:t>
            </a:r>
            <a:r>
              <a:rPr b="0" i="0" lang="en-US" sz="2557" u="none" cap="none" strike="noStrike">
                <a:solidFill>
                  <a:srgbClr val="7AFFF5"/>
                </a:solidFill>
                <a:latin typeface="Noto Sans TC"/>
                <a:ea typeface="Noto Sans TC"/>
                <a:cs typeface="Noto Sans TC"/>
                <a:sym typeface="Noto Sans TC"/>
              </a:rPr>
              <a:t>最高可處監禁5 年</a:t>
            </a:r>
            <a:endParaRPr/>
          </a:p>
        </p:txBody>
      </p:sp>
      <p:cxnSp>
        <p:nvCxnSpPr>
          <p:cNvPr id="704" name="Google Shape;704;p36"/>
          <p:cNvCxnSpPr/>
          <p:nvPr/>
        </p:nvCxnSpPr>
        <p:spPr>
          <a:xfrm flipH="1">
            <a:off x="4359319" y="3714720"/>
            <a:ext cx="32196" cy="4319585"/>
          </a:xfrm>
          <a:prstGeom prst="straightConnector1">
            <a:avLst/>
          </a:prstGeom>
          <a:noFill/>
          <a:ln cap="rnd" cmpd="sng" w="476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37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10" name="Google Shape;710;p37"/>
          <p:cNvGrpSpPr/>
          <p:nvPr/>
        </p:nvGrpSpPr>
        <p:grpSpPr>
          <a:xfrm>
            <a:off x="3661009" y="-3755773"/>
            <a:ext cx="10965983" cy="5424641"/>
            <a:chOff x="0" y="-28575"/>
            <a:chExt cx="3143876" cy="1555209"/>
          </a:xfrm>
        </p:grpSpPr>
        <p:sp>
          <p:nvSpPr>
            <p:cNvPr id="711" name="Google Shape;711;p37"/>
            <p:cNvSpPr/>
            <p:nvPr/>
          </p:nvSpPr>
          <p:spPr>
            <a:xfrm>
              <a:off x="0" y="0"/>
              <a:ext cx="3143876" cy="1526634"/>
            </a:xfrm>
            <a:custGeom>
              <a:rect b="b" l="l" r="r" t="t"/>
              <a:pathLst>
                <a:path extrusionOk="0" h="1526634" w="3143876">
                  <a:moveTo>
                    <a:pt x="62127" y="0"/>
                  </a:moveTo>
                  <a:lnTo>
                    <a:pt x="3081749" y="0"/>
                  </a:lnTo>
                  <a:cubicBezTo>
                    <a:pt x="3098226" y="0"/>
                    <a:pt x="3114029" y="6546"/>
                    <a:pt x="3125680" y="18197"/>
                  </a:cubicBezTo>
                  <a:cubicBezTo>
                    <a:pt x="3137331" y="29848"/>
                    <a:pt x="3143876" y="45650"/>
                    <a:pt x="3143876" y="62127"/>
                  </a:cubicBezTo>
                  <a:lnTo>
                    <a:pt x="3143876" y="1464507"/>
                  </a:lnTo>
                  <a:cubicBezTo>
                    <a:pt x="3143876" y="1480984"/>
                    <a:pt x="3137331" y="1496787"/>
                    <a:pt x="3125680" y="1508438"/>
                  </a:cubicBezTo>
                  <a:cubicBezTo>
                    <a:pt x="3114029" y="1520089"/>
                    <a:pt x="3098226" y="1526634"/>
                    <a:pt x="3081749" y="1526634"/>
                  </a:cubicBezTo>
                  <a:lnTo>
                    <a:pt x="62127" y="1526634"/>
                  </a:lnTo>
                  <a:cubicBezTo>
                    <a:pt x="45650" y="1526634"/>
                    <a:pt x="29848" y="1520089"/>
                    <a:pt x="18197" y="1508438"/>
                  </a:cubicBezTo>
                  <a:cubicBezTo>
                    <a:pt x="6546" y="1496787"/>
                    <a:pt x="0" y="1480984"/>
                    <a:pt x="0" y="1464507"/>
                  </a:cubicBezTo>
                  <a:lnTo>
                    <a:pt x="0" y="62127"/>
                  </a:lnTo>
                  <a:cubicBezTo>
                    <a:pt x="0" y="45650"/>
                    <a:pt x="6546" y="29848"/>
                    <a:pt x="18197" y="18197"/>
                  </a:cubicBezTo>
                  <a:cubicBezTo>
                    <a:pt x="29848" y="6546"/>
                    <a:pt x="45650" y="0"/>
                    <a:pt x="62127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7"/>
            <p:cNvSpPr txBox="1"/>
            <p:nvPr/>
          </p:nvSpPr>
          <p:spPr>
            <a:xfrm>
              <a:off x="0" y="-28575"/>
              <a:ext cx="3143876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3" name="Google Shape;713;p37"/>
          <p:cNvSpPr/>
          <p:nvPr/>
        </p:nvSpPr>
        <p:spPr>
          <a:xfrm>
            <a:off x="5466523" y="2016570"/>
            <a:ext cx="7712129" cy="9319793"/>
          </a:xfrm>
          <a:custGeom>
            <a:rect b="b" l="l" r="r" t="t"/>
            <a:pathLst>
              <a:path extrusionOk="0" h="9319793" w="7712129">
                <a:moveTo>
                  <a:pt x="0" y="0"/>
                </a:moveTo>
                <a:lnTo>
                  <a:pt x="7712129" y="0"/>
                </a:lnTo>
                <a:lnTo>
                  <a:pt x="7712129" y="9319794"/>
                </a:lnTo>
                <a:lnTo>
                  <a:pt x="0" y="93197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4" name="Google Shape;714;p37"/>
          <p:cNvSpPr txBox="1"/>
          <p:nvPr/>
        </p:nvSpPr>
        <p:spPr>
          <a:xfrm>
            <a:off x="5821350" y="1983425"/>
            <a:ext cx="12148500" cy="77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74" u="none" cap="none" strike="noStrike">
                <a:solidFill>
                  <a:srgbClr val="292F33"/>
                </a:solidFill>
                <a:latin typeface="Noto Sans TC"/>
                <a:ea typeface="Noto Sans TC"/>
                <a:cs typeface="Noto Sans TC"/>
                <a:sym typeface="Noto Sans TC"/>
              </a:rPr>
              <a:t>我承諾：</a:t>
            </a:r>
            <a:endParaRPr b="1" i="0" sz="4574" u="none" cap="none" strike="noStrike">
              <a:solidFill>
                <a:srgbClr val="292F33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88" u="none" cap="none" strike="noStrike">
                <a:solidFill>
                  <a:srgbClr val="292F33"/>
                </a:solidFill>
                <a:latin typeface="Noto Sans TC"/>
                <a:ea typeface="Noto Sans TC"/>
                <a:cs typeface="Noto Sans TC"/>
                <a:sym typeface="Noto Sans TC"/>
              </a:rPr>
              <a:t>　 我會做個負責任的網民</a:t>
            </a:r>
            <a:endParaRPr/>
          </a:p>
          <a:p>
            <a:pPr indent="0" lvl="0" marL="0" marR="0" rtl="0" algn="l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88" u="none" cap="none" strike="noStrike">
                <a:solidFill>
                  <a:srgbClr val="292F33"/>
                </a:solidFill>
                <a:latin typeface="Noto Sans TC"/>
                <a:ea typeface="Noto Sans TC"/>
                <a:cs typeface="Noto Sans TC"/>
                <a:sym typeface="Noto Sans TC"/>
              </a:rPr>
              <a:t>　 尊重他人私隱</a:t>
            </a:r>
            <a:endParaRPr/>
          </a:p>
          <a:p>
            <a:pPr indent="0" lvl="0" marL="0" marR="0" rtl="0" algn="l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88" u="none" cap="none" strike="noStrike">
                <a:solidFill>
                  <a:srgbClr val="292F33"/>
                </a:solidFill>
                <a:latin typeface="Noto Sans TC"/>
                <a:ea typeface="Noto Sans TC"/>
                <a:cs typeface="Noto Sans TC"/>
                <a:sym typeface="Noto Sans TC"/>
              </a:rPr>
              <a:t>　 保持理性討論</a:t>
            </a:r>
            <a:endParaRPr/>
          </a:p>
          <a:p>
            <a:pPr indent="0" lvl="0" marL="0" marR="0" rtl="0" algn="l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88" u="none" cap="none" strike="noStrike">
                <a:solidFill>
                  <a:srgbClr val="292F33"/>
                </a:solidFill>
                <a:latin typeface="Noto Sans TC"/>
                <a:ea typeface="Noto Sans TC"/>
                <a:cs typeface="Noto Sans TC"/>
                <a:sym typeface="Noto Sans TC"/>
              </a:rPr>
              <a:t>　 待人以寬</a:t>
            </a:r>
            <a:endParaRPr/>
          </a:p>
          <a:p>
            <a:pPr indent="0" lvl="0" marL="0" marR="0" rtl="0" algn="l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88" u="none" cap="none" strike="noStrike">
                <a:solidFill>
                  <a:srgbClr val="292F33"/>
                </a:solidFill>
                <a:latin typeface="Noto Sans TC"/>
                <a:ea typeface="Noto Sans TC"/>
                <a:cs typeface="Noto Sans TC"/>
                <a:sym typeface="Noto Sans TC"/>
              </a:rPr>
              <a:t>　 保持良好個人形象</a:t>
            </a:r>
            <a:endParaRPr b="0" i="0" sz="4088" u="none" cap="none" strike="noStrike">
              <a:solidFill>
                <a:srgbClr val="292F33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88" u="none" cap="none" strike="noStrike">
                <a:solidFill>
                  <a:srgbClr val="292F33"/>
                </a:solidFill>
                <a:latin typeface="Noto Sans TC"/>
                <a:ea typeface="Noto Sans TC"/>
                <a:cs typeface="Noto Sans TC"/>
                <a:sym typeface="Noto Sans TC"/>
              </a:rPr>
              <a:t>　 </a:t>
            </a:r>
            <a:endParaRPr b="0" i="0" sz="4088" u="none" cap="none" strike="noStrike">
              <a:solidFill>
                <a:srgbClr val="292F33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88">
                <a:solidFill>
                  <a:srgbClr val="292F33"/>
                </a:solidFill>
                <a:latin typeface="Noto Sans TC"/>
                <a:ea typeface="Noto Sans TC"/>
                <a:cs typeface="Noto Sans TC"/>
                <a:sym typeface="Noto Sans TC"/>
              </a:rPr>
              <a:t>      </a:t>
            </a:r>
            <a:r>
              <a:rPr b="0" i="0" lang="en-US" sz="4088" u="none" cap="none" strike="noStrike">
                <a:solidFill>
                  <a:srgbClr val="292F33"/>
                </a:solidFill>
                <a:latin typeface="Noto Sans TC"/>
                <a:ea typeface="Noto Sans TC"/>
                <a:cs typeface="Noto Sans TC"/>
                <a:sym typeface="Noto Sans TC"/>
              </a:rPr>
              <a:t>以成為一個高質網絡公民</a:t>
            </a:r>
            <a:endParaRPr b="0" i="0" sz="4088" u="none" cap="none" strike="noStrike">
              <a:solidFill>
                <a:srgbClr val="292F33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88" u="none" cap="none" strike="noStrike">
                <a:solidFill>
                  <a:srgbClr val="292F33"/>
                </a:solidFill>
                <a:latin typeface="Noto Sans TC"/>
                <a:ea typeface="Noto Sans TC"/>
                <a:cs typeface="Noto Sans TC"/>
                <a:sym typeface="Noto Sans TC"/>
              </a:rPr>
              <a:t>為目標!</a:t>
            </a:r>
            <a:endParaRPr/>
          </a:p>
        </p:txBody>
      </p:sp>
      <p:sp>
        <p:nvSpPr>
          <p:cNvPr id="715" name="Google Shape;715;p37"/>
          <p:cNvSpPr/>
          <p:nvPr/>
        </p:nvSpPr>
        <p:spPr>
          <a:xfrm>
            <a:off x="5821345" y="3928146"/>
            <a:ext cx="569997" cy="514422"/>
          </a:xfrm>
          <a:custGeom>
            <a:rect b="b" l="l" r="r" t="t"/>
            <a:pathLst>
              <a:path extrusionOk="0" h="514422" w="569997">
                <a:moveTo>
                  <a:pt x="0" y="0"/>
                </a:moveTo>
                <a:lnTo>
                  <a:pt x="569997" y="0"/>
                </a:lnTo>
                <a:lnTo>
                  <a:pt x="569997" y="514422"/>
                </a:lnTo>
                <a:lnTo>
                  <a:pt x="0" y="514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6" name="Google Shape;716;p37"/>
          <p:cNvSpPr/>
          <p:nvPr/>
        </p:nvSpPr>
        <p:spPr>
          <a:xfrm>
            <a:off x="5821345" y="4772543"/>
            <a:ext cx="569997" cy="514422"/>
          </a:xfrm>
          <a:custGeom>
            <a:rect b="b" l="l" r="r" t="t"/>
            <a:pathLst>
              <a:path extrusionOk="0" h="514422" w="569997">
                <a:moveTo>
                  <a:pt x="0" y="0"/>
                </a:moveTo>
                <a:lnTo>
                  <a:pt x="569997" y="0"/>
                </a:lnTo>
                <a:lnTo>
                  <a:pt x="569997" y="514422"/>
                </a:lnTo>
                <a:lnTo>
                  <a:pt x="0" y="514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7" name="Google Shape;717;p37"/>
          <p:cNvSpPr/>
          <p:nvPr/>
        </p:nvSpPr>
        <p:spPr>
          <a:xfrm>
            <a:off x="5821345" y="5584640"/>
            <a:ext cx="569997" cy="514422"/>
          </a:xfrm>
          <a:custGeom>
            <a:rect b="b" l="l" r="r" t="t"/>
            <a:pathLst>
              <a:path extrusionOk="0" h="514422" w="569997">
                <a:moveTo>
                  <a:pt x="0" y="0"/>
                </a:moveTo>
                <a:lnTo>
                  <a:pt x="569997" y="0"/>
                </a:lnTo>
                <a:lnTo>
                  <a:pt x="569997" y="514421"/>
                </a:lnTo>
                <a:lnTo>
                  <a:pt x="0" y="5144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8" name="Google Shape;718;p37"/>
          <p:cNvSpPr/>
          <p:nvPr/>
        </p:nvSpPr>
        <p:spPr>
          <a:xfrm>
            <a:off x="5821345" y="6541524"/>
            <a:ext cx="569997" cy="514422"/>
          </a:xfrm>
          <a:custGeom>
            <a:rect b="b" l="l" r="r" t="t"/>
            <a:pathLst>
              <a:path extrusionOk="0" h="514422" w="569997">
                <a:moveTo>
                  <a:pt x="0" y="0"/>
                </a:moveTo>
                <a:lnTo>
                  <a:pt x="569997" y="0"/>
                </a:lnTo>
                <a:lnTo>
                  <a:pt x="569997" y="514422"/>
                </a:lnTo>
                <a:lnTo>
                  <a:pt x="0" y="514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9" name="Google Shape;719;p37"/>
          <p:cNvSpPr/>
          <p:nvPr/>
        </p:nvSpPr>
        <p:spPr>
          <a:xfrm>
            <a:off x="5821345" y="3003571"/>
            <a:ext cx="569997" cy="514422"/>
          </a:xfrm>
          <a:custGeom>
            <a:rect b="b" l="l" r="r" t="t"/>
            <a:pathLst>
              <a:path extrusionOk="0" h="514422" w="569997">
                <a:moveTo>
                  <a:pt x="0" y="0"/>
                </a:moveTo>
                <a:lnTo>
                  <a:pt x="569997" y="0"/>
                </a:lnTo>
                <a:lnTo>
                  <a:pt x="569997" y="514422"/>
                </a:lnTo>
                <a:lnTo>
                  <a:pt x="0" y="5144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20" name="Google Shape;720;p37"/>
          <p:cNvSpPr/>
          <p:nvPr/>
        </p:nvSpPr>
        <p:spPr>
          <a:xfrm>
            <a:off x="5466537" y="8071367"/>
            <a:ext cx="888255" cy="887145"/>
          </a:xfrm>
          <a:custGeom>
            <a:rect b="b" l="l" r="r" t="t"/>
            <a:pathLst>
              <a:path extrusionOk="0" h="887145" w="888255">
                <a:moveTo>
                  <a:pt x="0" y="0"/>
                </a:moveTo>
                <a:lnTo>
                  <a:pt x="888255" y="0"/>
                </a:lnTo>
                <a:lnTo>
                  <a:pt x="888255" y="887145"/>
                </a:lnTo>
                <a:lnTo>
                  <a:pt x="0" y="8871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21" name="Google Shape;721;p37"/>
          <p:cNvSpPr txBox="1"/>
          <p:nvPr/>
        </p:nvSpPr>
        <p:spPr>
          <a:xfrm>
            <a:off x="3661009" y="407952"/>
            <a:ext cx="10965983" cy="99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4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我的承諾</a:t>
            </a:r>
            <a:endParaRPr/>
          </a:p>
        </p:txBody>
      </p:sp>
      <p:sp>
        <p:nvSpPr>
          <p:cNvPr id="722" name="Google Shape;722;p37"/>
          <p:cNvSpPr/>
          <p:nvPr/>
        </p:nvSpPr>
        <p:spPr>
          <a:xfrm>
            <a:off x="12328490" y="2016570"/>
            <a:ext cx="4597003" cy="7429500"/>
          </a:xfrm>
          <a:custGeom>
            <a:rect b="b" l="l" r="r" t="t"/>
            <a:pathLst>
              <a:path extrusionOk="0" h="7429500" w="4597003">
                <a:moveTo>
                  <a:pt x="0" y="0"/>
                </a:moveTo>
                <a:lnTo>
                  <a:pt x="4597003" y="0"/>
                </a:lnTo>
                <a:lnTo>
                  <a:pt x="4597003" y="7429500"/>
                </a:lnTo>
                <a:lnTo>
                  <a:pt x="0" y="7429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3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728" name="Google Shape;728;p38"/>
          <p:cNvSpPr/>
          <p:nvPr/>
        </p:nvSpPr>
        <p:spPr>
          <a:xfrm>
            <a:off x="12856113" y="6784914"/>
            <a:ext cx="2872965" cy="2857500"/>
          </a:xfrm>
          <a:custGeom>
            <a:rect b="b" l="l" r="r" t="t"/>
            <a:pathLst>
              <a:path extrusionOk="0" h="2857500" w="2872965">
                <a:moveTo>
                  <a:pt x="0" y="0"/>
                </a:moveTo>
                <a:lnTo>
                  <a:pt x="2872965" y="0"/>
                </a:lnTo>
                <a:lnTo>
                  <a:pt x="2872965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70" l="0" r="0" t="-270"/>
            </a:stretch>
          </a:blipFill>
          <a:ln cap="sq" cmpd="sng" w="85725">
            <a:solidFill>
              <a:srgbClr val="F600FE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29" name="Google Shape;729;p38"/>
          <p:cNvSpPr/>
          <p:nvPr/>
        </p:nvSpPr>
        <p:spPr>
          <a:xfrm>
            <a:off x="2581969" y="6692121"/>
            <a:ext cx="3318190" cy="3140793"/>
          </a:xfrm>
          <a:custGeom>
            <a:rect b="b" l="l" r="r" t="t"/>
            <a:pathLst>
              <a:path extrusionOk="0" h="3140793" w="3318190">
                <a:moveTo>
                  <a:pt x="0" y="0"/>
                </a:moveTo>
                <a:lnTo>
                  <a:pt x="3318190" y="0"/>
                </a:lnTo>
                <a:lnTo>
                  <a:pt x="3318190" y="3140793"/>
                </a:lnTo>
                <a:lnTo>
                  <a:pt x="0" y="314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62" r="0" t="0"/>
            </a:stretch>
          </a:blipFill>
          <a:ln>
            <a:noFill/>
          </a:ln>
        </p:spPr>
      </p:sp>
      <p:grpSp>
        <p:nvGrpSpPr>
          <p:cNvPr id="730" name="Google Shape;730;p38"/>
          <p:cNvGrpSpPr/>
          <p:nvPr/>
        </p:nvGrpSpPr>
        <p:grpSpPr>
          <a:xfrm>
            <a:off x="1316048" y="866992"/>
            <a:ext cx="15633477" cy="4852243"/>
            <a:chOff x="0" y="-28575"/>
            <a:chExt cx="1486745" cy="461449"/>
          </a:xfrm>
        </p:grpSpPr>
        <p:sp>
          <p:nvSpPr>
            <p:cNvPr id="731" name="Google Shape;731;p38"/>
            <p:cNvSpPr/>
            <p:nvPr/>
          </p:nvSpPr>
          <p:spPr>
            <a:xfrm>
              <a:off x="0" y="0"/>
              <a:ext cx="1486745" cy="432874"/>
            </a:xfrm>
            <a:custGeom>
              <a:rect b="b" l="l" r="r" t="t"/>
              <a:pathLst>
                <a:path extrusionOk="0" h="432874" w="1486745">
                  <a:moveTo>
                    <a:pt x="1283545" y="0"/>
                  </a:moveTo>
                  <a:cubicBezTo>
                    <a:pt x="1395769" y="0"/>
                    <a:pt x="1486745" y="96902"/>
                    <a:pt x="1486745" y="216437"/>
                  </a:cubicBezTo>
                  <a:cubicBezTo>
                    <a:pt x="1486745" y="335972"/>
                    <a:pt x="1395769" y="432874"/>
                    <a:pt x="1283545" y="432874"/>
                  </a:cubicBezTo>
                  <a:lnTo>
                    <a:pt x="203200" y="432874"/>
                  </a:lnTo>
                  <a:cubicBezTo>
                    <a:pt x="90976" y="432874"/>
                    <a:pt x="0" y="335972"/>
                    <a:pt x="0" y="216437"/>
                  </a:cubicBezTo>
                  <a:cubicBezTo>
                    <a:pt x="0" y="96902"/>
                    <a:pt x="90976" y="0"/>
                    <a:pt x="203200" y="0"/>
                  </a:cubicBezTo>
                  <a:lnTo>
                    <a:pt x="1283545" y="0"/>
                  </a:lnTo>
                  <a:close/>
                </a:path>
              </a:pathLst>
            </a:custGeom>
            <a:solidFill>
              <a:srgbClr val="2E0249"/>
            </a:solidFill>
            <a:ln cap="sq" cmpd="sng" w="171450">
              <a:solidFill>
                <a:srgbClr val="F600F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38"/>
            <p:cNvSpPr txBox="1"/>
            <p:nvPr/>
          </p:nvSpPr>
          <p:spPr>
            <a:xfrm>
              <a:off x="0" y="-28575"/>
              <a:ext cx="1486745" cy="461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3" name="Google Shape;733;p38"/>
          <p:cNvSpPr txBox="1"/>
          <p:nvPr/>
        </p:nvSpPr>
        <p:spPr>
          <a:xfrm>
            <a:off x="1291994" y="1912317"/>
            <a:ext cx="15943252" cy="1685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803" u="none" cap="none" strike="noStrike">
                <a:solidFill>
                  <a:srgbClr val="92F3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KAHOOT! 小測驗</a:t>
            </a:r>
            <a:endParaRPr/>
          </a:p>
        </p:txBody>
      </p:sp>
      <p:sp>
        <p:nvSpPr>
          <p:cNvPr id="734" name="Google Shape;734;p38"/>
          <p:cNvSpPr txBox="1"/>
          <p:nvPr/>
        </p:nvSpPr>
        <p:spPr>
          <a:xfrm>
            <a:off x="1316048" y="3492658"/>
            <a:ext cx="15943252" cy="2930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E680D2"/>
                </a:solidFill>
                <a:latin typeface="Noto Sans TC"/>
                <a:ea typeface="Noto Sans TC"/>
                <a:cs typeface="Noto Sans TC"/>
                <a:sym typeface="Noto Sans TC"/>
              </a:rPr>
              <a:t>透過問答遊戲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E680D2"/>
                </a:solidFill>
                <a:latin typeface="Noto Sans TC"/>
                <a:ea typeface="Noto Sans TC"/>
                <a:cs typeface="Noto Sans TC"/>
                <a:sym typeface="Noto Sans TC"/>
              </a:rPr>
              <a:t>重溫一下課堂學習到的知識！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581" u="none" cap="none" strike="noStrike">
              <a:solidFill>
                <a:srgbClr val="E680D2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735" name="Google Shape;735;p38"/>
          <p:cNvSpPr/>
          <p:nvPr/>
        </p:nvSpPr>
        <p:spPr>
          <a:xfrm>
            <a:off x="6685625" y="7528293"/>
            <a:ext cx="5574130" cy="1895204"/>
          </a:xfrm>
          <a:custGeom>
            <a:rect b="b" l="l" r="r" t="t"/>
            <a:pathLst>
              <a:path extrusionOk="0" h="1895204" w="5574130">
                <a:moveTo>
                  <a:pt x="0" y="0"/>
                </a:moveTo>
                <a:lnTo>
                  <a:pt x="5574130" y="0"/>
                </a:lnTo>
                <a:lnTo>
                  <a:pt x="5574130" y="1895205"/>
                </a:lnTo>
                <a:lnTo>
                  <a:pt x="0" y="18952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36" name="Google Shape;736;p38"/>
          <p:cNvSpPr txBox="1"/>
          <p:nvPr/>
        </p:nvSpPr>
        <p:spPr>
          <a:xfrm>
            <a:off x="6508291" y="7898313"/>
            <a:ext cx="5550939" cy="6965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61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KAHOOT.IT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3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742" name="Google Shape;742;p39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743" name="Google Shape;743;p39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744" name="Google Shape;744;p39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5" name="Google Shape;745;p39"/>
          <p:cNvSpPr/>
          <p:nvPr/>
        </p:nvSpPr>
        <p:spPr>
          <a:xfrm>
            <a:off x="470572" y="3485824"/>
            <a:ext cx="8165829" cy="4605527"/>
          </a:xfrm>
          <a:custGeom>
            <a:rect b="b" l="l" r="r" t="t"/>
            <a:pathLst>
              <a:path extrusionOk="0" h="4605527" w="8165829">
                <a:moveTo>
                  <a:pt x="0" y="0"/>
                </a:moveTo>
                <a:lnTo>
                  <a:pt x="8165829" y="0"/>
                </a:lnTo>
                <a:lnTo>
                  <a:pt x="8165829" y="4605527"/>
                </a:lnTo>
                <a:lnTo>
                  <a:pt x="0" y="4605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46" name="Google Shape;746;p39"/>
          <p:cNvSpPr txBox="1"/>
          <p:nvPr/>
        </p:nvSpPr>
        <p:spPr>
          <a:xfrm>
            <a:off x="-192067" y="-155827"/>
            <a:ext cx="6665748" cy="19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747" name="Google Shape;747;p39"/>
          <p:cNvSpPr txBox="1"/>
          <p:nvPr/>
        </p:nvSpPr>
        <p:spPr>
          <a:xfrm>
            <a:off x="6259924" y="866157"/>
            <a:ext cx="11268732" cy="9587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問題一：Avatars 是什麼?</a:t>
            </a:r>
            <a:endParaRPr/>
          </a:p>
        </p:txBody>
      </p:sp>
      <p:sp>
        <p:nvSpPr>
          <p:cNvPr id="748" name="Google Shape;748;p39"/>
          <p:cNvSpPr txBox="1"/>
          <p:nvPr/>
        </p:nvSpPr>
        <p:spPr>
          <a:xfrm>
            <a:off x="9604734" y="3846377"/>
            <a:ext cx="7654566" cy="3760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復仇者聯盟。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樂壇明星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最新發現的行星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個人化的虛擬化身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4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754" name="Google Shape;754;p40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755" name="Google Shape;755;p40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756" name="Google Shape;756;p40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7" name="Google Shape;757;p40"/>
          <p:cNvSpPr/>
          <p:nvPr/>
        </p:nvSpPr>
        <p:spPr>
          <a:xfrm>
            <a:off x="470572" y="3485824"/>
            <a:ext cx="8165829" cy="4605527"/>
          </a:xfrm>
          <a:custGeom>
            <a:rect b="b" l="l" r="r" t="t"/>
            <a:pathLst>
              <a:path extrusionOk="0" h="4605527" w="8165829">
                <a:moveTo>
                  <a:pt x="0" y="0"/>
                </a:moveTo>
                <a:lnTo>
                  <a:pt x="8165829" y="0"/>
                </a:lnTo>
                <a:lnTo>
                  <a:pt x="8165829" y="4605527"/>
                </a:lnTo>
                <a:lnTo>
                  <a:pt x="0" y="46055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58" name="Google Shape;758;p40"/>
          <p:cNvSpPr txBox="1"/>
          <p:nvPr/>
        </p:nvSpPr>
        <p:spPr>
          <a:xfrm>
            <a:off x="-192067" y="-155827"/>
            <a:ext cx="6665748" cy="19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759" name="Google Shape;759;p40"/>
          <p:cNvSpPr txBox="1"/>
          <p:nvPr/>
        </p:nvSpPr>
        <p:spPr>
          <a:xfrm>
            <a:off x="6202774" y="866157"/>
            <a:ext cx="11268732" cy="9549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問題一：Avatars 是什麼?</a:t>
            </a:r>
            <a:endParaRPr/>
          </a:p>
        </p:txBody>
      </p:sp>
      <p:sp>
        <p:nvSpPr>
          <p:cNvPr id="760" name="Google Shape;760;p40"/>
          <p:cNvSpPr txBox="1"/>
          <p:nvPr/>
        </p:nvSpPr>
        <p:spPr>
          <a:xfrm>
            <a:off x="9604734" y="3846377"/>
            <a:ext cx="7654566" cy="37453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復仇者聯盟。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樂壇明星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最新發現的行星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D) 個人化的虛擬化身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4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766" name="Google Shape;766;p41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767" name="Google Shape;767;p41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768" name="Google Shape;768;p41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9" name="Google Shape;769;p41"/>
          <p:cNvSpPr/>
          <p:nvPr/>
        </p:nvSpPr>
        <p:spPr>
          <a:xfrm>
            <a:off x="1643551" y="3435351"/>
            <a:ext cx="6713228" cy="5286667"/>
          </a:xfrm>
          <a:custGeom>
            <a:rect b="b" l="l" r="r" t="t"/>
            <a:pathLst>
              <a:path extrusionOk="0" h="5286667" w="6713228">
                <a:moveTo>
                  <a:pt x="0" y="0"/>
                </a:moveTo>
                <a:lnTo>
                  <a:pt x="6713227" y="0"/>
                </a:lnTo>
                <a:lnTo>
                  <a:pt x="6713227" y="5286667"/>
                </a:lnTo>
                <a:lnTo>
                  <a:pt x="0" y="5286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0" name="Google Shape;770;p41"/>
          <p:cNvSpPr txBox="1"/>
          <p:nvPr/>
        </p:nvSpPr>
        <p:spPr>
          <a:xfrm>
            <a:off x="-192067" y="-155827"/>
            <a:ext cx="6665748" cy="19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771" name="Google Shape;771;p41"/>
          <p:cNvSpPr txBox="1"/>
          <p:nvPr/>
        </p:nvSpPr>
        <p:spPr>
          <a:xfrm>
            <a:off x="6202774" y="866157"/>
            <a:ext cx="11462218" cy="2000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問題二：以下哪些是高質網絡公民</a:t>
            </a:r>
            <a:endParaRPr/>
          </a:p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具備的素養?</a:t>
            </a:r>
            <a:endParaRPr/>
          </a:p>
        </p:txBody>
      </p:sp>
      <p:sp>
        <p:nvSpPr>
          <p:cNvPr id="772" name="Google Shape;772;p41"/>
          <p:cNvSpPr txBox="1"/>
          <p:nvPr/>
        </p:nvSpPr>
        <p:spPr>
          <a:xfrm>
            <a:off x="9604725" y="3435350"/>
            <a:ext cx="7654500" cy="65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尊重與關心他人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維護個人隱私安全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洩露別人個人資料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發佈違法/不雅內容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E) 學習提高網絡技能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F) 網絡暴力他人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4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778" name="Google Shape;778;p42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779" name="Google Shape;779;p42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780" name="Google Shape;780;p42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1" name="Google Shape;781;p42"/>
          <p:cNvSpPr/>
          <p:nvPr/>
        </p:nvSpPr>
        <p:spPr>
          <a:xfrm>
            <a:off x="1684619" y="3429004"/>
            <a:ext cx="6713228" cy="5286667"/>
          </a:xfrm>
          <a:custGeom>
            <a:rect b="b" l="l" r="r" t="t"/>
            <a:pathLst>
              <a:path extrusionOk="0" h="5286667" w="6713228">
                <a:moveTo>
                  <a:pt x="0" y="0"/>
                </a:moveTo>
                <a:lnTo>
                  <a:pt x="6713227" y="0"/>
                </a:lnTo>
                <a:lnTo>
                  <a:pt x="6713227" y="5286667"/>
                </a:lnTo>
                <a:lnTo>
                  <a:pt x="0" y="5286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2" name="Google Shape;782;p42"/>
          <p:cNvSpPr txBox="1"/>
          <p:nvPr/>
        </p:nvSpPr>
        <p:spPr>
          <a:xfrm>
            <a:off x="-192067" y="-155827"/>
            <a:ext cx="6665748" cy="19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783" name="Google Shape;783;p42"/>
          <p:cNvSpPr txBox="1"/>
          <p:nvPr/>
        </p:nvSpPr>
        <p:spPr>
          <a:xfrm>
            <a:off x="6202774" y="866157"/>
            <a:ext cx="11462218" cy="1993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問題二：以下哪些是高質網絡公民</a:t>
            </a:r>
            <a:endParaRPr/>
          </a:p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具備的素養?</a:t>
            </a:r>
            <a:endParaRPr/>
          </a:p>
        </p:txBody>
      </p:sp>
      <p:sp>
        <p:nvSpPr>
          <p:cNvPr id="784" name="Google Shape;784;p42"/>
          <p:cNvSpPr txBox="1"/>
          <p:nvPr/>
        </p:nvSpPr>
        <p:spPr>
          <a:xfrm>
            <a:off x="9604725" y="3429000"/>
            <a:ext cx="7654500" cy="65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A) 尊重與關心他人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B) 維護個人隱私安全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洩露別人個人資料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發佈違法/不雅內容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E) 學習提高網絡技能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F) 網絡暴力他人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4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790" name="Google Shape;790;p43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791" name="Google Shape;791;p43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792" name="Google Shape;792;p43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3" name="Google Shape;793;p43"/>
          <p:cNvSpPr/>
          <p:nvPr/>
        </p:nvSpPr>
        <p:spPr>
          <a:xfrm>
            <a:off x="655465" y="3220759"/>
            <a:ext cx="6722287" cy="5522365"/>
          </a:xfrm>
          <a:custGeom>
            <a:rect b="b" l="l" r="r" t="t"/>
            <a:pathLst>
              <a:path extrusionOk="0" h="5522365" w="6722287">
                <a:moveTo>
                  <a:pt x="0" y="0"/>
                </a:moveTo>
                <a:lnTo>
                  <a:pt x="6722286" y="0"/>
                </a:lnTo>
                <a:lnTo>
                  <a:pt x="6722286" y="5522365"/>
                </a:lnTo>
                <a:lnTo>
                  <a:pt x="0" y="5522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4" name="Google Shape;794;p43"/>
          <p:cNvSpPr txBox="1"/>
          <p:nvPr/>
        </p:nvSpPr>
        <p:spPr>
          <a:xfrm>
            <a:off x="-215453" y="615917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795" name="Google Shape;795;p43"/>
          <p:cNvSpPr txBox="1"/>
          <p:nvPr/>
        </p:nvSpPr>
        <p:spPr>
          <a:xfrm>
            <a:off x="6202774" y="866157"/>
            <a:ext cx="11462218" cy="9587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問題三：元宇宙的虛擬身份代表...</a:t>
            </a:r>
            <a:endParaRPr/>
          </a:p>
        </p:txBody>
      </p:sp>
      <p:sp>
        <p:nvSpPr>
          <p:cNvPr id="796" name="Google Shape;796;p43"/>
          <p:cNvSpPr txBox="1"/>
          <p:nvPr/>
        </p:nvSpPr>
        <p:spPr>
          <a:xfrm>
            <a:off x="7972995" y="3589837"/>
            <a:ext cx="10315005" cy="58560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我們可以表達自己無法在現實中展現的一面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會影響他人對自己的印象和評價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我們可以肆意妄為，做什麼都可以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隨意更改形象及外觀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802" name="Google Shape;802;p44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803" name="Google Shape;803;p44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804" name="Google Shape;804;p44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5" name="Google Shape;805;p44"/>
          <p:cNvSpPr/>
          <p:nvPr/>
        </p:nvSpPr>
        <p:spPr>
          <a:xfrm>
            <a:off x="655465" y="3220759"/>
            <a:ext cx="6722287" cy="5522365"/>
          </a:xfrm>
          <a:custGeom>
            <a:rect b="b" l="l" r="r" t="t"/>
            <a:pathLst>
              <a:path extrusionOk="0" h="5522365" w="6722287">
                <a:moveTo>
                  <a:pt x="0" y="0"/>
                </a:moveTo>
                <a:lnTo>
                  <a:pt x="6722286" y="0"/>
                </a:lnTo>
                <a:lnTo>
                  <a:pt x="6722286" y="5522365"/>
                </a:lnTo>
                <a:lnTo>
                  <a:pt x="0" y="5522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6" name="Google Shape;806;p44"/>
          <p:cNvSpPr txBox="1"/>
          <p:nvPr/>
        </p:nvSpPr>
        <p:spPr>
          <a:xfrm>
            <a:off x="-192067" y="545759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807" name="Google Shape;807;p44"/>
          <p:cNvSpPr txBox="1"/>
          <p:nvPr/>
        </p:nvSpPr>
        <p:spPr>
          <a:xfrm>
            <a:off x="6202774" y="866157"/>
            <a:ext cx="11462218" cy="9587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問題三：元宇宙的虛擬身份代表...</a:t>
            </a:r>
            <a:endParaRPr/>
          </a:p>
        </p:txBody>
      </p:sp>
      <p:sp>
        <p:nvSpPr>
          <p:cNvPr id="808" name="Google Shape;808;p44"/>
          <p:cNvSpPr txBox="1"/>
          <p:nvPr/>
        </p:nvSpPr>
        <p:spPr>
          <a:xfrm>
            <a:off x="7860128" y="3751076"/>
            <a:ext cx="10315005" cy="58560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A) 我們可以表達自己無法在現實中展現的一面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B) 會影響他人對自己的印象和評價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我們可以肆意妄為，做什麼都可以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D) 隨意更改形象及外觀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01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01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4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814" name="Google Shape;814;p45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815" name="Google Shape;815;p45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816" name="Google Shape;816;p45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7" name="Google Shape;817;p45"/>
          <p:cNvSpPr/>
          <p:nvPr/>
        </p:nvSpPr>
        <p:spPr>
          <a:xfrm>
            <a:off x="567315" y="4098520"/>
            <a:ext cx="7255743" cy="4089321"/>
          </a:xfrm>
          <a:custGeom>
            <a:rect b="b" l="l" r="r" t="t"/>
            <a:pathLst>
              <a:path extrusionOk="0" h="4089321" w="7255743">
                <a:moveTo>
                  <a:pt x="0" y="0"/>
                </a:moveTo>
                <a:lnTo>
                  <a:pt x="7255743" y="0"/>
                </a:lnTo>
                <a:lnTo>
                  <a:pt x="7255743" y="4089321"/>
                </a:lnTo>
                <a:lnTo>
                  <a:pt x="0" y="4089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7980" r="-22919" t="0"/>
            </a:stretch>
          </a:blipFill>
          <a:ln>
            <a:noFill/>
          </a:ln>
        </p:spPr>
      </p:sp>
      <p:sp>
        <p:nvSpPr>
          <p:cNvPr id="818" name="Google Shape;818;p45"/>
          <p:cNvSpPr txBox="1"/>
          <p:nvPr/>
        </p:nvSpPr>
        <p:spPr>
          <a:xfrm>
            <a:off x="-192067" y="709462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819" name="Google Shape;819;p45"/>
          <p:cNvSpPr txBox="1"/>
          <p:nvPr/>
        </p:nvSpPr>
        <p:spPr>
          <a:xfrm>
            <a:off x="6212299" y="866157"/>
            <a:ext cx="11462218" cy="20007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問題四：如果你在元宇宙遭到滋擾行為，你可以？</a:t>
            </a:r>
            <a:endParaRPr/>
          </a:p>
        </p:txBody>
      </p:sp>
      <p:sp>
        <p:nvSpPr>
          <p:cNvPr id="820" name="Google Shape;820;p45"/>
          <p:cNvSpPr txBox="1"/>
          <p:nvPr/>
        </p:nvSpPr>
        <p:spPr>
          <a:xfrm>
            <a:off x="8376092" y="3974695"/>
            <a:ext cx="10315005" cy="58560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善用平台舉報功能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封鎖騷擾者並切斷雙方的互動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將對方的個人資料公開以作報復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用不禮貌的語言向對方反擊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4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826" name="Google Shape;826;p46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827" name="Google Shape;827;p46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828" name="Google Shape;828;p46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9" name="Google Shape;829;p46"/>
          <p:cNvSpPr/>
          <p:nvPr/>
        </p:nvSpPr>
        <p:spPr>
          <a:xfrm>
            <a:off x="567315" y="4098520"/>
            <a:ext cx="7255743" cy="4089321"/>
          </a:xfrm>
          <a:custGeom>
            <a:rect b="b" l="l" r="r" t="t"/>
            <a:pathLst>
              <a:path extrusionOk="0" h="4089321" w="7255743">
                <a:moveTo>
                  <a:pt x="0" y="0"/>
                </a:moveTo>
                <a:lnTo>
                  <a:pt x="7255743" y="0"/>
                </a:lnTo>
                <a:lnTo>
                  <a:pt x="7255743" y="4089321"/>
                </a:lnTo>
                <a:lnTo>
                  <a:pt x="0" y="4089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7980" r="-22919" t="0"/>
            </a:stretch>
          </a:blipFill>
          <a:ln>
            <a:noFill/>
          </a:ln>
        </p:spPr>
      </p:sp>
      <p:sp>
        <p:nvSpPr>
          <p:cNvPr id="830" name="Google Shape;830;p46"/>
          <p:cNvSpPr txBox="1"/>
          <p:nvPr/>
        </p:nvSpPr>
        <p:spPr>
          <a:xfrm>
            <a:off x="-192067" y="662690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831" name="Google Shape;831;p46"/>
          <p:cNvSpPr txBox="1"/>
          <p:nvPr/>
        </p:nvSpPr>
        <p:spPr>
          <a:xfrm>
            <a:off x="6202774" y="866157"/>
            <a:ext cx="11462218" cy="1993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問題四：如果你在元宇宙遭到滋擾行為，你可以？</a:t>
            </a:r>
            <a:endParaRPr/>
          </a:p>
        </p:txBody>
      </p:sp>
      <p:sp>
        <p:nvSpPr>
          <p:cNvPr id="832" name="Google Shape;832;p46"/>
          <p:cNvSpPr txBox="1"/>
          <p:nvPr/>
        </p:nvSpPr>
        <p:spPr>
          <a:xfrm>
            <a:off x="8376092" y="3974695"/>
            <a:ext cx="10315005" cy="58560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A) 善用平台舉報功能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B) 封鎖騷擾者並切斷雙方的互動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將對方的個人資料公開以作報復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用不禮貌的語言向對方反擊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4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838" name="Google Shape;838;p47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839" name="Google Shape;839;p47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840" name="Google Shape;840;p47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1" name="Google Shape;841;p47"/>
          <p:cNvSpPr/>
          <p:nvPr/>
        </p:nvSpPr>
        <p:spPr>
          <a:xfrm>
            <a:off x="288714" y="2859286"/>
            <a:ext cx="5704186" cy="5704186"/>
          </a:xfrm>
          <a:custGeom>
            <a:rect b="b" l="l" r="r" t="t"/>
            <a:pathLst>
              <a:path extrusionOk="0" h="5704186" w="5704186">
                <a:moveTo>
                  <a:pt x="0" y="0"/>
                </a:moveTo>
                <a:lnTo>
                  <a:pt x="5704186" y="0"/>
                </a:lnTo>
                <a:lnTo>
                  <a:pt x="5704186" y="5704185"/>
                </a:lnTo>
                <a:lnTo>
                  <a:pt x="0" y="5704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42" name="Google Shape;842;p47"/>
          <p:cNvSpPr txBox="1"/>
          <p:nvPr/>
        </p:nvSpPr>
        <p:spPr>
          <a:xfrm>
            <a:off x="-192067" y="686076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843" name="Google Shape;843;p47"/>
          <p:cNvSpPr txBox="1"/>
          <p:nvPr/>
        </p:nvSpPr>
        <p:spPr>
          <a:xfrm>
            <a:off x="6202774" y="866157"/>
            <a:ext cx="11462218" cy="1993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問題五: 正確的網絡禮儀 (Netiquette)包括...?</a:t>
            </a:r>
            <a:endParaRPr/>
          </a:p>
        </p:txBody>
      </p:sp>
      <p:sp>
        <p:nvSpPr>
          <p:cNvPr id="844" name="Google Shape;844;p47"/>
          <p:cNvSpPr txBox="1"/>
          <p:nvPr/>
        </p:nvSpPr>
        <p:spPr>
          <a:xfrm>
            <a:off x="6473681" y="3650447"/>
            <a:ext cx="11814319" cy="56078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把現實世界的行為標準放在網上</a:t>
            </a:r>
            <a:endParaRPr/>
          </a:p>
          <a:p>
            <a:pPr indent="0" lvl="0" marL="0" marR="0" rtl="0" algn="just">
              <a:lnSpc>
                <a:spcPct val="218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可以隨意分享別人的私人資料，只要覺得有趣</a:t>
            </a:r>
            <a:endParaRPr/>
          </a:p>
          <a:p>
            <a:pPr indent="0" lvl="0" marL="0" marR="0" rtl="0" algn="just">
              <a:lnSpc>
                <a:spcPct val="218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使用文明用語，不發送侮辱或攻擊性的留言</a:t>
            </a:r>
            <a:endParaRPr/>
          </a:p>
          <a:p>
            <a:pPr indent="0" lvl="0" marL="0" marR="0" rtl="0" algn="just">
              <a:lnSpc>
                <a:spcPct val="218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在網上玩遊戲時，故意取笑或欺負其他玩家</a:t>
            </a:r>
            <a:endParaRPr/>
          </a:p>
          <a:p>
            <a:pPr indent="0" lvl="0" marL="0" marR="0" rtl="0" algn="just">
              <a:lnSpc>
                <a:spcPct val="218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4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218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4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4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850" name="Google Shape;850;p48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851" name="Google Shape;851;p48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852" name="Google Shape;852;p48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3" name="Google Shape;853;p48"/>
          <p:cNvSpPr/>
          <p:nvPr/>
        </p:nvSpPr>
        <p:spPr>
          <a:xfrm>
            <a:off x="288714" y="2859286"/>
            <a:ext cx="5704186" cy="5704186"/>
          </a:xfrm>
          <a:custGeom>
            <a:rect b="b" l="l" r="r" t="t"/>
            <a:pathLst>
              <a:path extrusionOk="0" h="5704186" w="5704186">
                <a:moveTo>
                  <a:pt x="0" y="0"/>
                </a:moveTo>
                <a:lnTo>
                  <a:pt x="5704186" y="0"/>
                </a:lnTo>
                <a:lnTo>
                  <a:pt x="5704186" y="5704185"/>
                </a:lnTo>
                <a:lnTo>
                  <a:pt x="0" y="5704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4" name="Google Shape;854;p48"/>
          <p:cNvSpPr txBox="1"/>
          <p:nvPr/>
        </p:nvSpPr>
        <p:spPr>
          <a:xfrm>
            <a:off x="-192067" y="662690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855" name="Google Shape;855;p48"/>
          <p:cNvSpPr txBox="1"/>
          <p:nvPr/>
        </p:nvSpPr>
        <p:spPr>
          <a:xfrm>
            <a:off x="6202774" y="866157"/>
            <a:ext cx="11462218" cy="1993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問題五: 正確的網絡禮儀 (Netiquette)包括...?</a:t>
            </a:r>
            <a:endParaRPr/>
          </a:p>
        </p:txBody>
      </p:sp>
      <p:sp>
        <p:nvSpPr>
          <p:cNvPr id="856" name="Google Shape;856;p48"/>
          <p:cNvSpPr txBox="1"/>
          <p:nvPr/>
        </p:nvSpPr>
        <p:spPr>
          <a:xfrm>
            <a:off x="6473681" y="3650447"/>
            <a:ext cx="11814319" cy="55644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41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A) 把現實世界的行為標準放在網上</a:t>
            </a:r>
            <a:endParaRPr/>
          </a:p>
          <a:p>
            <a:pPr indent="0" lvl="0" marL="0" marR="0" rtl="0" algn="just">
              <a:lnSpc>
                <a:spcPct val="218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可以隨意分享別人的私人資料，只要覺得有趣</a:t>
            </a:r>
            <a:endParaRPr/>
          </a:p>
          <a:p>
            <a:pPr indent="0" lvl="0" marL="0" marR="0" rtl="0" algn="just">
              <a:lnSpc>
                <a:spcPct val="218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41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C) 使用文明用語，不發送侮辱或攻擊性的留言</a:t>
            </a:r>
            <a:endParaRPr/>
          </a:p>
          <a:p>
            <a:pPr indent="0" lvl="0" marL="0" marR="0" rtl="0" algn="just">
              <a:lnSpc>
                <a:spcPct val="218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4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在網上玩遊戲時，故意取笑或欺負其他玩家</a:t>
            </a:r>
            <a:endParaRPr/>
          </a:p>
          <a:p>
            <a:pPr indent="0" lvl="0" marL="0" marR="0" rtl="0" algn="just">
              <a:lnSpc>
                <a:spcPct val="218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4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2180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41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4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862" name="Google Shape;862;p49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863" name="Google Shape;863;p49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864" name="Google Shape;864;p49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5" name="Google Shape;865;p49"/>
          <p:cNvSpPr/>
          <p:nvPr/>
        </p:nvSpPr>
        <p:spPr>
          <a:xfrm>
            <a:off x="288714" y="3361652"/>
            <a:ext cx="5704186" cy="5704186"/>
          </a:xfrm>
          <a:custGeom>
            <a:rect b="b" l="l" r="r" t="t"/>
            <a:pathLst>
              <a:path extrusionOk="0" h="5704186" w="5704186">
                <a:moveTo>
                  <a:pt x="0" y="0"/>
                </a:moveTo>
                <a:lnTo>
                  <a:pt x="5704186" y="0"/>
                </a:lnTo>
                <a:lnTo>
                  <a:pt x="5704186" y="5704185"/>
                </a:lnTo>
                <a:lnTo>
                  <a:pt x="0" y="5704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6" name="Google Shape;866;p49"/>
          <p:cNvSpPr txBox="1"/>
          <p:nvPr/>
        </p:nvSpPr>
        <p:spPr>
          <a:xfrm>
            <a:off x="-192067" y="709462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867" name="Google Shape;867;p49"/>
          <p:cNvSpPr txBox="1"/>
          <p:nvPr/>
        </p:nvSpPr>
        <p:spPr>
          <a:xfrm>
            <a:off x="6202774" y="866157"/>
            <a:ext cx="11462218" cy="1993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問題六: 在「元宇宙」中，我們可以做些什麼？</a:t>
            </a:r>
            <a:endParaRPr/>
          </a:p>
        </p:txBody>
      </p:sp>
      <p:sp>
        <p:nvSpPr>
          <p:cNvPr id="868" name="Google Shape;868;p49"/>
          <p:cNvSpPr txBox="1"/>
          <p:nvPr/>
        </p:nvSpPr>
        <p:spPr>
          <a:xfrm>
            <a:off x="6599249" y="3570383"/>
            <a:ext cx="11346924" cy="62421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只能看電視，不能跟別人互動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建立自己的虛擬分身，和朋友一起聊天或玩遊戲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進入三維虛擬世界，參加課堂或展覽活動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只能用它來發送電子郵件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50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874" name="Google Shape;874;p50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875" name="Google Shape;875;p50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876" name="Google Shape;876;p50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7" name="Google Shape;877;p50"/>
          <p:cNvSpPr/>
          <p:nvPr/>
        </p:nvSpPr>
        <p:spPr>
          <a:xfrm>
            <a:off x="288714" y="3361652"/>
            <a:ext cx="5704186" cy="5704186"/>
          </a:xfrm>
          <a:custGeom>
            <a:rect b="b" l="l" r="r" t="t"/>
            <a:pathLst>
              <a:path extrusionOk="0" h="5704186" w="5704186">
                <a:moveTo>
                  <a:pt x="0" y="0"/>
                </a:moveTo>
                <a:lnTo>
                  <a:pt x="5704186" y="0"/>
                </a:lnTo>
                <a:lnTo>
                  <a:pt x="5704186" y="5704185"/>
                </a:lnTo>
                <a:lnTo>
                  <a:pt x="0" y="5704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8" name="Google Shape;878;p50"/>
          <p:cNvSpPr txBox="1"/>
          <p:nvPr/>
        </p:nvSpPr>
        <p:spPr>
          <a:xfrm>
            <a:off x="-192067" y="709462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879" name="Google Shape;879;p50"/>
          <p:cNvSpPr txBox="1"/>
          <p:nvPr/>
        </p:nvSpPr>
        <p:spPr>
          <a:xfrm>
            <a:off x="6202774" y="866157"/>
            <a:ext cx="11462218" cy="1993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問題六: 在「元宇宙」中，我們可以做些什麼？</a:t>
            </a:r>
            <a:endParaRPr/>
          </a:p>
        </p:txBody>
      </p:sp>
      <p:sp>
        <p:nvSpPr>
          <p:cNvPr id="880" name="Google Shape;880;p50"/>
          <p:cNvSpPr txBox="1"/>
          <p:nvPr/>
        </p:nvSpPr>
        <p:spPr>
          <a:xfrm>
            <a:off x="6599249" y="3570383"/>
            <a:ext cx="11346924" cy="62421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只能看電視，不能跟別人互動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B) 建立自己的虛擬分身，和朋友一起聊天或玩遊戲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C) 進入三維虛擬世界，參加課堂或展覽活動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只能用它來發送電子郵件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5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886" name="Google Shape;886;p51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887" name="Google Shape;887;p51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888" name="Google Shape;888;p51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9" name="Google Shape;889;p51"/>
          <p:cNvSpPr/>
          <p:nvPr/>
        </p:nvSpPr>
        <p:spPr>
          <a:xfrm>
            <a:off x="6418967" y="3086100"/>
            <a:ext cx="5450066" cy="4114800"/>
          </a:xfrm>
          <a:custGeom>
            <a:rect b="b" l="l" r="r" t="t"/>
            <a:pathLst>
              <a:path extrusionOk="0" h="4114800" w="5450066">
                <a:moveTo>
                  <a:pt x="0" y="0"/>
                </a:moveTo>
                <a:lnTo>
                  <a:pt x="5450066" y="0"/>
                </a:lnTo>
                <a:lnTo>
                  <a:pt x="54500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0" name="Google Shape;890;p51"/>
          <p:cNvSpPr txBox="1"/>
          <p:nvPr/>
        </p:nvSpPr>
        <p:spPr>
          <a:xfrm>
            <a:off x="-192067" y="662690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891" name="Google Shape;891;p51"/>
          <p:cNvSpPr txBox="1"/>
          <p:nvPr/>
        </p:nvSpPr>
        <p:spPr>
          <a:xfrm>
            <a:off x="6202774" y="866157"/>
            <a:ext cx="11462218" cy="1993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問題七: 我們需要為元宇宙做過的事情負上責任嗎？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5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897" name="Google Shape;897;p52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898" name="Google Shape;898;p52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899" name="Google Shape;899;p52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0" name="Google Shape;900;p52"/>
          <p:cNvSpPr/>
          <p:nvPr/>
        </p:nvSpPr>
        <p:spPr>
          <a:xfrm>
            <a:off x="6418967" y="3086100"/>
            <a:ext cx="5450066" cy="4114800"/>
          </a:xfrm>
          <a:custGeom>
            <a:rect b="b" l="l" r="r" t="t"/>
            <a:pathLst>
              <a:path extrusionOk="0" h="4114800" w="5450066">
                <a:moveTo>
                  <a:pt x="0" y="0"/>
                </a:moveTo>
                <a:lnTo>
                  <a:pt x="5450066" y="0"/>
                </a:lnTo>
                <a:lnTo>
                  <a:pt x="54500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1" name="Google Shape;901;p52"/>
          <p:cNvSpPr/>
          <p:nvPr/>
        </p:nvSpPr>
        <p:spPr>
          <a:xfrm>
            <a:off x="5811042" y="3884790"/>
            <a:ext cx="4308691" cy="4114800"/>
          </a:xfrm>
          <a:custGeom>
            <a:rect b="b" l="l" r="r" t="t"/>
            <a:pathLst>
              <a:path extrusionOk="0" h="4114800" w="4308691">
                <a:moveTo>
                  <a:pt x="0" y="0"/>
                </a:moveTo>
                <a:lnTo>
                  <a:pt x="4308691" y="0"/>
                </a:lnTo>
                <a:lnTo>
                  <a:pt x="43086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2" name="Google Shape;902;p52"/>
          <p:cNvSpPr txBox="1"/>
          <p:nvPr/>
        </p:nvSpPr>
        <p:spPr>
          <a:xfrm>
            <a:off x="-192067" y="569145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903" name="Google Shape;903;p52"/>
          <p:cNvSpPr txBox="1"/>
          <p:nvPr/>
        </p:nvSpPr>
        <p:spPr>
          <a:xfrm>
            <a:off x="6202774" y="866157"/>
            <a:ext cx="11462218" cy="1993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問題七: 我們需要為元宇宙做過的事情負上責任嗎？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5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909" name="Google Shape;909;p53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910" name="Google Shape;910;p53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911" name="Google Shape;911;p53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2" name="Google Shape;912;p53"/>
          <p:cNvSpPr/>
          <p:nvPr/>
        </p:nvSpPr>
        <p:spPr>
          <a:xfrm>
            <a:off x="1011989" y="3830192"/>
            <a:ext cx="4799053" cy="4799053"/>
          </a:xfrm>
          <a:custGeom>
            <a:rect b="b" l="l" r="r" t="t"/>
            <a:pathLst>
              <a:path extrusionOk="0" h="4799053" w="4799053">
                <a:moveTo>
                  <a:pt x="0" y="0"/>
                </a:moveTo>
                <a:lnTo>
                  <a:pt x="4799053" y="0"/>
                </a:lnTo>
                <a:lnTo>
                  <a:pt x="4799053" y="4799053"/>
                </a:lnTo>
                <a:lnTo>
                  <a:pt x="0" y="4799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3" name="Google Shape;913;p53"/>
          <p:cNvSpPr txBox="1"/>
          <p:nvPr/>
        </p:nvSpPr>
        <p:spPr>
          <a:xfrm>
            <a:off x="-192054" y="545740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914" name="Google Shape;914;p53"/>
          <p:cNvSpPr txBox="1"/>
          <p:nvPr/>
        </p:nvSpPr>
        <p:spPr>
          <a:xfrm>
            <a:off x="6202774" y="866157"/>
            <a:ext cx="11462218" cy="9549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問題八:元宇宙罪行包括?</a:t>
            </a:r>
            <a:endParaRPr/>
          </a:p>
        </p:txBody>
      </p:sp>
      <p:sp>
        <p:nvSpPr>
          <p:cNvPr id="915" name="Google Shape;915;p53"/>
          <p:cNvSpPr txBox="1"/>
          <p:nvPr/>
        </p:nvSpPr>
        <p:spPr>
          <a:xfrm>
            <a:off x="6587027" y="3477767"/>
            <a:ext cx="9851765" cy="62421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假冒他人身份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傳送滋擾訊息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披露他人資料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和朋友在元宇宙中嬉戲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5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921" name="Google Shape;921;p54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922" name="Google Shape;922;p54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923" name="Google Shape;923;p54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4" name="Google Shape;924;p54"/>
          <p:cNvSpPr/>
          <p:nvPr/>
        </p:nvSpPr>
        <p:spPr>
          <a:xfrm>
            <a:off x="1011989" y="3830192"/>
            <a:ext cx="4799053" cy="4799053"/>
          </a:xfrm>
          <a:custGeom>
            <a:rect b="b" l="l" r="r" t="t"/>
            <a:pathLst>
              <a:path extrusionOk="0" h="4799053" w="4799053">
                <a:moveTo>
                  <a:pt x="0" y="0"/>
                </a:moveTo>
                <a:lnTo>
                  <a:pt x="4799053" y="0"/>
                </a:lnTo>
                <a:lnTo>
                  <a:pt x="4799053" y="4799053"/>
                </a:lnTo>
                <a:lnTo>
                  <a:pt x="0" y="4799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5" name="Google Shape;925;p54"/>
          <p:cNvSpPr txBox="1"/>
          <p:nvPr/>
        </p:nvSpPr>
        <p:spPr>
          <a:xfrm>
            <a:off x="-192067" y="639303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926" name="Google Shape;926;p54"/>
          <p:cNvSpPr txBox="1"/>
          <p:nvPr/>
        </p:nvSpPr>
        <p:spPr>
          <a:xfrm>
            <a:off x="6202774" y="866157"/>
            <a:ext cx="11462218" cy="9549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問題八:元宇宙罪行包括?</a:t>
            </a:r>
            <a:endParaRPr/>
          </a:p>
        </p:txBody>
      </p:sp>
      <p:sp>
        <p:nvSpPr>
          <p:cNvPr id="927" name="Google Shape;927;p54"/>
          <p:cNvSpPr txBox="1"/>
          <p:nvPr/>
        </p:nvSpPr>
        <p:spPr>
          <a:xfrm>
            <a:off x="6587027" y="3477767"/>
            <a:ext cx="9851765" cy="62421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A) 假冒他人身份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B) 傳送滋擾訊息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C) 披露他人資料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和朋友在元宇宙中嬉戲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5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933" name="Google Shape;933;p55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934" name="Google Shape;934;p55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935" name="Google Shape;935;p55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6" name="Google Shape;936;p55"/>
          <p:cNvSpPr/>
          <p:nvPr/>
        </p:nvSpPr>
        <p:spPr>
          <a:xfrm>
            <a:off x="470572" y="3554114"/>
            <a:ext cx="6003193" cy="5704186"/>
          </a:xfrm>
          <a:custGeom>
            <a:rect b="b" l="l" r="r" t="t"/>
            <a:pathLst>
              <a:path extrusionOk="0" h="5704186" w="6003193">
                <a:moveTo>
                  <a:pt x="0" y="0"/>
                </a:moveTo>
                <a:lnTo>
                  <a:pt x="6003193" y="0"/>
                </a:lnTo>
                <a:lnTo>
                  <a:pt x="6003193" y="5704186"/>
                </a:lnTo>
                <a:lnTo>
                  <a:pt x="0" y="57041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51065" r="-17857" t="0"/>
            </a:stretch>
          </a:blipFill>
          <a:ln>
            <a:noFill/>
          </a:ln>
        </p:spPr>
      </p:sp>
      <p:sp>
        <p:nvSpPr>
          <p:cNvPr id="937" name="Google Shape;937;p55"/>
          <p:cNvSpPr txBox="1"/>
          <p:nvPr/>
        </p:nvSpPr>
        <p:spPr>
          <a:xfrm>
            <a:off x="-192067" y="545759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938" name="Google Shape;938;p55"/>
          <p:cNvSpPr txBox="1"/>
          <p:nvPr/>
        </p:nvSpPr>
        <p:spPr>
          <a:xfrm>
            <a:off x="6234722" y="235578"/>
            <a:ext cx="11462218" cy="1993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問題九: 我們在元宇宙中應該善待他人，因為...？</a:t>
            </a:r>
            <a:endParaRPr/>
          </a:p>
        </p:txBody>
      </p:sp>
      <p:sp>
        <p:nvSpPr>
          <p:cNvPr id="939" name="Google Shape;939;p55"/>
          <p:cNvSpPr txBox="1"/>
          <p:nvPr/>
        </p:nvSpPr>
        <p:spPr>
          <a:xfrm>
            <a:off x="7803977" y="2611628"/>
            <a:ext cx="9308656" cy="66466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A) 元宇宙也是人與人互動的地方，禮貌和尊重同樣重要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在虛擬世界裡做什麼都不會影響別人，所以不用在意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C) 每個虛擬分身背後都是真實的人，應該以友善的態度相待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只要自己開心，不必理會別人的感受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56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945" name="Google Shape;945;p56"/>
          <p:cNvGrpSpPr/>
          <p:nvPr/>
        </p:nvGrpSpPr>
        <p:grpSpPr>
          <a:xfrm>
            <a:off x="470572" y="318502"/>
            <a:ext cx="5340470" cy="1787429"/>
            <a:chOff x="0" y="-28575"/>
            <a:chExt cx="1205150" cy="403358"/>
          </a:xfrm>
        </p:grpSpPr>
        <p:sp>
          <p:nvSpPr>
            <p:cNvPr id="946" name="Google Shape;946;p56"/>
            <p:cNvSpPr/>
            <p:nvPr/>
          </p:nvSpPr>
          <p:spPr>
            <a:xfrm>
              <a:off x="0" y="0"/>
              <a:ext cx="1205150" cy="374783"/>
            </a:xfrm>
            <a:custGeom>
              <a:rect b="b" l="l" r="r" t="t"/>
              <a:pathLst>
                <a:path extrusionOk="0" h="374783" w="1205150">
                  <a:moveTo>
                    <a:pt x="0" y="0"/>
                  </a:moveTo>
                  <a:lnTo>
                    <a:pt x="1205150" y="0"/>
                  </a:lnTo>
                  <a:lnTo>
                    <a:pt x="1205150" y="374783"/>
                  </a:lnTo>
                  <a:lnTo>
                    <a:pt x="0" y="374783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947" name="Google Shape;947;p56"/>
            <p:cNvSpPr txBox="1"/>
            <p:nvPr/>
          </p:nvSpPr>
          <p:spPr>
            <a:xfrm>
              <a:off x="0" y="-28575"/>
              <a:ext cx="1205150" cy="403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8" name="Google Shape;948;p56"/>
          <p:cNvSpPr/>
          <p:nvPr/>
        </p:nvSpPr>
        <p:spPr>
          <a:xfrm>
            <a:off x="470572" y="3554114"/>
            <a:ext cx="6003193" cy="5704186"/>
          </a:xfrm>
          <a:custGeom>
            <a:rect b="b" l="l" r="r" t="t"/>
            <a:pathLst>
              <a:path extrusionOk="0" h="5704186" w="6003193">
                <a:moveTo>
                  <a:pt x="0" y="0"/>
                </a:moveTo>
                <a:lnTo>
                  <a:pt x="6003193" y="0"/>
                </a:lnTo>
                <a:lnTo>
                  <a:pt x="6003193" y="5704186"/>
                </a:lnTo>
                <a:lnTo>
                  <a:pt x="0" y="57041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51065" r="-17857" t="0"/>
            </a:stretch>
          </a:blipFill>
          <a:ln>
            <a:noFill/>
          </a:ln>
        </p:spPr>
      </p:sp>
      <p:sp>
        <p:nvSpPr>
          <p:cNvPr id="949" name="Google Shape;949;p56"/>
          <p:cNvSpPr txBox="1"/>
          <p:nvPr/>
        </p:nvSpPr>
        <p:spPr>
          <a:xfrm>
            <a:off x="-192067" y="592531"/>
            <a:ext cx="66657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59" u="none" cap="none" strike="noStrike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KAHOOT!</a:t>
            </a:r>
            <a:endParaRPr/>
          </a:p>
        </p:txBody>
      </p:sp>
      <p:sp>
        <p:nvSpPr>
          <p:cNvPr id="950" name="Google Shape;950;p56"/>
          <p:cNvSpPr txBox="1"/>
          <p:nvPr/>
        </p:nvSpPr>
        <p:spPr>
          <a:xfrm>
            <a:off x="6234722" y="235578"/>
            <a:ext cx="11462218" cy="1993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8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問題九: 我們在元宇宙中應該善待他人，因為...？</a:t>
            </a:r>
            <a:endParaRPr/>
          </a:p>
        </p:txBody>
      </p:sp>
      <p:sp>
        <p:nvSpPr>
          <p:cNvPr id="951" name="Google Shape;951;p56"/>
          <p:cNvSpPr txBox="1"/>
          <p:nvPr/>
        </p:nvSpPr>
        <p:spPr>
          <a:xfrm>
            <a:off x="7803977" y="2611628"/>
            <a:ext cx="9308656" cy="66466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A) 元宇宙也是人與人互動的地方，禮貌和尊重同樣重要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B) 在虛擬世界裡做什麼都不會影響別人，所以不用在意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01FFFF"/>
                </a:solidFill>
                <a:latin typeface="Arial"/>
                <a:ea typeface="Arial"/>
                <a:cs typeface="Arial"/>
                <a:sym typeface="Arial"/>
              </a:rPr>
              <a:t>C) 每個虛擬分身背後都是真實的人，應該以友善的態度相待</a:t>
            </a:r>
            <a:endParaRPr/>
          </a:p>
          <a:p>
            <a:pPr indent="0" lvl="0" marL="0" marR="0" rtl="0" algn="just">
              <a:lnSpc>
                <a:spcPct val="2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D) 只要自己開心，不必理會別人的感受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5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pSp>
        <p:nvGrpSpPr>
          <p:cNvPr id="957" name="Google Shape;957;p57"/>
          <p:cNvGrpSpPr/>
          <p:nvPr/>
        </p:nvGrpSpPr>
        <p:grpSpPr>
          <a:xfrm>
            <a:off x="1627017" y="1131331"/>
            <a:ext cx="15632283" cy="8005587"/>
            <a:chOff x="0" y="-95250"/>
            <a:chExt cx="4117145" cy="2108467"/>
          </a:xfrm>
        </p:grpSpPr>
        <p:sp>
          <p:nvSpPr>
            <p:cNvPr id="958" name="Google Shape;958;p57"/>
            <p:cNvSpPr/>
            <p:nvPr/>
          </p:nvSpPr>
          <p:spPr>
            <a:xfrm>
              <a:off x="0" y="0"/>
              <a:ext cx="4117144" cy="2013217"/>
            </a:xfrm>
            <a:custGeom>
              <a:rect b="b" l="l" r="r" t="t"/>
              <a:pathLst>
                <a:path extrusionOk="0" h="2013217" w="4117144">
                  <a:moveTo>
                    <a:pt x="29220" y="0"/>
                  </a:moveTo>
                  <a:lnTo>
                    <a:pt x="4087925" y="0"/>
                  </a:lnTo>
                  <a:cubicBezTo>
                    <a:pt x="4095674" y="0"/>
                    <a:pt x="4103107" y="3079"/>
                    <a:pt x="4108586" y="8558"/>
                  </a:cubicBezTo>
                  <a:cubicBezTo>
                    <a:pt x="4114066" y="14038"/>
                    <a:pt x="4117144" y="21470"/>
                    <a:pt x="4117144" y="29220"/>
                  </a:cubicBezTo>
                  <a:lnTo>
                    <a:pt x="4117144" y="1983998"/>
                  </a:lnTo>
                  <a:cubicBezTo>
                    <a:pt x="4117144" y="1991747"/>
                    <a:pt x="4114066" y="1999179"/>
                    <a:pt x="4108586" y="2004659"/>
                  </a:cubicBezTo>
                  <a:cubicBezTo>
                    <a:pt x="4103107" y="2010139"/>
                    <a:pt x="4095674" y="2013217"/>
                    <a:pt x="4087925" y="2013217"/>
                  </a:cubicBezTo>
                  <a:lnTo>
                    <a:pt x="29220" y="2013217"/>
                  </a:lnTo>
                  <a:cubicBezTo>
                    <a:pt x="21470" y="2013217"/>
                    <a:pt x="14038" y="2010139"/>
                    <a:pt x="8558" y="2004659"/>
                  </a:cubicBezTo>
                  <a:cubicBezTo>
                    <a:pt x="3079" y="1999179"/>
                    <a:pt x="0" y="1991747"/>
                    <a:pt x="0" y="1983998"/>
                  </a:cubicBezTo>
                  <a:lnTo>
                    <a:pt x="0" y="29220"/>
                  </a:lnTo>
                  <a:cubicBezTo>
                    <a:pt x="0" y="21470"/>
                    <a:pt x="3079" y="14038"/>
                    <a:pt x="8558" y="8558"/>
                  </a:cubicBezTo>
                  <a:cubicBezTo>
                    <a:pt x="14038" y="3079"/>
                    <a:pt x="21470" y="0"/>
                    <a:pt x="2922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57"/>
            <p:cNvSpPr txBox="1"/>
            <p:nvPr/>
          </p:nvSpPr>
          <p:spPr>
            <a:xfrm>
              <a:off x="0" y="-95250"/>
              <a:ext cx="4117145" cy="21084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0" name="Google Shape;960;p57"/>
          <p:cNvSpPr txBox="1"/>
          <p:nvPr/>
        </p:nvSpPr>
        <p:spPr>
          <a:xfrm>
            <a:off x="3087319" y="2098870"/>
            <a:ext cx="12828888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 結</a:t>
            </a:r>
            <a:endParaRPr/>
          </a:p>
        </p:txBody>
      </p:sp>
      <p:sp>
        <p:nvSpPr>
          <p:cNvPr id="961" name="Google Shape;961;p57"/>
          <p:cNvSpPr txBox="1"/>
          <p:nvPr/>
        </p:nvSpPr>
        <p:spPr>
          <a:xfrm>
            <a:off x="2276040" y="3983116"/>
            <a:ext cx="14175611" cy="6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作為元宇宙的使用者及守護者，要時刻警覺當中的危機。 無論是在現實還是虛擬世界， 只有互相尊重、</a:t>
            </a:r>
            <a:endParaRPr/>
          </a:p>
          <a:p>
            <a:pPr indent="0" lvl="0" marL="0" marR="0" rtl="0" algn="ctr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遵守網絡規範、謹慎管理虛擬身份， </a:t>
            </a:r>
            <a:endParaRPr/>
          </a:p>
          <a:p>
            <a:pPr indent="0" lvl="0" marL="0" marR="0" rtl="0" algn="ctr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才能在元宇宙中享受安全、私密的虛擬生活</a:t>
            </a:r>
            <a:endParaRPr/>
          </a:p>
          <a:p>
            <a:pPr indent="0" lvl="0" marL="0" marR="0" rtl="0" algn="ctr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ctr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ctr">
              <a:lnSpc>
                <a:spcPct val="176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cxnSp>
        <p:nvCxnSpPr>
          <p:cNvPr id="962" name="Google Shape;962;p57"/>
          <p:cNvCxnSpPr/>
          <p:nvPr/>
        </p:nvCxnSpPr>
        <p:spPr>
          <a:xfrm>
            <a:off x="5492984" y="3502104"/>
            <a:ext cx="8246157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963" name="Google Shape;963;p57"/>
          <p:cNvSpPr/>
          <p:nvPr/>
        </p:nvSpPr>
        <p:spPr>
          <a:xfrm>
            <a:off x="14363505" y="1741187"/>
            <a:ext cx="4670298" cy="8229600"/>
          </a:xfrm>
          <a:custGeom>
            <a:rect b="b" l="l" r="r" t="t"/>
            <a:pathLst>
              <a:path extrusionOk="0" h="8229600" w="4670298">
                <a:moveTo>
                  <a:pt x="0" y="0"/>
                </a:moveTo>
                <a:lnTo>
                  <a:pt x="4670298" y="0"/>
                </a:lnTo>
                <a:lnTo>
                  <a:pt x="46702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5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sp>
        <p:nvSpPr>
          <p:cNvPr id="969" name="Google Shape;969;p58"/>
          <p:cNvSpPr/>
          <p:nvPr/>
        </p:nvSpPr>
        <p:spPr>
          <a:xfrm>
            <a:off x="-3033234" y="-3023256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0" name="Google Shape;970;p58"/>
          <p:cNvSpPr/>
          <p:nvPr/>
        </p:nvSpPr>
        <p:spPr>
          <a:xfrm>
            <a:off x="-5538778" y="5915050"/>
            <a:ext cx="10551506" cy="10551506"/>
          </a:xfrm>
          <a:custGeom>
            <a:rect b="b" l="l" r="r" t="t"/>
            <a:pathLst>
              <a:path extrusionOk="0"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1" name="Google Shape;971;p58"/>
          <p:cNvSpPr/>
          <p:nvPr/>
        </p:nvSpPr>
        <p:spPr>
          <a:xfrm>
            <a:off x="13684656" y="-4177644"/>
            <a:ext cx="8355287" cy="8355287"/>
          </a:xfrm>
          <a:custGeom>
            <a:rect b="b" l="l" r="r" t="t"/>
            <a:pathLst>
              <a:path extrusionOk="0"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2" name="Google Shape;972;p58"/>
          <p:cNvSpPr/>
          <p:nvPr/>
        </p:nvSpPr>
        <p:spPr>
          <a:xfrm>
            <a:off x="14261850" y="668655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3" name="Google Shape;973;p58"/>
          <p:cNvSpPr/>
          <p:nvPr/>
        </p:nvSpPr>
        <p:spPr>
          <a:xfrm>
            <a:off x="11384998" y="-248630"/>
            <a:ext cx="8681329" cy="10784260"/>
          </a:xfrm>
          <a:custGeom>
            <a:rect b="b" l="l" r="r" t="t"/>
            <a:pathLst>
              <a:path extrusionOk="0" h="10784260" w="8681329">
                <a:moveTo>
                  <a:pt x="0" y="0"/>
                </a:moveTo>
                <a:lnTo>
                  <a:pt x="8681329" y="0"/>
                </a:lnTo>
                <a:lnTo>
                  <a:pt x="8681329" y="10784260"/>
                </a:lnTo>
                <a:lnTo>
                  <a:pt x="0" y="10784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4" name="Google Shape;974;p58"/>
          <p:cNvSpPr/>
          <p:nvPr/>
        </p:nvSpPr>
        <p:spPr>
          <a:xfrm>
            <a:off x="-1869472" y="6320326"/>
            <a:ext cx="12832964" cy="303325"/>
          </a:xfrm>
          <a:custGeom>
            <a:rect b="b" l="l" r="r" t="t"/>
            <a:pathLst>
              <a:path extrusionOk="0" h="303325" w="12832964">
                <a:moveTo>
                  <a:pt x="0" y="0"/>
                </a:moveTo>
                <a:lnTo>
                  <a:pt x="12832964" y="0"/>
                </a:lnTo>
                <a:lnTo>
                  <a:pt x="12832964" y="303324"/>
                </a:lnTo>
                <a:lnTo>
                  <a:pt x="0" y="3033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75" name="Google Shape;975;p58"/>
          <p:cNvGrpSpPr/>
          <p:nvPr/>
        </p:nvGrpSpPr>
        <p:grpSpPr>
          <a:xfrm>
            <a:off x="-351622" y="6491590"/>
            <a:ext cx="11276050" cy="3194596"/>
            <a:chOff x="0" y="-28575"/>
            <a:chExt cx="2969824" cy="841375"/>
          </a:xfrm>
        </p:grpSpPr>
        <p:sp>
          <p:nvSpPr>
            <p:cNvPr id="976" name="Google Shape;976;p58"/>
            <p:cNvSpPr/>
            <p:nvPr/>
          </p:nvSpPr>
          <p:spPr>
            <a:xfrm>
              <a:off x="0" y="0"/>
              <a:ext cx="2969824" cy="812800"/>
            </a:xfrm>
            <a:custGeom>
              <a:rect b="b" l="l" r="r" t="t"/>
              <a:pathLst>
                <a:path extrusionOk="0" h="812800" w="2969824">
                  <a:moveTo>
                    <a:pt x="0" y="0"/>
                  </a:moveTo>
                  <a:lnTo>
                    <a:pt x="2969824" y="0"/>
                  </a:lnTo>
                  <a:lnTo>
                    <a:pt x="296982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F1AAB"/>
            </a:solidFill>
            <a:ln>
              <a:noFill/>
            </a:ln>
          </p:spPr>
        </p:sp>
        <p:sp>
          <p:nvSpPr>
            <p:cNvPr id="977" name="Google Shape;977;p58"/>
            <p:cNvSpPr txBox="1"/>
            <p:nvPr/>
          </p:nvSpPr>
          <p:spPr>
            <a:xfrm>
              <a:off x="0" y="-28575"/>
              <a:ext cx="2969824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8" name="Google Shape;978;p58"/>
          <p:cNvGrpSpPr/>
          <p:nvPr/>
        </p:nvGrpSpPr>
        <p:grpSpPr>
          <a:xfrm>
            <a:off x="-7061193" y="6491590"/>
            <a:ext cx="9047753" cy="3194596"/>
            <a:chOff x="0" y="-28575"/>
            <a:chExt cx="2382947" cy="841375"/>
          </a:xfrm>
        </p:grpSpPr>
        <p:sp>
          <p:nvSpPr>
            <p:cNvPr id="979" name="Google Shape;979;p58"/>
            <p:cNvSpPr/>
            <p:nvPr/>
          </p:nvSpPr>
          <p:spPr>
            <a:xfrm>
              <a:off x="0" y="0"/>
              <a:ext cx="2382947" cy="812800"/>
            </a:xfrm>
            <a:custGeom>
              <a:rect b="b" l="l" r="r" t="t"/>
              <a:pathLst>
                <a:path extrusionOk="0" h="812800" w="2382947">
                  <a:moveTo>
                    <a:pt x="0" y="0"/>
                  </a:moveTo>
                  <a:lnTo>
                    <a:pt x="2382947" y="0"/>
                  </a:lnTo>
                  <a:lnTo>
                    <a:pt x="2382947" y="812800"/>
                  </a:lnTo>
                  <a:lnTo>
                    <a:pt x="0" y="81280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980" name="Google Shape;980;p58"/>
            <p:cNvSpPr txBox="1"/>
            <p:nvPr/>
          </p:nvSpPr>
          <p:spPr>
            <a:xfrm>
              <a:off x="0" y="-28575"/>
              <a:ext cx="2382947" cy="841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1" name="Google Shape;981;p58"/>
          <p:cNvSpPr/>
          <p:nvPr/>
        </p:nvSpPr>
        <p:spPr>
          <a:xfrm>
            <a:off x="856050" y="6909400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2" name="Google Shape;982;p58"/>
          <p:cNvSpPr/>
          <p:nvPr/>
        </p:nvSpPr>
        <p:spPr>
          <a:xfrm>
            <a:off x="856050" y="8750942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0"/>
                </a:lnTo>
                <a:lnTo>
                  <a:pt x="0" y="625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3" name="Google Shape;983;p58"/>
          <p:cNvSpPr/>
          <p:nvPr/>
        </p:nvSpPr>
        <p:spPr>
          <a:xfrm>
            <a:off x="856050" y="7830606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984" name="Google Shape;984;p5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114998" y="8804502"/>
            <a:ext cx="1270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5" name="Google Shape;985;p58"/>
          <p:cNvSpPr/>
          <p:nvPr/>
        </p:nvSpPr>
        <p:spPr>
          <a:xfrm>
            <a:off x="11804611" y="1717902"/>
            <a:ext cx="4639437" cy="8229600"/>
          </a:xfrm>
          <a:custGeom>
            <a:rect b="b" l="l" r="r" t="t"/>
            <a:pathLst>
              <a:path extrusionOk="0" h="8229600" w="4639437">
                <a:moveTo>
                  <a:pt x="0" y="0"/>
                </a:moveTo>
                <a:lnTo>
                  <a:pt x="4639437" y="0"/>
                </a:lnTo>
                <a:lnTo>
                  <a:pt x="46394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6" name="Google Shape;986;p58"/>
          <p:cNvSpPr txBox="1"/>
          <p:nvPr/>
        </p:nvSpPr>
        <p:spPr>
          <a:xfrm>
            <a:off x="0" y="844018"/>
            <a:ext cx="9155881" cy="52762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</a:t>
            </a:r>
            <a:endParaRPr/>
          </a:p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/>
          </a:p>
        </p:txBody>
      </p:sp>
      <p:sp>
        <p:nvSpPr>
          <p:cNvPr id="987" name="Google Shape;987;p58"/>
          <p:cNvSpPr txBox="1"/>
          <p:nvPr/>
        </p:nvSpPr>
        <p:spPr>
          <a:xfrm>
            <a:off x="2551674" y="6996505"/>
            <a:ext cx="2697639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3422 3161</a:t>
            </a:r>
            <a:endParaRPr/>
          </a:p>
        </p:txBody>
      </p:sp>
      <p:sp>
        <p:nvSpPr>
          <p:cNvPr id="988" name="Google Shape;988;p58"/>
          <p:cNvSpPr txBox="1"/>
          <p:nvPr/>
        </p:nvSpPr>
        <p:spPr>
          <a:xfrm>
            <a:off x="2551674" y="7913477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medialiteray.hk</a:t>
            </a:r>
            <a:endParaRPr/>
          </a:p>
        </p:txBody>
      </p:sp>
      <p:sp>
        <p:nvSpPr>
          <p:cNvPr id="989" name="Google Shape;989;p58"/>
          <p:cNvSpPr txBox="1"/>
          <p:nvPr/>
        </p:nvSpPr>
        <p:spPr>
          <a:xfrm>
            <a:off x="2551674" y="8831052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wmc@hkfyg.org.hk</a:t>
            </a:r>
            <a:endParaRPr/>
          </a:p>
        </p:txBody>
      </p:sp>
      <p:sp>
        <p:nvSpPr>
          <p:cNvPr id="990" name="Google Shape;990;p58"/>
          <p:cNvSpPr txBox="1"/>
          <p:nvPr/>
        </p:nvSpPr>
        <p:spPr>
          <a:xfrm>
            <a:off x="6602225" y="6548574"/>
            <a:ext cx="2018400" cy="32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後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問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卷</a:t>
            </a:r>
            <a:endParaRPr/>
          </a:p>
        </p:txBody>
      </p:sp>
      <p:pic>
        <p:nvPicPr>
          <p:cNvPr id="991" name="Google Shape;991;p5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544821" y="6662458"/>
            <a:ext cx="2963304" cy="2963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5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9" l="-39058" r="-7280" t="-2806"/>
            </a:stretch>
          </a:blipFill>
          <a:ln>
            <a:noFill/>
          </a:ln>
        </p:spPr>
      </p:sp>
      <p:graphicFrame>
        <p:nvGraphicFramePr>
          <p:cNvPr id="997" name="Google Shape;997;p59"/>
          <p:cNvGraphicFramePr/>
          <p:nvPr/>
        </p:nvGraphicFramePr>
        <p:xfrm>
          <a:off x="1771124" y="914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{3DF3ACBF-B8A9-4433-B869-3A26E8EDAA4C}</a:tableStyleId>
              </a:tblPr>
              <a:tblGrid>
                <a:gridCol w="4945150"/>
                <a:gridCol w="4027425"/>
                <a:gridCol w="5160475"/>
              </a:tblGrid>
              <a:tr h="1205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環節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30-40分鐘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40分鐘</a:t>
                      </a:r>
                      <a:r>
                        <a:rPr b="1" lang="en-US" sz="1999" u="none" cap="none" strike="noStrike">
                          <a:solidFill>
                            <a:srgbClr val="E086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以上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59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元宇宙身份與道德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(P.1-14)</a:t>
                      </a:r>
                      <a:endParaRPr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8分鐘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8分鐘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5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活動：建構元宇宙(P.15-20)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559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體驗活動:「面罩背後」</a:t>
                      </a:r>
                      <a:endParaRPr sz="1100" u="none" cap="none" strike="noStrike"/>
                    </a:p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 (P.21-34)</a:t>
                      </a:r>
                      <a:endParaRPr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12分鐘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5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資料補充/我的承諾 (P.35-37)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3分鐘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3分鐘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5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Kahoot (P.38-5</a:t>
                      </a:r>
                      <a:r>
                        <a:rPr lang="en-US" sz="1999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6</a:t>
                      </a: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) 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8分鐘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5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總結及問卷(P.5</a:t>
                      </a:r>
                      <a:r>
                        <a:rPr lang="en-US" sz="1999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7-58</a:t>
                      </a: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</a:tbl>
          </a:graphicData>
        </a:graphic>
      </p:graphicFrame>
      <p:sp>
        <p:nvSpPr>
          <p:cNvPr id="998" name="Google Shape;998;p59"/>
          <p:cNvSpPr txBox="1"/>
          <p:nvPr/>
        </p:nvSpPr>
        <p:spPr>
          <a:xfrm>
            <a:off x="5891502" y="66675"/>
            <a:ext cx="6504997" cy="5242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9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課堂時間分配</a:t>
            </a:r>
            <a:endParaRPr/>
          </a:p>
        </p:txBody>
      </p:sp>
      <p:sp>
        <p:nvSpPr>
          <p:cNvPr id="999" name="Google Shape;999;p59"/>
          <p:cNvSpPr/>
          <p:nvPr/>
        </p:nvSpPr>
        <p:spPr>
          <a:xfrm flipH="1">
            <a:off x="15429318" y="6156237"/>
            <a:ext cx="2858682" cy="3902638"/>
          </a:xfrm>
          <a:custGeom>
            <a:rect b="b" l="l" r="r" t="t"/>
            <a:pathLst>
              <a:path extrusionOk="0" h="3902638" w="2858682">
                <a:moveTo>
                  <a:pt x="2858682" y="0"/>
                </a:moveTo>
                <a:lnTo>
                  <a:pt x="0" y="0"/>
                </a:lnTo>
                <a:lnTo>
                  <a:pt x="0" y="3902638"/>
                </a:lnTo>
                <a:lnTo>
                  <a:pt x="2858682" y="3902638"/>
                </a:lnTo>
                <a:lnTo>
                  <a:pt x="285868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