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y="10287000" cx="18288000"/>
  <p:notesSz cx="6858000" cy="9144000"/>
  <p:embeddedFontLst>
    <p:embeddedFont>
      <p:font typeface="Montserrat Medium"/>
      <p:regular r:id="rId59"/>
      <p:bold r:id="rId60"/>
      <p:italic r:id="rId61"/>
      <p:boldItalic r:id="rId62"/>
    </p:embeddedFont>
    <p:embeddedFont>
      <p:font typeface="Roboto Condensed"/>
      <p:regular r:id="rId63"/>
      <p:bold r:id="rId64"/>
      <p:italic r:id="rId65"/>
      <p:boldItalic r:id="rId66"/>
    </p:embeddedFont>
    <p:embeddedFont>
      <p:font typeface="Noto Sans TC"/>
      <p:regular r:id="rId67"/>
      <p:bold r:id="rId68"/>
    </p:embeddedFont>
    <p:embeddedFont>
      <p:font typeface="Archivo Black"/>
      <p:regular r:id="rId6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70" roundtripDataSignature="AMtx7mjKsHxUeYt+yzAqaTuhedkx73tM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D338F0-6533-4A2A-BAD5-A8577B1AFA68}">
  <a:tblStyle styleId="{1CD338F0-6533-4A2A-BAD5-A8577B1AFA6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0" Type="http://customschemas.google.com/relationships/presentationmetadata" Target="meta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MontserratMedium-boldItalic.fntdata"/><Relationship Id="rId61" Type="http://schemas.openxmlformats.org/officeDocument/2006/relationships/font" Target="fonts/MontserratMedium-italic.fntdata"/><Relationship Id="rId20" Type="http://schemas.openxmlformats.org/officeDocument/2006/relationships/slide" Target="slides/slide14.xml"/><Relationship Id="rId64" Type="http://schemas.openxmlformats.org/officeDocument/2006/relationships/font" Target="fonts/RobotoCondensed-bold.fntdata"/><Relationship Id="rId63" Type="http://schemas.openxmlformats.org/officeDocument/2006/relationships/font" Target="fonts/RobotoCondensed-regular.fntdata"/><Relationship Id="rId22" Type="http://schemas.openxmlformats.org/officeDocument/2006/relationships/slide" Target="slides/slide16.xml"/><Relationship Id="rId66" Type="http://schemas.openxmlformats.org/officeDocument/2006/relationships/font" Target="fonts/RobotoCondensed-boldItalic.fntdata"/><Relationship Id="rId21" Type="http://schemas.openxmlformats.org/officeDocument/2006/relationships/slide" Target="slides/slide15.xml"/><Relationship Id="rId65" Type="http://schemas.openxmlformats.org/officeDocument/2006/relationships/font" Target="fonts/RobotoCondensed-italic.fntdata"/><Relationship Id="rId24" Type="http://schemas.openxmlformats.org/officeDocument/2006/relationships/slide" Target="slides/slide18.xml"/><Relationship Id="rId68" Type="http://schemas.openxmlformats.org/officeDocument/2006/relationships/font" Target="fonts/NotoSansTC-bold.fntdata"/><Relationship Id="rId23" Type="http://schemas.openxmlformats.org/officeDocument/2006/relationships/slide" Target="slides/slide17.xml"/><Relationship Id="rId67" Type="http://schemas.openxmlformats.org/officeDocument/2006/relationships/font" Target="fonts/NotoSansTC-regular.fntdata"/><Relationship Id="rId60" Type="http://schemas.openxmlformats.org/officeDocument/2006/relationships/font" Target="fonts/MontserratMedium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ArchivoBlack-regular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MontserratMedium-regular.fntdata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c7e0620b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ec7e0620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5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6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1.png"/><Relationship Id="rId4" Type="http://schemas.openxmlformats.org/officeDocument/2006/relationships/image" Target="../media/image8.jpg"/><Relationship Id="rId5" Type="http://schemas.openxmlformats.org/officeDocument/2006/relationships/image" Target="../media/image26.jpg"/><Relationship Id="rId6" Type="http://schemas.openxmlformats.org/officeDocument/2006/relationships/image" Target="../media/image17.jpg"/><Relationship Id="rId7" Type="http://schemas.openxmlformats.org/officeDocument/2006/relationships/image" Target="../media/image24.jpg"/><Relationship Id="rId8" Type="http://schemas.openxmlformats.org/officeDocument/2006/relationships/image" Target="../media/image15.gif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15.gif"/><Relationship Id="rId13" Type="http://schemas.openxmlformats.org/officeDocument/2006/relationships/image" Target="../media/image25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Relationship Id="rId4" Type="http://schemas.openxmlformats.org/officeDocument/2006/relationships/image" Target="../media/image20.jpg"/><Relationship Id="rId9" Type="http://schemas.openxmlformats.org/officeDocument/2006/relationships/image" Target="../media/image22.jpg"/><Relationship Id="rId15" Type="http://schemas.openxmlformats.org/officeDocument/2006/relationships/image" Target="../media/image30.png"/><Relationship Id="rId14" Type="http://schemas.openxmlformats.org/officeDocument/2006/relationships/image" Target="../media/image23.png"/><Relationship Id="rId17" Type="http://schemas.openxmlformats.org/officeDocument/2006/relationships/image" Target="../media/image4.png"/><Relationship Id="rId16" Type="http://schemas.openxmlformats.org/officeDocument/2006/relationships/image" Target="../media/image18.png"/><Relationship Id="rId5" Type="http://schemas.openxmlformats.org/officeDocument/2006/relationships/image" Target="../media/image11.jpg"/><Relationship Id="rId6" Type="http://schemas.openxmlformats.org/officeDocument/2006/relationships/image" Target="../media/image16.jpg"/><Relationship Id="rId7" Type="http://schemas.openxmlformats.org/officeDocument/2006/relationships/image" Target="../media/image21.jpg"/><Relationship Id="rId8" Type="http://schemas.openxmlformats.org/officeDocument/2006/relationships/image" Target="../media/image28.jp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32.jpg"/><Relationship Id="rId9" Type="http://schemas.openxmlformats.org/officeDocument/2006/relationships/image" Target="../media/image27.png"/><Relationship Id="rId5" Type="http://schemas.openxmlformats.org/officeDocument/2006/relationships/image" Target="../media/image33.jpg"/><Relationship Id="rId6" Type="http://schemas.openxmlformats.org/officeDocument/2006/relationships/image" Target="../media/image35.jpg"/><Relationship Id="rId7" Type="http://schemas.openxmlformats.org/officeDocument/2006/relationships/image" Target="../media/image43.png"/><Relationship Id="rId8" Type="http://schemas.openxmlformats.org/officeDocument/2006/relationships/image" Target="../media/image15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36.png"/><Relationship Id="rId5" Type="http://schemas.openxmlformats.org/officeDocument/2006/relationships/image" Target="../media/image39.png"/><Relationship Id="rId6" Type="http://schemas.openxmlformats.org/officeDocument/2006/relationships/image" Target="../media/image4.png"/><Relationship Id="rId7" Type="http://schemas.openxmlformats.org/officeDocument/2006/relationships/image" Target="../media/image34.png"/><Relationship Id="rId8" Type="http://schemas.openxmlformats.org/officeDocument/2006/relationships/image" Target="../media/image3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4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47.jpg"/><Relationship Id="rId5" Type="http://schemas.openxmlformats.org/officeDocument/2006/relationships/image" Target="../media/image42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45.png"/><Relationship Id="rId5" Type="http://schemas.openxmlformats.org/officeDocument/2006/relationships/image" Target="../media/image4.png"/><Relationship Id="rId6" Type="http://schemas.openxmlformats.org/officeDocument/2006/relationships/image" Target="../media/image44.png"/><Relationship Id="rId7" Type="http://schemas.openxmlformats.org/officeDocument/2006/relationships/image" Target="../media/image51.png"/><Relationship Id="rId8" Type="http://schemas.openxmlformats.org/officeDocument/2006/relationships/hyperlink" Target="https://worlds.viverse.com/JNhtmqN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48.jpg"/><Relationship Id="rId5" Type="http://schemas.openxmlformats.org/officeDocument/2006/relationships/image" Target="../media/image5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48.jpg"/><Relationship Id="rId5" Type="http://schemas.openxmlformats.org/officeDocument/2006/relationships/image" Target="../media/image38.png"/><Relationship Id="rId6" Type="http://schemas.openxmlformats.org/officeDocument/2006/relationships/image" Target="../media/image41.png"/><Relationship Id="rId7" Type="http://schemas.openxmlformats.org/officeDocument/2006/relationships/image" Target="../media/image46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1.jpg"/><Relationship Id="rId4" Type="http://schemas.openxmlformats.org/officeDocument/2006/relationships/image" Target="../media/image41.png"/><Relationship Id="rId5" Type="http://schemas.openxmlformats.org/officeDocument/2006/relationships/image" Target="../media/image46.gif"/><Relationship Id="rId6" Type="http://schemas.openxmlformats.org/officeDocument/2006/relationships/image" Target="../media/image52.jpg"/><Relationship Id="rId7" Type="http://schemas.openxmlformats.org/officeDocument/2006/relationships/image" Target="../media/image59.png"/><Relationship Id="rId8" Type="http://schemas.openxmlformats.org/officeDocument/2006/relationships/image" Target="../media/image5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1.jpg"/><Relationship Id="rId4" Type="http://schemas.openxmlformats.org/officeDocument/2006/relationships/image" Target="../media/image56.png"/><Relationship Id="rId5" Type="http://schemas.openxmlformats.org/officeDocument/2006/relationships/image" Target="../media/image5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66.jpg"/><Relationship Id="rId5" Type="http://schemas.openxmlformats.org/officeDocument/2006/relationships/image" Target="../media/image42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45.png"/><Relationship Id="rId5" Type="http://schemas.openxmlformats.org/officeDocument/2006/relationships/image" Target="../media/image4.png"/><Relationship Id="rId6" Type="http://schemas.openxmlformats.org/officeDocument/2006/relationships/image" Target="../media/image51.png"/><Relationship Id="rId7" Type="http://schemas.openxmlformats.org/officeDocument/2006/relationships/hyperlink" Target="https://worlds.viverse.com/SYaC872" TargetMode="External"/><Relationship Id="rId8" Type="http://schemas.openxmlformats.org/officeDocument/2006/relationships/image" Target="../media/image5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Relationship Id="rId4" Type="http://schemas.openxmlformats.org/officeDocument/2006/relationships/image" Target="../media/image48.jpg"/><Relationship Id="rId5" Type="http://schemas.openxmlformats.org/officeDocument/2006/relationships/image" Target="../media/image6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1.jpg"/><Relationship Id="rId4" Type="http://schemas.openxmlformats.org/officeDocument/2006/relationships/image" Target="../media/image52.jpg"/><Relationship Id="rId5" Type="http://schemas.openxmlformats.org/officeDocument/2006/relationships/image" Target="../media/image59.png"/><Relationship Id="rId6" Type="http://schemas.openxmlformats.org/officeDocument/2006/relationships/image" Target="../media/image80.png"/><Relationship Id="rId7" Type="http://schemas.openxmlformats.org/officeDocument/2006/relationships/image" Target="../media/image60.png"/><Relationship Id="rId8" Type="http://schemas.openxmlformats.org/officeDocument/2006/relationships/image" Target="../media/image46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Relationship Id="rId4" Type="http://schemas.openxmlformats.org/officeDocument/2006/relationships/image" Target="../media/image57.jpg"/><Relationship Id="rId5" Type="http://schemas.openxmlformats.org/officeDocument/2006/relationships/image" Target="../media/image42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Relationship Id="rId4" Type="http://schemas.openxmlformats.org/officeDocument/2006/relationships/image" Target="../media/image45.png"/><Relationship Id="rId9" Type="http://schemas.openxmlformats.org/officeDocument/2006/relationships/image" Target="../media/image64.png"/><Relationship Id="rId5" Type="http://schemas.openxmlformats.org/officeDocument/2006/relationships/image" Target="../media/image4.png"/><Relationship Id="rId6" Type="http://schemas.openxmlformats.org/officeDocument/2006/relationships/image" Target="../media/image51.png"/><Relationship Id="rId7" Type="http://schemas.openxmlformats.org/officeDocument/2006/relationships/hyperlink" Target="https://worlds.viverse.com/SYaC872" TargetMode="External"/><Relationship Id="rId8" Type="http://schemas.openxmlformats.org/officeDocument/2006/relationships/hyperlink" Target="https://worlds.viverse.com/jXMgztJ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png"/><Relationship Id="rId4" Type="http://schemas.openxmlformats.org/officeDocument/2006/relationships/image" Target="../media/image48.jpg"/><Relationship Id="rId5" Type="http://schemas.openxmlformats.org/officeDocument/2006/relationships/image" Target="../media/image6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1.jpg"/><Relationship Id="rId4" Type="http://schemas.openxmlformats.org/officeDocument/2006/relationships/image" Target="../media/image52.jpg"/><Relationship Id="rId5" Type="http://schemas.openxmlformats.org/officeDocument/2006/relationships/image" Target="../media/image59.png"/><Relationship Id="rId6" Type="http://schemas.openxmlformats.org/officeDocument/2006/relationships/image" Target="../media/image63.png"/><Relationship Id="rId7" Type="http://schemas.openxmlformats.org/officeDocument/2006/relationships/image" Target="../media/image6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jpg"/><Relationship Id="rId4" Type="http://schemas.openxmlformats.org/officeDocument/2006/relationships/image" Target="../media/image58.jpg"/><Relationship Id="rId5" Type="http://schemas.openxmlformats.org/officeDocument/2006/relationships/image" Target="../media/image42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Relationship Id="rId4" Type="http://schemas.openxmlformats.org/officeDocument/2006/relationships/image" Target="../media/image45.png"/><Relationship Id="rId9" Type="http://schemas.openxmlformats.org/officeDocument/2006/relationships/image" Target="../media/image65.png"/><Relationship Id="rId5" Type="http://schemas.openxmlformats.org/officeDocument/2006/relationships/image" Target="../media/image4.png"/><Relationship Id="rId6" Type="http://schemas.openxmlformats.org/officeDocument/2006/relationships/image" Target="../media/image51.png"/><Relationship Id="rId7" Type="http://schemas.openxmlformats.org/officeDocument/2006/relationships/hyperlink" Target="https://worlds.viverse.com/SYaC872" TargetMode="External"/><Relationship Id="rId8" Type="http://schemas.openxmlformats.org/officeDocument/2006/relationships/hyperlink" Target="https://worlds.viverse.com/jXMgztJ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Relationship Id="rId4" Type="http://schemas.openxmlformats.org/officeDocument/2006/relationships/image" Target="../media/image48.jpg"/><Relationship Id="rId5" Type="http://schemas.openxmlformats.org/officeDocument/2006/relationships/image" Target="../media/image8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1.jpg"/><Relationship Id="rId4" Type="http://schemas.openxmlformats.org/officeDocument/2006/relationships/image" Target="../media/image52.jpg"/><Relationship Id="rId5" Type="http://schemas.openxmlformats.org/officeDocument/2006/relationships/image" Target="../media/image59.png"/><Relationship Id="rId6" Type="http://schemas.openxmlformats.org/officeDocument/2006/relationships/image" Target="../media/image81.png"/><Relationship Id="rId7" Type="http://schemas.openxmlformats.org/officeDocument/2006/relationships/image" Target="../media/image6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Relationship Id="rId4" Type="http://schemas.openxmlformats.org/officeDocument/2006/relationships/image" Target="../media/image7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1.png"/><Relationship Id="rId4" Type="http://schemas.openxmlformats.org/officeDocument/2006/relationships/image" Target="../media/image7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Relationship Id="rId4" Type="http://schemas.openxmlformats.org/officeDocument/2006/relationships/image" Target="../media/image68.jpg"/><Relationship Id="rId5" Type="http://schemas.openxmlformats.org/officeDocument/2006/relationships/hyperlink" Target="http://www.youtube.com/watch?v=jYyq_199bSg" TargetMode="External"/><Relationship Id="rId6" Type="http://schemas.openxmlformats.org/officeDocument/2006/relationships/image" Target="../media/image7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9.jpg"/><Relationship Id="rId4" Type="http://schemas.openxmlformats.org/officeDocument/2006/relationships/image" Target="../media/image7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9" Type="http://schemas.openxmlformats.org/officeDocument/2006/relationships/image" Target="../media/image72.png"/><Relationship Id="rId5" Type="http://schemas.openxmlformats.org/officeDocument/2006/relationships/image" Target="../media/image75.png"/><Relationship Id="rId6" Type="http://schemas.openxmlformats.org/officeDocument/2006/relationships/image" Target="../media/image78.png"/><Relationship Id="rId7" Type="http://schemas.openxmlformats.org/officeDocument/2006/relationships/image" Target="../media/image83.png"/><Relationship Id="rId8" Type="http://schemas.openxmlformats.org/officeDocument/2006/relationships/image" Target="../media/image7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1.png"/><Relationship Id="rId4" Type="http://schemas.openxmlformats.org/officeDocument/2006/relationships/image" Target="../media/image77.png"/><Relationship Id="rId5" Type="http://schemas.openxmlformats.org/officeDocument/2006/relationships/image" Target="../media/image84.png"/><Relationship Id="rId6" Type="http://schemas.openxmlformats.org/officeDocument/2006/relationships/image" Target="../media/image7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1.png"/><Relationship Id="rId4" Type="http://schemas.openxmlformats.org/officeDocument/2006/relationships/image" Target="../media/image8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png"/><Relationship Id="rId4" Type="http://schemas.openxmlformats.org/officeDocument/2006/relationships/image" Target="../media/image8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Relationship Id="rId4" Type="http://schemas.openxmlformats.org/officeDocument/2006/relationships/image" Target="../media/image8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1.png"/><Relationship Id="rId4" Type="http://schemas.openxmlformats.org/officeDocument/2006/relationships/image" Target="../media/image8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1.png"/><Relationship Id="rId4" Type="http://schemas.openxmlformats.org/officeDocument/2006/relationships/image" Target="../media/image101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png"/><Relationship Id="rId4" Type="http://schemas.openxmlformats.org/officeDocument/2006/relationships/image" Target="../media/image10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1.png"/><Relationship Id="rId4" Type="http://schemas.openxmlformats.org/officeDocument/2006/relationships/image" Target="../media/image85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1.png"/><Relationship Id="rId4" Type="http://schemas.openxmlformats.org/officeDocument/2006/relationships/image" Target="../media/image8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1.png"/><Relationship Id="rId4" Type="http://schemas.openxmlformats.org/officeDocument/2006/relationships/image" Target="../media/image9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1.png"/><Relationship Id="rId4" Type="http://schemas.openxmlformats.org/officeDocument/2006/relationships/image" Target="../media/image9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1.png"/><Relationship Id="rId4" Type="http://schemas.openxmlformats.org/officeDocument/2006/relationships/image" Target="../media/image8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1.png"/><Relationship Id="rId4" Type="http://schemas.openxmlformats.org/officeDocument/2006/relationships/image" Target="../media/image97.png"/></Relationships>
</file>

<file path=ppt/slides/_rels/slide5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8.png"/><Relationship Id="rId10" Type="http://schemas.openxmlformats.org/officeDocument/2006/relationships/image" Target="../media/image94.png"/><Relationship Id="rId13" Type="http://schemas.openxmlformats.org/officeDocument/2006/relationships/image" Target="../media/image91.gif"/><Relationship Id="rId1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99.png"/><Relationship Id="rId15" Type="http://schemas.openxmlformats.org/officeDocument/2006/relationships/image" Target="../media/image98.png"/><Relationship Id="rId14" Type="http://schemas.openxmlformats.org/officeDocument/2006/relationships/image" Target="../media/image100.png"/><Relationship Id="rId5" Type="http://schemas.openxmlformats.org/officeDocument/2006/relationships/image" Target="../media/image87.png"/><Relationship Id="rId6" Type="http://schemas.openxmlformats.org/officeDocument/2006/relationships/image" Target="../media/image90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1.pn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9" name="Google Shape;89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90" name="Google Shape;90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" name="Google Shape;92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93" name="Google Shape;93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9" r="-1679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2"/>
          <p:cNvSpPr/>
          <p:nvPr/>
        </p:nvSpPr>
        <p:spPr>
          <a:xfrm>
            <a:off x="1028700" y="4117600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1028700" y="6092470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98" name="Google Shape;98;p2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2"/>
          <p:cNvSpPr/>
          <p:nvPr/>
        </p:nvSpPr>
        <p:spPr>
          <a:xfrm>
            <a:off x="11688227" y="3323797"/>
            <a:ext cx="5247322" cy="5334000"/>
          </a:xfrm>
          <a:custGeom>
            <a:rect b="b" l="l" r="r" t="t"/>
            <a:pathLst>
              <a:path extrusionOk="0" h="5334000" w="5247322">
                <a:moveTo>
                  <a:pt x="0" y="0"/>
                </a:moveTo>
                <a:lnTo>
                  <a:pt x="5247322" y="0"/>
                </a:lnTo>
                <a:lnTo>
                  <a:pt x="5247322" y="5334000"/>
                </a:lnTo>
                <a:lnTo>
                  <a:pt x="0" y="5334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2"/>
          <p:cNvSpPr txBox="1"/>
          <p:nvPr/>
        </p:nvSpPr>
        <p:spPr>
          <a:xfrm>
            <a:off x="2413252" y="4012825"/>
            <a:ext cx="8113434" cy="9139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探索元宇宙現階段的發展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2413252" y="6025795"/>
            <a:ext cx="8113434" cy="27999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認識「虛擬實境」如何大幅度改變人們的生活與互動方式</a:t>
            </a:r>
            <a:endParaRPr/>
          </a:p>
        </p:txBody>
      </p:sp>
      <p:sp>
        <p:nvSpPr>
          <p:cNvPr id="102" name="Google Shape;102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08" name="Google Shape;108;p3"/>
          <p:cNvSpPr/>
          <p:nvPr/>
        </p:nvSpPr>
        <p:spPr>
          <a:xfrm>
            <a:off x="615959" y="-422910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3"/>
          <p:cNvSpPr/>
          <p:nvPr/>
        </p:nvSpPr>
        <p:spPr>
          <a:xfrm>
            <a:off x="-8610836" y="-1798519"/>
            <a:ext cx="13884037" cy="13884037"/>
          </a:xfrm>
          <a:custGeom>
            <a:rect b="b" l="l" r="r" t="t"/>
            <a:pathLst>
              <a:path extrusionOk="0"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3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1" name="Google Shape;111;p3"/>
          <p:cNvGrpSpPr/>
          <p:nvPr/>
        </p:nvGrpSpPr>
        <p:grpSpPr>
          <a:xfrm>
            <a:off x="2083188" y="1959440"/>
            <a:ext cx="6373678" cy="6373665"/>
            <a:chOff x="73038" y="66269"/>
            <a:chExt cx="6350000" cy="6349987"/>
          </a:xfrm>
        </p:grpSpPr>
        <p:sp>
          <p:nvSpPr>
            <p:cNvPr id="112" name="Google Shape;112;p3"/>
            <p:cNvSpPr/>
            <p:nvPr/>
          </p:nvSpPr>
          <p:spPr>
            <a:xfrm>
              <a:off x="116940" y="124149"/>
              <a:ext cx="6262195" cy="6234315"/>
            </a:xfrm>
            <a:custGeom>
              <a:rect b="b" l="l" r="r" t="t"/>
              <a:pathLst>
                <a:path extrusionOk="0"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31794" r="-945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3"/>
          <p:cNvSpPr/>
          <p:nvPr/>
        </p:nvSpPr>
        <p:spPr>
          <a:xfrm>
            <a:off x="10067536" y="2659304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10067536" y="4066780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10067536" y="5403202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10067536" y="6815824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9927850" y="1028700"/>
            <a:ext cx="6398241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課堂流程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10334502" y="2827897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10334502" y="4235374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10334502" y="5571796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10334502" y="6984418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11369360" y="2752797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元宇宙的發展與技術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11369360" y="4125610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活動：元宇宙台灣遊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11369360" y="5517473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元宇宙的應用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11369360" y="6891081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4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5973" l="0" r="0" t="0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"/>
          <p:cNvSpPr txBox="1"/>
          <p:nvPr/>
        </p:nvSpPr>
        <p:spPr>
          <a:xfrm>
            <a:off x="1952457" y="2963606"/>
            <a:ext cx="13984448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元宇宙的發展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cxnSp>
        <p:nvCxnSpPr>
          <p:cNvPr id="139" name="Google Shape;139;p5"/>
          <p:cNvCxnSpPr/>
          <p:nvPr/>
        </p:nvCxnSpPr>
        <p:spPr>
          <a:xfrm>
            <a:off x="2458202" y="4013148"/>
            <a:ext cx="13205017" cy="0"/>
          </a:xfrm>
          <a:prstGeom prst="straightConnector1">
            <a:avLst/>
          </a:prstGeom>
          <a:noFill/>
          <a:ln cap="flat" cmpd="sng" w="9525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cxnSp>
        <p:nvCxnSpPr>
          <p:cNvPr id="140" name="Google Shape;140;p5"/>
          <p:cNvCxnSpPr/>
          <p:nvPr/>
        </p:nvCxnSpPr>
        <p:spPr>
          <a:xfrm flipH="1">
            <a:off x="14247083" y="3936471"/>
            <a:ext cx="12372" cy="2381208"/>
          </a:xfrm>
          <a:prstGeom prst="straightConnector1">
            <a:avLst/>
          </a:prstGeom>
          <a:noFill/>
          <a:ln cap="flat" cmpd="sng" w="47625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141" name="Google Shape;141;p5"/>
          <p:cNvCxnSpPr/>
          <p:nvPr/>
        </p:nvCxnSpPr>
        <p:spPr>
          <a:xfrm flipH="1">
            <a:off x="10812032" y="3927538"/>
            <a:ext cx="12372" cy="2381208"/>
          </a:xfrm>
          <a:prstGeom prst="straightConnector1">
            <a:avLst/>
          </a:prstGeom>
          <a:noFill/>
          <a:ln cap="flat" cmpd="sng" w="47625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142" name="Google Shape;142;p5"/>
          <p:cNvCxnSpPr/>
          <p:nvPr/>
        </p:nvCxnSpPr>
        <p:spPr>
          <a:xfrm flipH="1">
            <a:off x="7376982" y="3918596"/>
            <a:ext cx="12372" cy="2381208"/>
          </a:xfrm>
          <a:prstGeom prst="straightConnector1">
            <a:avLst/>
          </a:prstGeom>
          <a:noFill/>
          <a:ln cap="flat" cmpd="sng" w="47625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cxnSp>
        <p:nvCxnSpPr>
          <p:cNvPr id="143" name="Google Shape;143;p5"/>
          <p:cNvCxnSpPr/>
          <p:nvPr/>
        </p:nvCxnSpPr>
        <p:spPr>
          <a:xfrm flipH="1">
            <a:off x="3941931" y="3910242"/>
            <a:ext cx="12372" cy="2381208"/>
          </a:xfrm>
          <a:prstGeom prst="straightConnector1">
            <a:avLst/>
          </a:prstGeom>
          <a:noFill/>
          <a:ln cap="flat" cmpd="sng" w="47625">
            <a:solidFill>
              <a:srgbClr val="FFFFFF"/>
            </a:solidFill>
            <a:prstDash val="dot"/>
            <a:round/>
            <a:headEnd len="sm" w="sm" type="none"/>
            <a:tailEnd len="med" w="med" type="stealth"/>
          </a:ln>
        </p:spPr>
      </p:cxnSp>
      <p:sp>
        <p:nvSpPr>
          <p:cNvPr id="144" name="Google Shape;144;p5"/>
          <p:cNvSpPr/>
          <p:nvPr/>
        </p:nvSpPr>
        <p:spPr>
          <a:xfrm rot="23676">
            <a:off x="2532959" y="4972435"/>
            <a:ext cx="2842688" cy="1962766"/>
          </a:xfrm>
          <a:custGeom>
            <a:rect b="b" l="l" r="r" t="t"/>
            <a:pathLst>
              <a:path extrusionOk="0" h="482383" w="698639">
                <a:moveTo>
                  <a:pt x="89874" y="0"/>
                </a:moveTo>
                <a:lnTo>
                  <a:pt x="608765" y="0"/>
                </a:lnTo>
                <a:cubicBezTo>
                  <a:pt x="658401" y="0"/>
                  <a:pt x="698639" y="40238"/>
                  <a:pt x="698639" y="89874"/>
                </a:cubicBezTo>
                <a:lnTo>
                  <a:pt x="698639" y="392509"/>
                </a:lnTo>
                <a:cubicBezTo>
                  <a:pt x="698639" y="442145"/>
                  <a:pt x="658401" y="482383"/>
                  <a:pt x="608765" y="482383"/>
                </a:cubicBezTo>
                <a:lnTo>
                  <a:pt x="89874" y="482383"/>
                </a:lnTo>
                <a:cubicBezTo>
                  <a:pt x="40238" y="482383"/>
                  <a:pt x="0" y="442145"/>
                  <a:pt x="0" y="392509"/>
                </a:cubicBezTo>
                <a:lnTo>
                  <a:pt x="0" y="89874"/>
                </a:lnTo>
                <a:cubicBezTo>
                  <a:pt x="0" y="40238"/>
                  <a:pt x="40238" y="0"/>
                  <a:pt x="8987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410" r="0" t="-12082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"/>
          <p:cNvSpPr/>
          <p:nvPr/>
        </p:nvSpPr>
        <p:spPr>
          <a:xfrm rot="23676">
            <a:off x="5968010" y="4972435"/>
            <a:ext cx="2842688" cy="1962766"/>
          </a:xfrm>
          <a:custGeom>
            <a:rect b="b" l="l" r="r" t="t"/>
            <a:pathLst>
              <a:path extrusionOk="0" h="482383" w="698639">
                <a:moveTo>
                  <a:pt x="89874" y="0"/>
                </a:moveTo>
                <a:lnTo>
                  <a:pt x="608765" y="0"/>
                </a:lnTo>
                <a:cubicBezTo>
                  <a:pt x="658401" y="0"/>
                  <a:pt x="698639" y="40238"/>
                  <a:pt x="698639" y="89874"/>
                </a:cubicBezTo>
                <a:lnTo>
                  <a:pt x="698639" y="392509"/>
                </a:lnTo>
                <a:cubicBezTo>
                  <a:pt x="698639" y="442145"/>
                  <a:pt x="658401" y="482383"/>
                  <a:pt x="608765" y="482383"/>
                </a:cubicBezTo>
                <a:lnTo>
                  <a:pt x="89874" y="482383"/>
                </a:lnTo>
                <a:cubicBezTo>
                  <a:pt x="40238" y="482383"/>
                  <a:pt x="0" y="442145"/>
                  <a:pt x="0" y="392509"/>
                </a:cubicBezTo>
                <a:lnTo>
                  <a:pt x="0" y="89874"/>
                </a:lnTo>
                <a:cubicBezTo>
                  <a:pt x="0" y="40238"/>
                  <a:pt x="40238" y="0"/>
                  <a:pt x="89874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816" r="-1816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"/>
          <p:cNvSpPr/>
          <p:nvPr/>
        </p:nvSpPr>
        <p:spPr>
          <a:xfrm rot="23676">
            <a:off x="9403060" y="4972435"/>
            <a:ext cx="2842688" cy="1962766"/>
          </a:xfrm>
          <a:custGeom>
            <a:rect b="b" l="l" r="r" t="t"/>
            <a:pathLst>
              <a:path extrusionOk="0" h="482383" w="698639">
                <a:moveTo>
                  <a:pt x="89874" y="0"/>
                </a:moveTo>
                <a:lnTo>
                  <a:pt x="608765" y="0"/>
                </a:lnTo>
                <a:cubicBezTo>
                  <a:pt x="658401" y="0"/>
                  <a:pt x="698639" y="40238"/>
                  <a:pt x="698639" y="89874"/>
                </a:cubicBezTo>
                <a:lnTo>
                  <a:pt x="698639" y="392509"/>
                </a:lnTo>
                <a:cubicBezTo>
                  <a:pt x="698639" y="442145"/>
                  <a:pt x="658401" y="482383"/>
                  <a:pt x="608765" y="482383"/>
                </a:cubicBezTo>
                <a:lnTo>
                  <a:pt x="89874" y="482383"/>
                </a:lnTo>
                <a:cubicBezTo>
                  <a:pt x="40238" y="482383"/>
                  <a:pt x="0" y="442145"/>
                  <a:pt x="0" y="392509"/>
                </a:cubicBezTo>
                <a:lnTo>
                  <a:pt x="0" y="89874"/>
                </a:lnTo>
                <a:cubicBezTo>
                  <a:pt x="0" y="40238"/>
                  <a:pt x="40238" y="0"/>
                  <a:pt x="89874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112" r="-3112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"/>
          <p:cNvSpPr/>
          <p:nvPr/>
        </p:nvSpPr>
        <p:spPr>
          <a:xfrm rot="23676">
            <a:off x="12838111" y="4972435"/>
            <a:ext cx="2842688" cy="1962766"/>
          </a:xfrm>
          <a:custGeom>
            <a:rect b="b" l="l" r="r" t="t"/>
            <a:pathLst>
              <a:path extrusionOk="0" h="482383" w="698639">
                <a:moveTo>
                  <a:pt x="89874" y="0"/>
                </a:moveTo>
                <a:lnTo>
                  <a:pt x="608765" y="0"/>
                </a:lnTo>
                <a:cubicBezTo>
                  <a:pt x="658401" y="0"/>
                  <a:pt x="698639" y="40238"/>
                  <a:pt x="698639" y="89874"/>
                </a:cubicBezTo>
                <a:lnTo>
                  <a:pt x="698639" y="392509"/>
                </a:lnTo>
                <a:cubicBezTo>
                  <a:pt x="698639" y="442145"/>
                  <a:pt x="658401" y="482383"/>
                  <a:pt x="608765" y="482383"/>
                </a:cubicBezTo>
                <a:lnTo>
                  <a:pt x="89874" y="482383"/>
                </a:lnTo>
                <a:cubicBezTo>
                  <a:pt x="40238" y="482383"/>
                  <a:pt x="0" y="442145"/>
                  <a:pt x="0" y="392509"/>
                </a:cubicBezTo>
                <a:lnTo>
                  <a:pt x="0" y="89874"/>
                </a:lnTo>
                <a:cubicBezTo>
                  <a:pt x="0" y="40238"/>
                  <a:pt x="40238" y="0"/>
                  <a:pt x="89874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1719" r="-1719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" name="Google Shape;148;p5"/>
          <p:cNvGrpSpPr/>
          <p:nvPr/>
        </p:nvGrpSpPr>
        <p:grpSpPr>
          <a:xfrm rot="5411347">
            <a:off x="13916960" y="3698490"/>
            <a:ext cx="691539" cy="691539"/>
            <a:chOff x="0" y="0"/>
            <a:chExt cx="812800" cy="812800"/>
          </a:xfrm>
        </p:grpSpPr>
        <p:sp>
          <p:nvSpPr>
            <p:cNvPr id="149" name="Google Shape;149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5"/>
          <p:cNvGrpSpPr/>
          <p:nvPr/>
        </p:nvGrpSpPr>
        <p:grpSpPr>
          <a:xfrm rot="5411347">
            <a:off x="10479947" y="3689517"/>
            <a:ext cx="691539" cy="691539"/>
            <a:chOff x="0" y="0"/>
            <a:chExt cx="812800" cy="812800"/>
          </a:xfrm>
        </p:grpSpPr>
        <p:sp>
          <p:nvSpPr>
            <p:cNvPr id="152" name="Google Shape;152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" name="Google Shape;154;p5"/>
          <p:cNvGrpSpPr/>
          <p:nvPr/>
        </p:nvGrpSpPr>
        <p:grpSpPr>
          <a:xfrm rot="5411347">
            <a:off x="7042935" y="3680619"/>
            <a:ext cx="691539" cy="691539"/>
            <a:chOff x="0" y="0"/>
            <a:chExt cx="812800" cy="812800"/>
          </a:xfrm>
        </p:grpSpPr>
        <p:sp>
          <p:nvSpPr>
            <p:cNvPr id="155" name="Google Shape;155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5"/>
          <p:cNvGrpSpPr/>
          <p:nvPr/>
        </p:nvGrpSpPr>
        <p:grpSpPr>
          <a:xfrm rot="5411347">
            <a:off x="3605922" y="3672308"/>
            <a:ext cx="691539" cy="691539"/>
            <a:chOff x="0" y="0"/>
            <a:chExt cx="812800" cy="812800"/>
          </a:xfrm>
        </p:grpSpPr>
        <p:sp>
          <p:nvSpPr>
            <p:cNvPr id="158" name="Google Shape;158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 cap="sq" cmpd="sng" w="38100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202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0" name="Google Shape;160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052131"/>
            <a:ext cx="2801545" cy="33618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"/>
          <p:cNvSpPr txBox="1"/>
          <p:nvPr/>
        </p:nvSpPr>
        <p:spPr>
          <a:xfrm>
            <a:off x="543569" y="770850"/>
            <a:ext cx="11274115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元宇宙發展歷程</a:t>
            </a:r>
            <a:endParaRPr/>
          </a:p>
        </p:txBody>
      </p:sp>
      <p:sp>
        <p:nvSpPr>
          <p:cNvPr id="162" name="Google Shape;162;p5"/>
          <p:cNvSpPr txBox="1"/>
          <p:nvPr/>
        </p:nvSpPr>
        <p:spPr>
          <a:xfrm>
            <a:off x="2228209" y="7164041"/>
            <a:ext cx="3267030" cy="13138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1992年，美國科幻小說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作家尼爾·斯蒂芬森在其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小說《雪崩》中首次提出了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「元宇宙」的概念</a:t>
            </a:r>
            <a:endParaRPr/>
          </a:p>
        </p:txBody>
      </p:sp>
      <p:sp>
        <p:nvSpPr>
          <p:cNvPr id="163" name="Google Shape;163;p5"/>
          <p:cNvSpPr txBox="1"/>
          <p:nvPr/>
        </p:nvSpPr>
        <p:spPr>
          <a:xfrm>
            <a:off x="6220266" y="7164041"/>
            <a:ext cx="2338174" cy="980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虛擬實境(VR)、增強現實(AR)等相關技術開始快速發展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9144000" y="7164041"/>
            <a:ext cx="3244107" cy="1647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隨著3D建模、物聯網等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技術的進步，元宇宙概念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再次引起關注。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科技巨頭和新創公司開始涉足相關技術的研發和產品化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12591062" y="7164041"/>
            <a:ext cx="3430500" cy="16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受到COVID-19疫情的影響，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元宇宙概念受到更多關注。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大型科技公司如Facebook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(更名為Meta)、微軟等紛紛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加大在元宇宙領域的投入</a:t>
            </a:r>
            <a:endParaRPr/>
          </a:p>
        </p:txBody>
      </p:sp>
      <p:sp>
        <p:nvSpPr>
          <p:cNvPr id="166" name="Google Shape;166;p5"/>
          <p:cNvSpPr txBox="1"/>
          <p:nvPr/>
        </p:nvSpPr>
        <p:spPr>
          <a:xfrm>
            <a:off x="2932951" y="2307775"/>
            <a:ext cx="2338200" cy="12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9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1990年代末期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(初期概念提出</a:t>
            </a:r>
            <a:r>
              <a:rPr b="1" lang="en-US" sz="2183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)</a:t>
            </a:r>
            <a:endParaRPr/>
          </a:p>
        </p:txBody>
      </p:sp>
      <p:sp>
        <p:nvSpPr>
          <p:cNvPr id="167" name="Google Shape;167;p5"/>
          <p:cNvSpPr txBox="1"/>
          <p:nvPr/>
        </p:nvSpPr>
        <p:spPr>
          <a:xfrm>
            <a:off x="6338686" y="2653709"/>
            <a:ext cx="1920856" cy="744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2000年代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(技術基礎孕育)</a:t>
            </a:r>
            <a:endParaRPr/>
          </a:p>
        </p:txBody>
      </p:sp>
      <p:sp>
        <p:nvSpPr>
          <p:cNvPr id="168" name="Google Shape;168;p5"/>
          <p:cNvSpPr txBox="1"/>
          <p:nvPr/>
        </p:nvSpPr>
        <p:spPr>
          <a:xfrm>
            <a:off x="9744427" y="2653709"/>
            <a:ext cx="1920856" cy="744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2010年代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(概念逐步成熟)</a:t>
            </a:r>
            <a:endParaRPr/>
          </a:p>
        </p:txBody>
      </p:sp>
      <p:sp>
        <p:nvSpPr>
          <p:cNvPr id="169" name="Google Shape;169;p5"/>
          <p:cNvSpPr txBox="1"/>
          <p:nvPr/>
        </p:nvSpPr>
        <p:spPr>
          <a:xfrm>
            <a:off x="13150169" y="2653709"/>
            <a:ext cx="1920856" cy="744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2020年代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83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(全面加速發展)</a:t>
            </a:r>
            <a:endParaRPr/>
          </a:p>
        </p:txBody>
      </p:sp>
      <p:sp>
        <p:nvSpPr>
          <p:cNvPr id="170" name="Google Shape;170;p5"/>
          <p:cNvSpPr txBox="1"/>
          <p:nvPr/>
        </p:nvSpPr>
        <p:spPr>
          <a:xfrm>
            <a:off x="8029253" y="9167650"/>
            <a:ext cx="8315100" cy="6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380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元宇宙逐步從概念走向現實</a:t>
            </a:r>
            <a:endParaRPr/>
          </a:p>
        </p:txBody>
      </p:sp>
      <p:sp>
        <p:nvSpPr>
          <p:cNvPr id="171" name="Google Shape;171;p5"/>
          <p:cNvSpPr txBox="1"/>
          <p:nvPr/>
        </p:nvSpPr>
        <p:spPr>
          <a:xfrm>
            <a:off x="12591049" y="1075650"/>
            <a:ext cx="3267000" cy="9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59" u="none" cap="none" strike="noStrike">
                <a:solidFill>
                  <a:srgbClr val="FBC5FF"/>
                </a:solidFill>
                <a:latin typeface="Noto Sans TC"/>
                <a:ea typeface="Noto Sans TC"/>
                <a:cs typeface="Noto Sans TC"/>
                <a:sym typeface="Noto Sans TC"/>
              </a:rPr>
              <a:t>新興概念</a:t>
            </a:r>
            <a:endParaRPr/>
          </a:p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59" u="none" cap="none" strike="noStrike">
                <a:solidFill>
                  <a:srgbClr val="FBC5FF"/>
                </a:solidFill>
                <a:latin typeface="Noto Sans TC"/>
                <a:ea typeface="Noto Sans TC"/>
                <a:cs typeface="Noto Sans TC"/>
                <a:sym typeface="Noto Sans TC"/>
              </a:rPr>
              <a:t>正在快速發展和演化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77" name="Google Shape;177;p6"/>
          <p:cNvSpPr/>
          <p:nvPr/>
        </p:nvSpPr>
        <p:spPr>
          <a:xfrm rot="23676">
            <a:off x="1799453" y="2466510"/>
            <a:ext cx="3738757" cy="3198549"/>
          </a:xfrm>
          <a:custGeom>
            <a:rect b="b" l="l" r="r" t="t"/>
            <a:pathLst>
              <a:path extrusionOk="0" h="786098" w="918863">
                <a:moveTo>
                  <a:pt x="68334" y="0"/>
                </a:moveTo>
                <a:lnTo>
                  <a:pt x="850529" y="0"/>
                </a:lnTo>
                <a:cubicBezTo>
                  <a:pt x="888269" y="0"/>
                  <a:pt x="918863" y="30594"/>
                  <a:pt x="918863" y="68334"/>
                </a:cubicBezTo>
                <a:lnTo>
                  <a:pt x="918863" y="717764"/>
                </a:lnTo>
                <a:cubicBezTo>
                  <a:pt x="918863" y="755504"/>
                  <a:pt x="888269" y="786098"/>
                  <a:pt x="850529" y="786098"/>
                </a:cubicBezTo>
                <a:lnTo>
                  <a:pt x="68334" y="786098"/>
                </a:lnTo>
                <a:cubicBezTo>
                  <a:pt x="50211" y="786098"/>
                  <a:pt x="32830" y="778898"/>
                  <a:pt x="20014" y="766083"/>
                </a:cubicBezTo>
                <a:cubicBezTo>
                  <a:pt x="7199" y="753268"/>
                  <a:pt x="0" y="735887"/>
                  <a:pt x="0" y="717764"/>
                </a:cubicBezTo>
                <a:lnTo>
                  <a:pt x="0" y="68334"/>
                </a:lnTo>
                <a:cubicBezTo>
                  <a:pt x="0" y="30594"/>
                  <a:pt x="30594" y="0"/>
                  <a:pt x="6833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6365" r="-12041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6"/>
          <p:cNvSpPr/>
          <p:nvPr/>
        </p:nvSpPr>
        <p:spPr>
          <a:xfrm rot="23676">
            <a:off x="5887176" y="2466510"/>
            <a:ext cx="3738757" cy="3198549"/>
          </a:xfrm>
          <a:custGeom>
            <a:rect b="b" l="l" r="r" t="t"/>
            <a:pathLst>
              <a:path extrusionOk="0" h="786098" w="918863">
                <a:moveTo>
                  <a:pt x="68334" y="0"/>
                </a:moveTo>
                <a:lnTo>
                  <a:pt x="850529" y="0"/>
                </a:lnTo>
                <a:cubicBezTo>
                  <a:pt x="888269" y="0"/>
                  <a:pt x="918863" y="30594"/>
                  <a:pt x="918863" y="68334"/>
                </a:cubicBezTo>
                <a:lnTo>
                  <a:pt x="918863" y="717764"/>
                </a:lnTo>
                <a:cubicBezTo>
                  <a:pt x="918863" y="755504"/>
                  <a:pt x="888269" y="786098"/>
                  <a:pt x="850529" y="786098"/>
                </a:cubicBezTo>
                <a:lnTo>
                  <a:pt x="68334" y="786098"/>
                </a:lnTo>
                <a:cubicBezTo>
                  <a:pt x="50211" y="786098"/>
                  <a:pt x="32830" y="778898"/>
                  <a:pt x="20014" y="766083"/>
                </a:cubicBezTo>
                <a:cubicBezTo>
                  <a:pt x="7199" y="753268"/>
                  <a:pt x="0" y="735887"/>
                  <a:pt x="0" y="717764"/>
                </a:cubicBezTo>
                <a:lnTo>
                  <a:pt x="0" y="68334"/>
                </a:lnTo>
                <a:cubicBezTo>
                  <a:pt x="0" y="30594"/>
                  <a:pt x="30594" y="0"/>
                  <a:pt x="68334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026" r="-12380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"/>
          <p:cNvSpPr/>
          <p:nvPr/>
        </p:nvSpPr>
        <p:spPr>
          <a:xfrm rot="23676">
            <a:off x="10452714" y="2225183"/>
            <a:ext cx="2614811" cy="1805426"/>
          </a:xfrm>
          <a:custGeom>
            <a:rect b="b" l="l" r="r" t="t"/>
            <a:pathLst>
              <a:path extrusionOk="0" h="482383" w="698639">
                <a:moveTo>
                  <a:pt x="97706" y="0"/>
                </a:moveTo>
                <a:lnTo>
                  <a:pt x="600933" y="0"/>
                </a:lnTo>
                <a:cubicBezTo>
                  <a:pt x="654894" y="0"/>
                  <a:pt x="698639" y="43745"/>
                  <a:pt x="698639" y="97706"/>
                </a:cubicBezTo>
                <a:lnTo>
                  <a:pt x="698639" y="384677"/>
                </a:lnTo>
                <a:cubicBezTo>
                  <a:pt x="698639" y="410590"/>
                  <a:pt x="688345" y="435442"/>
                  <a:pt x="670021" y="453766"/>
                </a:cubicBezTo>
                <a:cubicBezTo>
                  <a:pt x="651698" y="472089"/>
                  <a:pt x="626846" y="482383"/>
                  <a:pt x="600933" y="482383"/>
                </a:cubicBezTo>
                <a:lnTo>
                  <a:pt x="97706" y="482383"/>
                </a:lnTo>
                <a:cubicBezTo>
                  <a:pt x="71793" y="482383"/>
                  <a:pt x="46941" y="472089"/>
                  <a:pt x="28617" y="453766"/>
                </a:cubicBezTo>
                <a:cubicBezTo>
                  <a:pt x="10294" y="435442"/>
                  <a:pt x="0" y="410590"/>
                  <a:pt x="0" y="384677"/>
                </a:cubicBezTo>
                <a:lnTo>
                  <a:pt x="0" y="97706"/>
                </a:lnTo>
                <a:cubicBezTo>
                  <a:pt x="0" y="71793"/>
                  <a:pt x="10294" y="46941"/>
                  <a:pt x="28617" y="28617"/>
                </a:cubicBezTo>
                <a:cubicBezTo>
                  <a:pt x="46941" y="10294"/>
                  <a:pt x="71793" y="0"/>
                  <a:pt x="97706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1374" r="-16831" t="-19702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"/>
          <p:cNvSpPr/>
          <p:nvPr/>
        </p:nvSpPr>
        <p:spPr>
          <a:xfrm rot="23676">
            <a:off x="13316236" y="2225183"/>
            <a:ext cx="2614811" cy="1805426"/>
          </a:xfrm>
          <a:custGeom>
            <a:rect b="b" l="l" r="r" t="t"/>
            <a:pathLst>
              <a:path extrusionOk="0" h="482383" w="698639">
                <a:moveTo>
                  <a:pt x="97706" y="0"/>
                </a:moveTo>
                <a:lnTo>
                  <a:pt x="600933" y="0"/>
                </a:lnTo>
                <a:cubicBezTo>
                  <a:pt x="654894" y="0"/>
                  <a:pt x="698639" y="43745"/>
                  <a:pt x="698639" y="97706"/>
                </a:cubicBezTo>
                <a:lnTo>
                  <a:pt x="698639" y="384677"/>
                </a:lnTo>
                <a:cubicBezTo>
                  <a:pt x="698639" y="410590"/>
                  <a:pt x="688345" y="435442"/>
                  <a:pt x="670021" y="453766"/>
                </a:cubicBezTo>
                <a:cubicBezTo>
                  <a:pt x="651698" y="472089"/>
                  <a:pt x="626846" y="482383"/>
                  <a:pt x="600933" y="482383"/>
                </a:cubicBezTo>
                <a:lnTo>
                  <a:pt x="97706" y="482383"/>
                </a:lnTo>
                <a:cubicBezTo>
                  <a:pt x="71793" y="482383"/>
                  <a:pt x="46941" y="472089"/>
                  <a:pt x="28617" y="453766"/>
                </a:cubicBezTo>
                <a:cubicBezTo>
                  <a:pt x="10294" y="435442"/>
                  <a:pt x="0" y="410590"/>
                  <a:pt x="0" y="384677"/>
                </a:cubicBezTo>
                <a:lnTo>
                  <a:pt x="0" y="97706"/>
                </a:lnTo>
                <a:cubicBezTo>
                  <a:pt x="0" y="71793"/>
                  <a:pt x="10294" y="46941"/>
                  <a:pt x="28617" y="28617"/>
                </a:cubicBezTo>
                <a:cubicBezTo>
                  <a:pt x="46941" y="10294"/>
                  <a:pt x="71793" y="0"/>
                  <a:pt x="97706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5935" l="-47763" r="-7797" t="-1423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6"/>
          <p:cNvSpPr/>
          <p:nvPr/>
        </p:nvSpPr>
        <p:spPr>
          <a:xfrm rot="23676">
            <a:off x="10452714" y="4606268"/>
            <a:ext cx="2614811" cy="1805426"/>
          </a:xfrm>
          <a:custGeom>
            <a:rect b="b" l="l" r="r" t="t"/>
            <a:pathLst>
              <a:path extrusionOk="0" h="482383" w="698639">
                <a:moveTo>
                  <a:pt x="97706" y="0"/>
                </a:moveTo>
                <a:lnTo>
                  <a:pt x="600933" y="0"/>
                </a:lnTo>
                <a:cubicBezTo>
                  <a:pt x="654894" y="0"/>
                  <a:pt x="698639" y="43745"/>
                  <a:pt x="698639" y="97706"/>
                </a:cubicBezTo>
                <a:lnTo>
                  <a:pt x="698639" y="384677"/>
                </a:lnTo>
                <a:cubicBezTo>
                  <a:pt x="698639" y="410590"/>
                  <a:pt x="688345" y="435442"/>
                  <a:pt x="670021" y="453766"/>
                </a:cubicBezTo>
                <a:cubicBezTo>
                  <a:pt x="651698" y="472089"/>
                  <a:pt x="626846" y="482383"/>
                  <a:pt x="600933" y="482383"/>
                </a:cubicBezTo>
                <a:lnTo>
                  <a:pt x="97706" y="482383"/>
                </a:lnTo>
                <a:cubicBezTo>
                  <a:pt x="71793" y="482383"/>
                  <a:pt x="46941" y="472089"/>
                  <a:pt x="28617" y="453766"/>
                </a:cubicBezTo>
                <a:cubicBezTo>
                  <a:pt x="10294" y="435442"/>
                  <a:pt x="0" y="410590"/>
                  <a:pt x="0" y="384677"/>
                </a:cubicBezTo>
                <a:lnTo>
                  <a:pt x="0" y="97706"/>
                </a:lnTo>
                <a:cubicBezTo>
                  <a:pt x="0" y="71793"/>
                  <a:pt x="10294" y="46941"/>
                  <a:pt x="28617" y="28617"/>
                </a:cubicBezTo>
                <a:cubicBezTo>
                  <a:pt x="46941" y="10294"/>
                  <a:pt x="71793" y="0"/>
                  <a:pt x="97706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771" l="-26049" r="-2197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6"/>
          <p:cNvSpPr/>
          <p:nvPr/>
        </p:nvSpPr>
        <p:spPr>
          <a:xfrm rot="23676">
            <a:off x="13316236" y="4606268"/>
            <a:ext cx="2614811" cy="1805426"/>
          </a:xfrm>
          <a:custGeom>
            <a:rect b="b" l="l" r="r" t="t"/>
            <a:pathLst>
              <a:path extrusionOk="0" h="482383" w="698639">
                <a:moveTo>
                  <a:pt x="97706" y="0"/>
                </a:moveTo>
                <a:lnTo>
                  <a:pt x="600933" y="0"/>
                </a:lnTo>
                <a:cubicBezTo>
                  <a:pt x="654894" y="0"/>
                  <a:pt x="698639" y="43745"/>
                  <a:pt x="698639" y="97706"/>
                </a:cubicBezTo>
                <a:lnTo>
                  <a:pt x="698639" y="384677"/>
                </a:lnTo>
                <a:cubicBezTo>
                  <a:pt x="698639" y="410590"/>
                  <a:pt x="688345" y="435442"/>
                  <a:pt x="670021" y="453766"/>
                </a:cubicBezTo>
                <a:cubicBezTo>
                  <a:pt x="651698" y="472089"/>
                  <a:pt x="626846" y="482383"/>
                  <a:pt x="600933" y="482383"/>
                </a:cubicBezTo>
                <a:lnTo>
                  <a:pt x="97706" y="482383"/>
                </a:lnTo>
                <a:cubicBezTo>
                  <a:pt x="71793" y="482383"/>
                  <a:pt x="46941" y="472089"/>
                  <a:pt x="28617" y="453766"/>
                </a:cubicBezTo>
                <a:cubicBezTo>
                  <a:pt x="10294" y="435442"/>
                  <a:pt x="0" y="410590"/>
                  <a:pt x="0" y="384677"/>
                </a:cubicBezTo>
                <a:lnTo>
                  <a:pt x="0" y="97706"/>
                </a:lnTo>
                <a:cubicBezTo>
                  <a:pt x="0" y="71793"/>
                  <a:pt x="10294" y="46941"/>
                  <a:pt x="28617" y="28617"/>
                </a:cubicBezTo>
                <a:cubicBezTo>
                  <a:pt x="46941" y="10294"/>
                  <a:pt x="71793" y="0"/>
                  <a:pt x="97706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782" l="-6171" r="-12920" t="-7994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0" y="1052131"/>
            <a:ext cx="2801545" cy="33618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6"/>
          <p:cNvSpPr txBox="1"/>
          <p:nvPr/>
        </p:nvSpPr>
        <p:spPr>
          <a:xfrm>
            <a:off x="1511001" y="770850"/>
            <a:ext cx="10306682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元宇宙的主要技術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2587475" y="5816800"/>
            <a:ext cx="26271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虛擬實境（VR）</a:t>
            </a:r>
            <a:endParaRPr/>
          </a:p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擴增實境（AR）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6796126" y="5834382"/>
            <a:ext cx="1920856" cy="405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</a:t>
            </a:r>
            <a:endParaRPr/>
          </a:p>
        </p:txBody>
      </p:sp>
      <p:sp>
        <p:nvSpPr>
          <p:cNvPr id="187" name="Google Shape;187;p6"/>
          <p:cNvSpPr txBox="1"/>
          <p:nvPr/>
        </p:nvSpPr>
        <p:spPr>
          <a:xfrm>
            <a:off x="11021039" y="4090556"/>
            <a:ext cx="1478161" cy="30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3D 建模和渲染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13460698" y="4090556"/>
            <a:ext cx="2325886" cy="30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物聯網(IoT)和感應技術</a:t>
            </a:r>
            <a:endParaRPr/>
          </a:p>
        </p:txBody>
      </p:sp>
      <p:sp>
        <p:nvSpPr>
          <p:cNvPr id="189" name="Google Shape;189;p6"/>
          <p:cNvSpPr txBox="1"/>
          <p:nvPr/>
        </p:nvSpPr>
        <p:spPr>
          <a:xfrm>
            <a:off x="10813622" y="6511417"/>
            <a:ext cx="1892995" cy="30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區塊鏈和加密貨幣</a:t>
            </a:r>
            <a:endParaRPr/>
          </a:p>
        </p:txBody>
      </p:sp>
      <p:sp>
        <p:nvSpPr>
          <p:cNvPr id="190" name="Google Shape;190;p6"/>
          <p:cNvSpPr txBox="1"/>
          <p:nvPr/>
        </p:nvSpPr>
        <p:spPr>
          <a:xfrm>
            <a:off x="13544122" y="6511417"/>
            <a:ext cx="2159039" cy="306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高速網絡和計算能力</a:t>
            </a:r>
            <a:endParaRPr/>
          </a:p>
        </p:txBody>
      </p:sp>
      <p:sp>
        <p:nvSpPr>
          <p:cNvPr id="191" name="Google Shape;191;p6"/>
          <p:cNvSpPr/>
          <p:nvPr/>
        </p:nvSpPr>
        <p:spPr>
          <a:xfrm>
            <a:off x="-759066" y="7141972"/>
            <a:ext cx="19324150" cy="5237117"/>
          </a:xfrm>
          <a:custGeom>
            <a:rect b="b" l="l" r="r" t="t"/>
            <a:pathLst>
              <a:path extrusionOk="0" h="5237117" w="19324150">
                <a:moveTo>
                  <a:pt x="0" y="0"/>
                </a:moveTo>
                <a:lnTo>
                  <a:pt x="19324150" y="0"/>
                </a:lnTo>
                <a:lnTo>
                  <a:pt x="19324150" y="5237117"/>
                </a:lnTo>
                <a:lnTo>
                  <a:pt x="0" y="5237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grpSp>
        <p:nvGrpSpPr>
          <p:cNvPr id="192" name="Google Shape;192;p6"/>
          <p:cNvGrpSpPr/>
          <p:nvPr/>
        </p:nvGrpSpPr>
        <p:grpSpPr>
          <a:xfrm>
            <a:off x="4362502" y="8526720"/>
            <a:ext cx="8966597" cy="1444110"/>
            <a:chOff x="0" y="0"/>
            <a:chExt cx="11955463" cy="1925480"/>
          </a:xfrm>
        </p:grpSpPr>
        <p:pic>
          <p:nvPicPr>
            <p:cNvPr id="193" name="Google Shape;193;p6"/>
            <p:cNvPicPr preferRelativeResize="0"/>
            <p:nvPr/>
          </p:nvPicPr>
          <p:blipFill rotWithShape="1">
            <a:blip r:embed="rId12">
              <a:alphaModFix/>
            </a:blip>
            <a:srcRect b="7891" l="0" r="0" t="7891"/>
            <a:stretch/>
          </p:blipFill>
          <p:spPr>
            <a:xfrm>
              <a:off x="0" y="0"/>
              <a:ext cx="2286322" cy="1925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6"/>
            <p:cNvPicPr preferRelativeResize="0"/>
            <p:nvPr/>
          </p:nvPicPr>
          <p:blipFill rotWithShape="1">
            <a:blip r:embed="rId13">
              <a:alphaModFix/>
            </a:blip>
            <a:srcRect b="7891" l="0" r="0" t="7891"/>
            <a:stretch/>
          </p:blipFill>
          <p:spPr>
            <a:xfrm>
              <a:off x="2417285" y="0"/>
              <a:ext cx="2286322" cy="1925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6"/>
            <p:cNvPicPr preferRelativeResize="0"/>
            <p:nvPr/>
          </p:nvPicPr>
          <p:blipFill rotWithShape="1">
            <a:blip r:embed="rId14">
              <a:alphaModFix/>
            </a:blip>
            <a:srcRect b="8633" l="0" r="0" t="8633"/>
            <a:stretch/>
          </p:blipFill>
          <p:spPr>
            <a:xfrm>
              <a:off x="4834571" y="0"/>
              <a:ext cx="2286322" cy="1925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6"/>
            <p:cNvPicPr preferRelativeResize="0"/>
            <p:nvPr/>
          </p:nvPicPr>
          <p:blipFill rotWithShape="1">
            <a:blip r:embed="rId15">
              <a:alphaModFix/>
            </a:blip>
            <a:srcRect b="16344" l="12148" r="15007" t="0"/>
            <a:stretch/>
          </p:blipFill>
          <p:spPr>
            <a:xfrm>
              <a:off x="7251856" y="0"/>
              <a:ext cx="2286322" cy="19254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6"/>
            <p:cNvPicPr preferRelativeResize="0"/>
            <p:nvPr/>
          </p:nvPicPr>
          <p:blipFill rotWithShape="1">
            <a:blip r:embed="rId16">
              <a:alphaModFix/>
            </a:blip>
            <a:srcRect b="7891" l="0" r="0" t="7891"/>
            <a:stretch/>
          </p:blipFill>
          <p:spPr>
            <a:xfrm>
              <a:off x="9669141" y="0"/>
              <a:ext cx="2286322" cy="19254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6"/>
          <p:cNvSpPr txBox="1"/>
          <p:nvPr/>
        </p:nvSpPr>
        <p:spPr>
          <a:xfrm>
            <a:off x="1780126" y="7347930"/>
            <a:ext cx="14727748" cy="964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1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4" u="none" cap="none" strike="noStrike">
                <a:solidFill>
                  <a:srgbClr val="E373FF"/>
                </a:solidFill>
                <a:latin typeface="Noto Sans TC"/>
                <a:ea typeface="Noto Sans TC"/>
                <a:cs typeface="Noto Sans TC"/>
                <a:sym typeface="Noto Sans TC"/>
              </a:rPr>
              <a:t>這些技術持續不斷進步</a:t>
            </a:r>
            <a:endParaRPr/>
          </a:p>
          <a:p>
            <a:pPr indent="0" lvl="0" marL="0" marR="0" rtl="0" algn="ctr">
              <a:lnSpc>
                <a:spcPct val="151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4" u="none" cap="none" strike="noStrike">
                <a:solidFill>
                  <a:srgbClr val="E373FF"/>
                </a:solidFill>
                <a:latin typeface="Noto Sans TC"/>
                <a:ea typeface="Noto Sans TC"/>
                <a:cs typeface="Noto Sans TC"/>
                <a:sym typeface="Noto Sans TC"/>
              </a:rPr>
              <a:t>遊戲、社交、教育、醫療等領域已開始探索元宇宙的應用，例如用作訓練、娛樂及工作</a:t>
            </a: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6036141" y="7488549"/>
            <a:ext cx="1109252" cy="314325"/>
          </a:xfrm>
          <a:custGeom>
            <a:rect b="b" l="l" r="r" t="t"/>
            <a:pathLst>
              <a:path extrusionOk="0" h="314325" w="1109252">
                <a:moveTo>
                  <a:pt x="0" y="0"/>
                </a:moveTo>
                <a:lnTo>
                  <a:pt x="1109252" y="0"/>
                </a:lnTo>
                <a:lnTo>
                  <a:pt x="1109252" y="314325"/>
                </a:lnTo>
                <a:lnTo>
                  <a:pt x="0" y="314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205" name="Google Shape;205;p7"/>
          <p:cNvSpPr/>
          <p:nvPr/>
        </p:nvSpPr>
        <p:spPr>
          <a:xfrm rot="23676">
            <a:off x="1799453" y="3396344"/>
            <a:ext cx="3738757" cy="3198549"/>
          </a:xfrm>
          <a:custGeom>
            <a:rect b="b" l="l" r="r" t="t"/>
            <a:pathLst>
              <a:path extrusionOk="0" h="786098" w="918863">
                <a:moveTo>
                  <a:pt x="68334" y="0"/>
                </a:moveTo>
                <a:lnTo>
                  <a:pt x="850529" y="0"/>
                </a:lnTo>
                <a:cubicBezTo>
                  <a:pt x="888269" y="0"/>
                  <a:pt x="918863" y="30594"/>
                  <a:pt x="918863" y="68334"/>
                </a:cubicBezTo>
                <a:lnTo>
                  <a:pt x="918863" y="717764"/>
                </a:lnTo>
                <a:cubicBezTo>
                  <a:pt x="918863" y="755504"/>
                  <a:pt x="888269" y="786098"/>
                  <a:pt x="850529" y="786098"/>
                </a:cubicBezTo>
                <a:lnTo>
                  <a:pt x="68334" y="786098"/>
                </a:lnTo>
                <a:cubicBezTo>
                  <a:pt x="50211" y="786098"/>
                  <a:pt x="32830" y="778898"/>
                  <a:pt x="20014" y="766083"/>
                </a:cubicBezTo>
                <a:cubicBezTo>
                  <a:pt x="7199" y="753268"/>
                  <a:pt x="0" y="735887"/>
                  <a:pt x="0" y="717764"/>
                </a:cubicBezTo>
                <a:lnTo>
                  <a:pt x="0" y="68334"/>
                </a:lnTo>
                <a:cubicBezTo>
                  <a:pt x="0" y="30594"/>
                  <a:pt x="30594" y="0"/>
                  <a:pt x="6833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7058" l="-48237" r="-55820" t="-27586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"/>
          <p:cNvSpPr/>
          <p:nvPr/>
        </p:nvSpPr>
        <p:spPr>
          <a:xfrm rot="23676">
            <a:off x="9971723" y="3396344"/>
            <a:ext cx="3738757" cy="3198549"/>
          </a:xfrm>
          <a:custGeom>
            <a:rect b="b" l="l" r="r" t="t"/>
            <a:pathLst>
              <a:path extrusionOk="0" h="786098" w="918863">
                <a:moveTo>
                  <a:pt x="68334" y="0"/>
                </a:moveTo>
                <a:lnTo>
                  <a:pt x="850529" y="0"/>
                </a:lnTo>
                <a:cubicBezTo>
                  <a:pt x="888269" y="0"/>
                  <a:pt x="918863" y="30594"/>
                  <a:pt x="918863" y="68334"/>
                </a:cubicBezTo>
                <a:lnTo>
                  <a:pt x="918863" y="717764"/>
                </a:lnTo>
                <a:cubicBezTo>
                  <a:pt x="918863" y="755504"/>
                  <a:pt x="888269" y="786098"/>
                  <a:pt x="850529" y="786098"/>
                </a:cubicBezTo>
                <a:lnTo>
                  <a:pt x="68334" y="786098"/>
                </a:lnTo>
                <a:cubicBezTo>
                  <a:pt x="50211" y="786098"/>
                  <a:pt x="32830" y="778898"/>
                  <a:pt x="20014" y="766083"/>
                </a:cubicBezTo>
                <a:cubicBezTo>
                  <a:pt x="7199" y="753268"/>
                  <a:pt x="0" y="735887"/>
                  <a:pt x="0" y="717764"/>
                </a:cubicBezTo>
                <a:lnTo>
                  <a:pt x="0" y="68334"/>
                </a:lnTo>
                <a:cubicBezTo>
                  <a:pt x="0" y="30594"/>
                  <a:pt x="30594" y="0"/>
                  <a:pt x="68334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4083" r="-14083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7"/>
          <p:cNvSpPr/>
          <p:nvPr/>
        </p:nvSpPr>
        <p:spPr>
          <a:xfrm rot="23676">
            <a:off x="5887176" y="3396344"/>
            <a:ext cx="3738757" cy="3198549"/>
          </a:xfrm>
          <a:custGeom>
            <a:rect b="b" l="l" r="r" t="t"/>
            <a:pathLst>
              <a:path extrusionOk="0" h="786098" w="918863">
                <a:moveTo>
                  <a:pt x="68334" y="0"/>
                </a:moveTo>
                <a:lnTo>
                  <a:pt x="850529" y="0"/>
                </a:lnTo>
                <a:cubicBezTo>
                  <a:pt x="888269" y="0"/>
                  <a:pt x="918863" y="30594"/>
                  <a:pt x="918863" y="68334"/>
                </a:cubicBezTo>
                <a:lnTo>
                  <a:pt x="918863" y="717764"/>
                </a:lnTo>
                <a:cubicBezTo>
                  <a:pt x="918863" y="755504"/>
                  <a:pt x="888269" y="786098"/>
                  <a:pt x="850529" y="786098"/>
                </a:cubicBezTo>
                <a:lnTo>
                  <a:pt x="68334" y="786098"/>
                </a:lnTo>
                <a:cubicBezTo>
                  <a:pt x="50211" y="786098"/>
                  <a:pt x="32830" y="778898"/>
                  <a:pt x="20014" y="766083"/>
                </a:cubicBezTo>
                <a:cubicBezTo>
                  <a:pt x="7199" y="753268"/>
                  <a:pt x="0" y="735887"/>
                  <a:pt x="0" y="717764"/>
                </a:cubicBezTo>
                <a:lnTo>
                  <a:pt x="0" y="68334"/>
                </a:lnTo>
                <a:cubicBezTo>
                  <a:pt x="0" y="30594"/>
                  <a:pt x="30594" y="0"/>
                  <a:pt x="68334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14203" r="-14203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"/>
          <p:cNvSpPr/>
          <p:nvPr/>
        </p:nvSpPr>
        <p:spPr>
          <a:xfrm rot="23676">
            <a:off x="14059445" y="3396344"/>
            <a:ext cx="3738757" cy="3198549"/>
          </a:xfrm>
          <a:custGeom>
            <a:rect b="b" l="l" r="r" t="t"/>
            <a:pathLst>
              <a:path extrusionOk="0" h="786098" w="918863">
                <a:moveTo>
                  <a:pt x="68334" y="0"/>
                </a:moveTo>
                <a:lnTo>
                  <a:pt x="850529" y="0"/>
                </a:lnTo>
                <a:cubicBezTo>
                  <a:pt x="888269" y="0"/>
                  <a:pt x="918863" y="30594"/>
                  <a:pt x="918863" y="68334"/>
                </a:cubicBezTo>
                <a:lnTo>
                  <a:pt x="918863" y="717764"/>
                </a:lnTo>
                <a:cubicBezTo>
                  <a:pt x="918863" y="755504"/>
                  <a:pt x="888269" y="786098"/>
                  <a:pt x="850529" y="786098"/>
                </a:cubicBezTo>
                <a:lnTo>
                  <a:pt x="68334" y="786098"/>
                </a:lnTo>
                <a:cubicBezTo>
                  <a:pt x="50211" y="786098"/>
                  <a:pt x="32830" y="778898"/>
                  <a:pt x="20014" y="766083"/>
                </a:cubicBezTo>
                <a:cubicBezTo>
                  <a:pt x="7199" y="753268"/>
                  <a:pt x="0" y="735887"/>
                  <a:pt x="0" y="717764"/>
                </a:cubicBezTo>
                <a:lnTo>
                  <a:pt x="0" y="68334"/>
                </a:lnTo>
                <a:cubicBezTo>
                  <a:pt x="0" y="30594"/>
                  <a:pt x="30594" y="0"/>
                  <a:pt x="68334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21292" r="-21292" t="0"/>
            </a:stretch>
          </a:blipFill>
          <a:ln cap="rnd" cmpd="sng" w="76200">
            <a:solidFill>
              <a:srgbClr val="5960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052131"/>
            <a:ext cx="2801545" cy="33618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/>
          <p:cNvSpPr txBox="1"/>
          <p:nvPr/>
        </p:nvSpPr>
        <p:spPr>
          <a:xfrm>
            <a:off x="2801545" y="770850"/>
            <a:ext cx="10892244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元宇宙與虛擬實境的關係</a:t>
            </a:r>
            <a:endParaRPr/>
          </a:p>
        </p:txBody>
      </p:sp>
      <p:sp>
        <p:nvSpPr>
          <p:cNvPr id="211" name="Google Shape;211;p7"/>
          <p:cNvSpPr txBox="1"/>
          <p:nvPr/>
        </p:nvSpPr>
        <p:spPr>
          <a:xfrm>
            <a:off x="5838440" y="2396717"/>
            <a:ext cx="6611121" cy="6134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元宇宙擴展了虛擬實境的範疇</a:t>
            </a:r>
            <a:endParaRPr/>
          </a:p>
        </p:txBody>
      </p:sp>
      <p:sp>
        <p:nvSpPr>
          <p:cNvPr id="212" name="Google Shape;212;p7"/>
          <p:cNvSpPr/>
          <p:nvPr/>
        </p:nvSpPr>
        <p:spPr>
          <a:xfrm>
            <a:off x="-759066" y="7141972"/>
            <a:ext cx="19324150" cy="5237117"/>
          </a:xfrm>
          <a:custGeom>
            <a:rect b="b" l="l" r="r" t="t"/>
            <a:pathLst>
              <a:path extrusionOk="0" h="5237117" w="19324150">
                <a:moveTo>
                  <a:pt x="0" y="0"/>
                </a:moveTo>
                <a:lnTo>
                  <a:pt x="19324150" y="0"/>
                </a:lnTo>
                <a:lnTo>
                  <a:pt x="19324150" y="5237117"/>
                </a:lnTo>
                <a:lnTo>
                  <a:pt x="0" y="5237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sp>
        <p:nvSpPr>
          <p:cNvPr id="213" name="Google Shape;213;p7"/>
          <p:cNvSpPr txBox="1"/>
          <p:nvPr/>
        </p:nvSpPr>
        <p:spPr>
          <a:xfrm>
            <a:off x="2293611" y="7362677"/>
            <a:ext cx="14214263" cy="499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1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6" u="none" cap="none" strike="noStrike">
                <a:solidFill>
                  <a:srgbClr val="E373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元宇宙不僅包括VR環境，還包括基於網頁、手機、等其他設備的虛擬世界</a:t>
            </a:r>
            <a:endParaRPr/>
          </a:p>
        </p:txBody>
      </p:sp>
      <p:sp>
        <p:nvSpPr>
          <p:cNvPr id="214" name="Google Shape;214;p7"/>
          <p:cNvSpPr/>
          <p:nvPr/>
        </p:nvSpPr>
        <p:spPr>
          <a:xfrm>
            <a:off x="2293605" y="7455071"/>
            <a:ext cx="1109252" cy="314325"/>
          </a:xfrm>
          <a:custGeom>
            <a:rect b="b" l="l" r="r" t="t"/>
            <a:pathLst>
              <a:path extrusionOk="0" h="314325" w="1109252">
                <a:moveTo>
                  <a:pt x="0" y="0"/>
                </a:moveTo>
                <a:lnTo>
                  <a:pt x="1109252" y="0"/>
                </a:lnTo>
                <a:lnTo>
                  <a:pt x="1109252" y="314325"/>
                </a:lnTo>
                <a:lnTo>
                  <a:pt x="0" y="314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grpSp>
        <p:nvGrpSpPr>
          <p:cNvPr id="215" name="Google Shape;215;p7"/>
          <p:cNvGrpSpPr/>
          <p:nvPr/>
        </p:nvGrpSpPr>
        <p:grpSpPr>
          <a:xfrm>
            <a:off x="3668832" y="7712270"/>
            <a:ext cx="11304408" cy="2276790"/>
            <a:chOff x="0" y="-133350"/>
            <a:chExt cx="2977293" cy="599649"/>
          </a:xfrm>
        </p:grpSpPr>
        <p:sp>
          <p:nvSpPr>
            <p:cNvPr id="216" name="Google Shape;216;p7"/>
            <p:cNvSpPr/>
            <p:nvPr/>
          </p:nvSpPr>
          <p:spPr>
            <a:xfrm>
              <a:off x="0" y="0"/>
              <a:ext cx="2977293" cy="466299"/>
            </a:xfrm>
            <a:custGeom>
              <a:rect b="b" l="l" r="r" t="t"/>
              <a:pathLst>
                <a:path extrusionOk="0" h="466299" w="2977293">
                  <a:moveTo>
                    <a:pt x="34928" y="0"/>
                  </a:moveTo>
                  <a:lnTo>
                    <a:pt x="2942365" y="0"/>
                  </a:lnTo>
                  <a:cubicBezTo>
                    <a:pt x="2961655" y="0"/>
                    <a:pt x="2977293" y="15638"/>
                    <a:pt x="2977293" y="34928"/>
                  </a:cubicBezTo>
                  <a:lnTo>
                    <a:pt x="2977293" y="431371"/>
                  </a:lnTo>
                  <a:cubicBezTo>
                    <a:pt x="2977293" y="450661"/>
                    <a:pt x="2961655" y="466299"/>
                    <a:pt x="2942365" y="466299"/>
                  </a:cubicBezTo>
                  <a:lnTo>
                    <a:pt x="34928" y="466299"/>
                  </a:lnTo>
                  <a:cubicBezTo>
                    <a:pt x="15638" y="466299"/>
                    <a:pt x="0" y="450661"/>
                    <a:pt x="0" y="431371"/>
                  </a:cubicBezTo>
                  <a:lnTo>
                    <a:pt x="0" y="34928"/>
                  </a:lnTo>
                  <a:cubicBezTo>
                    <a:pt x="0" y="15638"/>
                    <a:pt x="15638" y="0"/>
                    <a:pt x="34928" y="0"/>
                  </a:cubicBez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7"/>
            <p:cNvSpPr txBox="1"/>
            <p:nvPr/>
          </p:nvSpPr>
          <p:spPr>
            <a:xfrm>
              <a:off x="0" y="-133350"/>
              <a:ext cx="2977293" cy="599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720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9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元宇宙追求的是一個統一的虛擬宇宙，不同的虛擬世界可以互聯互通</a:t>
              </a:r>
              <a:endParaRPr/>
            </a:p>
            <a:p>
              <a:pPr indent="0" lvl="0" marL="0" marR="0" rtl="0" algn="ctr">
                <a:lnSpc>
                  <a:spcPct val="1720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9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跨越地理及文化的限制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"/>
          <p:cNvSpPr/>
          <p:nvPr/>
        </p:nvSpPr>
        <p:spPr>
          <a:xfrm>
            <a:off x="0" y="0"/>
            <a:ext cx="18288000" cy="10416540"/>
          </a:xfrm>
          <a:custGeom>
            <a:rect b="b" l="l" r="r" t="t"/>
            <a:pathLst>
              <a:path extrusionOk="0"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3" name="Google Shape;223;p8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24" name="Google Shape;224;p8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25" name="Google Shape;225;p8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26" name="Google Shape;226;p8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8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8" name="Google Shape;228;p8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29" name="Google Shape;229;p8"/>
          <p:cNvSpPr/>
          <p:nvPr/>
        </p:nvSpPr>
        <p:spPr>
          <a:xfrm>
            <a:off x="2875151" y="203493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230" name="Google Shape;230;p8"/>
          <p:cNvSpPr/>
          <p:nvPr/>
        </p:nvSpPr>
        <p:spPr>
          <a:xfrm>
            <a:off x="0" y="7023510"/>
            <a:ext cx="18568820" cy="5032412"/>
          </a:xfrm>
          <a:custGeom>
            <a:rect b="b" l="l" r="r" t="t"/>
            <a:pathLst>
              <a:path extrusionOk="0" h="5032412" w="18568820">
                <a:moveTo>
                  <a:pt x="0" y="0"/>
                </a:moveTo>
                <a:lnTo>
                  <a:pt x="18568820" y="0"/>
                </a:lnTo>
                <a:lnTo>
                  <a:pt x="18568820" y="5032412"/>
                </a:lnTo>
                <a:lnTo>
                  <a:pt x="0" y="50324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sp>
        <p:nvSpPr>
          <p:cNvPr id="231" name="Google Shape;231;p8"/>
          <p:cNvSpPr txBox="1"/>
          <p:nvPr/>
        </p:nvSpPr>
        <p:spPr>
          <a:xfrm>
            <a:off x="7153676" y="5740915"/>
            <a:ext cx="12718073" cy="3517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CBF4FF"/>
                </a:solidFill>
                <a:latin typeface="Noto Sans TC"/>
                <a:ea typeface="Noto Sans TC"/>
                <a:cs typeface="Noto Sans TC"/>
                <a:sym typeface="Noto Sans TC"/>
              </a:rPr>
              <a:t>培養創新思維</a:t>
            </a:r>
            <a:endParaRPr/>
          </a:p>
          <a:p>
            <a:pPr indent="0" lvl="0" marL="0" marR="0" rtl="0" algn="ctr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CBF4FF"/>
                </a:solidFill>
                <a:latin typeface="Noto Sans TC"/>
                <a:ea typeface="Noto Sans TC"/>
                <a:cs typeface="Noto Sans TC"/>
                <a:sym typeface="Noto Sans TC"/>
              </a:rPr>
              <a:t>提高適應未來新科技的能力</a:t>
            </a:r>
            <a:endParaRPr/>
          </a:p>
          <a:p>
            <a:pPr indent="0" lvl="0" marL="0" marR="0" rtl="0" algn="ctr">
              <a:lnSpc>
                <a:spcPct val="16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700" u="none" cap="none" strike="noStrike">
              <a:solidFill>
                <a:srgbClr val="CBF4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1028700" y="3903731"/>
            <a:ext cx="7763160" cy="5354569"/>
          </a:xfrm>
          <a:custGeom>
            <a:rect b="b" l="l" r="r" t="t"/>
            <a:pathLst>
              <a:path extrusionOk="0" h="1652374" w="2395644">
                <a:moveTo>
                  <a:pt x="32910" y="0"/>
                </a:moveTo>
                <a:lnTo>
                  <a:pt x="2362734" y="0"/>
                </a:lnTo>
                <a:cubicBezTo>
                  <a:pt x="2380910" y="0"/>
                  <a:pt x="2395644" y="14734"/>
                  <a:pt x="2395644" y="32910"/>
                </a:cubicBezTo>
                <a:lnTo>
                  <a:pt x="2395644" y="1619464"/>
                </a:lnTo>
                <a:cubicBezTo>
                  <a:pt x="2395644" y="1637640"/>
                  <a:pt x="2380910" y="1652374"/>
                  <a:pt x="2362734" y="1652374"/>
                </a:cubicBezTo>
                <a:lnTo>
                  <a:pt x="32910" y="1652374"/>
                </a:lnTo>
                <a:cubicBezTo>
                  <a:pt x="14734" y="1652374"/>
                  <a:pt x="0" y="1637640"/>
                  <a:pt x="0" y="1619464"/>
                </a:cubicBezTo>
                <a:lnTo>
                  <a:pt x="0" y="32910"/>
                </a:lnTo>
                <a:cubicBezTo>
                  <a:pt x="0" y="14734"/>
                  <a:pt x="14734" y="0"/>
                  <a:pt x="32910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18415" r="-3800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8"/>
          <p:cNvSpPr txBox="1"/>
          <p:nvPr/>
        </p:nvSpPr>
        <p:spPr>
          <a:xfrm>
            <a:off x="5196838" y="1459311"/>
            <a:ext cx="9666363" cy="14251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91" u="none" cap="none" strike="noStrike">
                <a:solidFill>
                  <a:srgbClr val="3428BA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元宇宙與你的關係?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9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76" l="0" r="0" t="-16976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"/>
          <p:cNvSpPr txBox="1"/>
          <p:nvPr/>
        </p:nvSpPr>
        <p:spPr>
          <a:xfrm>
            <a:off x="1517112" y="3467292"/>
            <a:ext cx="16061385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元宇宙旅行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0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10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1641" l="0" r="0" t="-29054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0"/>
          <p:cNvSpPr txBox="1"/>
          <p:nvPr/>
        </p:nvSpPr>
        <p:spPr>
          <a:xfrm>
            <a:off x="3594049" y="3962592"/>
            <a:ext cx="13984448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元宇宙台灣遊</a:t>
            </a:r>
            <a:endParaRPr/>
          </a:p>
        </p:txBody>
      </p:sp>
      <p:pic>
        <p:nvPicPr>
          <p:cNvPr id="248" name="Google Shape;24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0567" y="3519617"/>
            <a:ext cx="3655706" cy="438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4" name="Google Shape;254;p11"/>
          <p:cNvGrpSpPr/>
          <p:nvPr/>
        </p:nvGrpSpPr>
        <p:grpSpPr>
          <a:xfrm rot="458666">
            <a:off x="12943923" y="-1488183"/>
            <a:ext cx="6955031" cy="12755042"/>
            <a:chOff x="0" y="-28575"/>
            <a:chExt cx="1831778" cy="3359353"/>
          </a:xfrm>
        </p:grpSpPr>
        <p:sp>
          <p:nvSpPr>
            <p:cNvPr id="255" name="Google Shape;255;p11"/>
            <p:cNvSpPr/>
            <p:nvPr/>
          </p:nvSpPr>
          <p:spPr>
            <a:xfrm>
              <a:off x="0" y="0"/>
              <a:ext cx="1831778" cy="3330778"/>
            </a:xfrm>
            <a:custGeom>
              <a:rect b="b" l="l" r="r" t="t"/>
              <a:pathLst>
                <a:path extrusionOk="0" h="3330778" w="1831778">
                  <a:moveTo>
                    <a:pt x="35620" y="0"/>
                  </a:moveTo>
                  <a:lnTo>
                    <a:pt x="1796157" y="0"/>
                  </a:lnTo>
                  <a:cubicBezTo>
                    <a:pt x="1805604" y="0"/>
                    <a:pt x="1814664" y="3753"/>
                    <a:pt x="1821344" y="10433"/>
                  </a:cubicBezTo>
                  <a:cubicBezTo>
                    <a:pt x="1828025" y="17113"/>
                    <a:pt x="1831778" y="26173"/>
                    <a:pt x="1831778" y="35620"/>
                  </a:cubicBezTo>
                  <a:lnTo>
                    <a:pt x="1831778" y="3295157"/>
                  </a:lnTo>
                  <a:cubicBezTo>
                    <a:pt x="1831778" y="3304604"/>
                    <a:pt x="1828025" y="3313664"/>
                    <a:pt x="1821344" y="3320345"/>
                  </a:cubicBezTo>
                  <a:cubicBezTo>
                    <a:pt x="1814664" y="3327025"/>
                    <a:pt x="1805604" y="3330778"/>
                    <a:pt x="1796157" y="3330778"/>
                  </a:cubicBezTo>
                  <a:lnTo>
                    <a:pt x="35620" y="3330778"/>
                  </a:lnTo>
                  <a:cubicBezTo>
                    <a:pt x="26173" y="3330778"/>
                    <a:pt x="17113" y="3327025"/>
                    <a:pt x="10433" y="3320345"/>
                  </a:cubicBezTo>
                  <a:cubicBezTo>
                    <a:pt x="3753" y="3313664"/>
                    <a:pt x="0" y="3304604"/>
                    <a:pt x="0" y="3295157"/>
                  </a:cubicBezTo>
                  <a:lnTo>
                    <a:pt x="0" y="35620"/>
                  </a:lnTo>
                  <a:cubicBezTo>
                    <a:pt x="0" y="26173"/>
                    <a:pt x="3753" y="17113"/>
                    <a:pt x="10433" y="10433"/>
                  </a:cubicBezTo>
                  <a:cubicBezTo>
                    <a:pt x="17113" y="3753"/>
                    <a:pt x="26173" y="0"/>
                    <a:pt x="356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1"/>
            <p:cNvSpPr txBox="1"/>
            <p:nvPr/>
          </p:nvSpPr>
          <p:spPr>
            <a:xfrm>
              <a:off x="0" y="-28575"/>
              <a:ext cx="1831778" cy="3359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11"/>
          <p:cNvGrpSpPr/>
          <p:nvPr/>
        </p:nvGrpSpPr>
        <p:grpSpPr>
          <a:xfrm>
            <a:off x="0" y="2714322"/>
            <a:ext cx="18288000" cy="6397568"/>
            <a:chOff x="0" y="-28575"/>
            <a:chExt cx="4358997" cy="1524879"/>
          </a:xfrm>
        </p:grpSpPr>
        <p:sp>
          <p:nvSpPr>
            <p:cNvPr id="258" name="Google Shape;258;p11"/>
            <p:cNvSpPr/>
            <p:nvPr/>
          </p:nvSpPr>
          <p:spPr>
            <a:xfrm>
              <a:off x="0" y="0"/>
              <a:ext cx="4358997" cy="1496304"/>
            </a:xfrm>
            <a:custGeom>
              <a:rect b="b" l="l" r="r" t="t"/>
              <a:pathLst>
                <a:path extrusionOk="0" h="1496304" w="4358997">
                  <a:moveTo>
                    <a:pt x="0" y="0"/>
                  </a:moveTo>
                  <a:lnTo>
                    <a:pt x="4358997" y="0"/>
                  </a:lnTo>
                  <a:lnTo>
                    <a:pt x="4358997" y="1496304"/>
                  </a:lnTo>
                  <a:lnTo>
                    <a:pt x="0" y="1496304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59" name="Google Shape;259;p11"/>
            <p:cNvSpPr txBox="1"/>
            <p:nvPr/>
          </p:nvSpPr>
          <p:spPr>
            <a:xfrm>
              <a:off x="0" y="-28575"/>
              <a:ext cx="4358997" cy="1524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11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1"/>
          <p:cNvSpPr/>
          <p:nvPr/>
        </p:nvSpPr>
        <p:spPr>
          <a:xfrm>
            <a:off x="13152955" y="3390015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5" y="0"/>
                </a:lnTo>
                <a:lnTo>
                  <a:pt x="151261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pic>
        <p:nvPicPr>
          <p:cNvPr id="262" name="Google Shape;26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701112" y="3654493"/>
            <a:ext cx="5422121" cy="542212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11"/>
          <p:cNvSpPr/>
          <p:nvPr/>
        </p:nvSpPr>
        <p:spPr>
          <a:xfrm>
            <a:off x="492120" y="607801"/>
            <a:ext cx="4158733" cy="3498535"/>
          </a:xfrm>
          <a:custGeom>
            <a:rect b="b" l="l" r="r" t="t"/>
            <a:pathLst>
              <a:path extrusionOk="0" h="3498535" w="4158733">
                <a:moveTo>
                  <a:pt x="0" y="0"/>
                </a:moveTo>
                <a:lnTo>
                  <a:pt x="4158733" y="0"/>
                </a:lnTo>
                <a:lnTo>
                  <a:pt x="4158733" y="3498535"/>
                </a:lnTo>
                <a:lnTo>
                  <a:pt x="0" y="34985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11"/>
          <p:cNvSpPr txBox="1"/>
          <p:nvPr/>
        </p:nvSpPr>
        <p:spPr>
          <a:xfrm>
            <a:off x="1326883" y="4350892"/>
            <a:ext cx="11160699" cy="4401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 抽出一位同學到電腦前體驗元宇宙場景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https://create.viverse.com/rzBTjfg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 設定虛擬化身(Avatar)的形象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 為你的虛擬化身設定姓名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70" name="Google Shape;270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2"/>
          <p:cNvSpPr/>
          <p:nvPr/>
        </p:nvSpPr>
        <p:spPr>
          <a:xfrm>
            <a:off x="330652" y="1849887"/>
            <a:ext cx="17626697" cy="8132246"/>
          </a:xfrm>
          <a:custGeom>
            <a:rect b="b" l="l" r="r" t="t"/>
            <a:pathLst>
              <a:path extrusionOk="0" h="8132246" w="17626697">
                <a:moveTo>
                  <a:pt x="0" y="0"/>
                </a:moveTo>
                <a:lnTo>
                  <a:pt x="17626696" y="0"/>
                </a:lnTo>
                <a:lnTo>
                  <a:pt x="17626696" y="8132246"/>
                </a:lnTo>
                <a:lnTo>
                  <a:pt x="0" y="81322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166" l="0" r="-290" t="-14111"/>
            </a:stretch>
          </a:blipFill>
          <a:ln>
            <a:noFill/>
          </a:ln>
        </p:spPr>
      </p:sp>
      <p:sp>
        <p:nvSpPr>
          <p:cNvPr id="272" name="Google Shape;272;p12"/>
          <p:cNvSpPr txBox="1"/>
          <p:nvPr/>
        </p:nvSpPr>
        <p:spPr>
          <a:xfrm>
            <a:off x="3427808" y="389845"/>
            <a:ext cx="12455469" cy="115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歡迎來到台灣高雄市立美術館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78" name="Google Shape;278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13"/>
          <p:cNvSpPr/>
          <p:nvPr/>
        </p:nvSpPr>
        <p:spPr>
          <a:xfrm>
            <a:off x="280205" y="3984820"/>
            <a:ext cx="8520246" cy="4474073"/>
          </a:xfrm>
          <a:custGeom>
            <a:rect b="b" l="l" r="r" t="t"/>
            <a:pathLst>
              <a:path extrusionOk="0" h="4474073" w="8520246">
                <a:moveTo>
                  <a:pt x="0" y="0"/>
                </a:moveTo>
                <a:lnTo>
                  <a:pt x="8520247" y="0"/>
                </a:lnTo>
                <a:lnTo>
                  <a:pt x="8520247" y="4474073"/>
                </a:lnTo>
                <a:lnTo>
                  <a:pt x="0" y="447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9647" l="-52200" r="-52483" t="-69613"/>
            </a:stretch>
          </a:blipFill>
          <a:ln cap="sq" cmpd="sng" w="9525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80" name="Google Shape;280;p13"/>
          <p:cNvSpPr/>
          <p:nvPr/>
        </p:nvSpPr>
        <p:spPr>
          <a:xfrm>
            <a:off x="8988062" y="3984820"/>
            <a:ext cx="9069125" cy="4474073"/>
          </a:xfrm>
          <a:custGeom>
            <a:rect b="b" l="l" r="r" t="t"/>
            <a:pathLst>
              <a:path extrusionOk="0" h="4474073" w="9069125">
                <a:moveTo>
                  <a:pt x="0" y="0"/>
                </a:moveTo>
                <a:lnTo>
                  <a:pt x="9069125" y="0"/>
                </a:lnTo>
                <a:lnTo>
                  <a:pt x="9069125" y="4474073"/>
                </a:lnTo>
                <a:lnTo>
                  <a:pt x="0" y="447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623" l="-1671" r="-1671" t="-13210"/>
            </a:stretch>
          </a:blipFill>
          <a:ln cap="sq" cmpd="sng" w="9525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81" name="Google Shape;281;p13"/>
          <p:cNvSpPr txBox="1"/>
          <p:nvPr/>
        </p:nvSpPr>
        <p:spPr>
          <a:xfrm>
            <a:off x="3427808" y="389845"/>
            <a:ext cx="12455469" cy="115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歡迎來到台灣高雄市立美術館</a:t>
            </a:r>
            <a:endParaRPr/>
          </a:p>
        </p:txBody>
      </p:sp>
      <p:pic>
        <p:nvPicPr>
          <p:cNvPr id="282" name="Google Shape;282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311067" y="3571739"/>
            <a:ext cx="2064509" cy="1228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311067" y="5008989"/>
            <a:ext cx="2064509" cy="1228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p14"/>
          <p:cNvSpPr/>
          <p:nvPr/>
        </p:nvSpPr>
        <p:spPr>
          <a:xfrm>
            <a:off x="8988062" y="3984820"/>
            <a:ext cx="9069125" cy="4474073"/>
          </a:xfrm>
          <a:custGeom>
            <a:rect b="b" l="l" r="r" t="t"/>
            <a:pathLst>
              <a:path extrusionOk="0" h="4474073" w="9069125">
                <a:moveTo>
                  <a:pt x="0" y="0"/>
                </a:moveTo>
                <a:lnTo>
                  <a:pt x="9069125" y="0"/>
                </a:lnTo>
                <a:lnTo>
                  <a:pt x="9069125" y="4474073"/>
                </a:lnTo>
                <a:lnTo>
                  <a:pt x="0" y="447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623" l="-1671" r="-1671" t="-13210"/>
            </a:stretch>
          </a:blipFill>
          <a:ln cap="sq" cmpd="sng" w="9525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pic>
        <p:nvPicPr>
          <p:cNvPr id="290" name="Google Shape;29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311067" y="3571739"/>
            <a:ext cx="2064509" cy="1228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311067" y="5008989"/>
            <a:ext cx="2064509" cy="1228383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4"/>
          <p:cNvSpPr/>
          <p:nvPr/>
        </p:nvSpPr>
        <p:spPr>
          <a:xfrm>
            <a:off x="1180012" y="2216677"/>
            <a:ext cx="6696236" cy="6793955"/>
          </a:xfrm>
          <a:custGeom>
            <a:rect b="b" l="l" r="r" t="t"/>
            <a:pathLst>
              <a:path extrusionOk="0" h="9058607" w="8928314">
                <a:moveTo>
                  <a:pt x="0" y="0"/>
                </a:moveTo>
                <a:lnTo>
                  <a:pt x="8928314" y="0"/>
                </a:lnTo>
                <a:lnTo>
                  <a:pt x="8928314" y="9058608"/>
                </a:lnTo>
                <a:lnTo>
                  <a:pt x="0" y="9058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35927" l="-53612" r="-67926" t="0"/>
            </a:stretch>
          </a:blipFill>
          <a:ln>
            <a:noFill/>
          </a:ln>
        </p:spPr>
      </p:sp>
      <p:sp>
        <p:nvSpPr>
          <p:cNvPr id="293" name="Google Shape;293;p14"/>
          <p:cNvSpPr txBox="1"/>
          <p:nvPr/>
        </p:nvSpPr>
        <p:spPr>
          <a:xfrm>
            <a:off x="1169850" y="2216675"/>
            <a:ext cx="6804300" cy="5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任務：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 5分鐘時間在元宇宙參觀高雄市立美術館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2.只能使用元宇宙平台溝通，例如文字/互動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3.隱藏任務：找出此作品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</p:txBody>
      </p:sp>
      <p:sp>
        <p:nvSpPr>
          <p:cNvPr id="294" name="Google Shape;294;p14"/>
          <p:cNvSpPr/>
          <p:nvPr/>
        </p:nvSpPr>
        <p:spPr>
          <a:xfrm>
            <a:off x="4318805" y="8097331"/>
            <a:ext cx="1004383" cy="361578"/>
          </a:xfrm>
          <a:custGeom>
            <a:rect b="b" l="l" r="r" t="t"/>
            <a:pathLst>
              <a:path extrusionOk="0" h="361578" w="1004383">
                <a:moveTo>
                  <a:pt x="0" y="0"/>
                </a:moveTo>
                <a:lnTo>
                  <a:pt x="1004383" y="0"/>
                </a:lnTo>
                <a:lnTo>
                  <a:pt x="1004383" y="361578"/>
                </a:lnTo>
                <a:lnTo>
                  <a:pt x="0" y="361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14"/>
          <p:cNvSpPr/>
          <p:nvPr/>
        </p:nvSpPr>
        <p:spPr>
          <a:xfrm>
            <a:off x="5391945" y="5623180"/>
            <a:ext cx="3596118" cy="4663820"/>
          </a:xfrm>
          <a:custGeom>
            <a:rect b="b" l="l" r="r" t="t"/>
            <a:pathLst>
              <a:path extrusionOk="0" h="4663820" w="3596118">
                <a:moveTo>
                  <a:pt x="0" y="0"/>
                </a:moveTo>
                <a:lnTo>
                  <a:pt x="3596117" y="0"/>
                </a:lnTo>
                <a:lnTo>
                  <a:pt x="3596117" y="4663820"/>
                </a:lnTo>
                <a:lnTo>
                  <a:pt x="0" y="46638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66102" r="0" t="-70506"/>
            </a:stretch>
          </a:blipFill>
          <a:ln cap="sq" cmpd="sng" w="1428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5"/>
          <p:cNvSpPr/>
          <p:nvPr/>
        </p:nvSpPr>
        <p:spPr>
          <a:xfrm>
            <a:off x="11228360" y="4579987"/>
            <a:ext cx="1127027" cy="1127027"/>
          </a:xfrm>
          <a:custGeom>
            <a:rect b="b" l="l" r="r" t="t"/>
            <a:pathLst>
              <a:path extrusionOk="0" h="1127027" w="1127027">
                <a:moveTo>
                  <a:pt x="0" y="0"/>
                </a:moveTo>
                <a:lnTo>
                  <a:pt x="1127027" y="0"/>
                </a:lnTo>
                <a:lnTo>
                  <a:pt x="1127027" y="1127026"/>
                </a:lnTo>
                <a:lnTo>
                  <a:pt x="0" y="11270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5"/>
          <p:cNvSpPr/>
          <p:nvPr/>
        </p:nvSpPr>
        <p:spPr>
          <a:xfrm>
            <a:off x="2884682" y="1028700"/>
            <a:ext cx="6873461" cy="8937971"/>
          </a:xfrm>
          <a:custGeom>
            <a:rect b="b" l="l" r="r" t="t"/>
            <a:pathLst>
              <a:path extrusionOk="0" h="8937971" w="6873461">
                <a:moveTo>
                  <a:pt x="0" y="0"/>
                </a:moveTo>
                <a:lnTo>
                  <a:pt x="6873461" y="0"/>
                </a:lnTo>
                <a:lnTo>
                  <a:pt x="6873461" y="8937971"/>
                </a:lnTo>
                <a:lnTo>
                  <a:pt x="0" y="8937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sq" cmpd="sng" w="24765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03" name="Google Shape;303;p15"/>
          <p:cNvSpPr txBox="1"/>
          <p:nvPr/>
        </p:nvSpPr>
        <p:spPr>
          <a:xfrm>
            <a:off x="12455050" y="4459650"/>
            <a:ext cx="5256600" cy="10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03" u="none" cap="none" strike="noStrike">
                <a:solidFill>
                  <a:srgbClr val="CFBDFF"/>
                </a:solidFill>
                <a:latin typeface="Noto Sans TC"/>
                <a:ea typeface="Noto Sans TC"/>
                <a:cs typeface="Noto Sans TC"/>
                <a:sym typeface="Noto Sans TC"/>
              </a:rPr>
              <a:t>展覽廳104室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6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16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929" l="0" r="0" t="-33929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6"/>
          <p:cNvSpPr txBox="1"/>
          <p:nvPr/>
        </p:nvSpPr>
        <p:spPr>
          <a:xfrm>
            <a:off x="3594049" y="3962592"/>
            <a:ext cx="13984448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元宇宙日本遊</a:t>
            </a:r>
            <a:endParaRPr/>
          </a:p>
        </p:txBody>
      </p:sp>
      <p:pic>
        <p:nvPicPr>
          <p:cNvPr id="311" name="Google Shape;31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0567" y="3519617"/>
            <a:ext cx="3655706" cy="438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7" name="Google Shape;317;p17"/>
          <p:cNvGrpSpPr/>
          <p:nvPr/>
        </p:nvGrpSpPr>
        <p:grpSpPr>
          <a:xfrm rot="458666">
            <a:off x="12943923" y="-1488183"/>
            <a:ext cx="6955031" cy="12755042"/>
            <a:chOff x="0" y="-28575"/>
            <a:chExt cx="1831778" cy="3359353"/>
          </a:xfrm>
        </p:grpSpPr>
        <p:sp>
          <p:nvSpPr>
            <p:cNvPr id="318" name="Google Shape;318;p17"/>
            <p:cNvSpPr/>
            <p:nvPr/>
          </p:nvSpPr>
          <p:spPr>
            <a:xfrm>
              <a:off x="0" y="0"/>
              <a:ext cx="1831778" cy="3330778"/>
            </a:xfrm>
            <a:custGeom>
              <a:rect b="b" l="l" r="r" t="t"/>
              <a:pathLst>
                <a:path extrusionOk="0" h="3330778" w="1831778">
                  <a:moveTo>
                    <a:pt x="35620" y="0"/>
                  </a:moveTo>
                  <a:lnTo>
                    <a:pt x="1796157" y="0"/>
                  </a:lnTo>
                  <a:cubicBezTo>
                    <a:pt x="1805604" y="0"/>
                    <a:pt x="1814664" y="3753"/>
                    <a:pt x="1821344" y="10433"/>
                  </a:cubicBezTo>
                  <a:cubicBezTo>
                    <a:pt x="1828025" y="17113"/>
                    <a:pt x="1831778" y="26173"/>
                    <a:pt x="1831778" y="35620"/>
                  </a:cubicBezTo>
                  <a:lnTo>
                    <a:pt x="1831778" y="3295157"/>
                  </a:lnTo>
                  <a:cubicBezTo>
                    <a:pt x="1831778" y="3304604"/>
                    <a:pt x="1828025" y="3313664"/>
                    <a:pt x="1821344" y="3320345"/>
                  </a:cubicBezTo>
                  <a:cubicBezTo>
                    <a:pt x="1814664" y="3327025"/>
                    <a:pt x="1805604" y="3330778"/>
                    <a:pt x="1796157" y="3330778"/>
                  </a:cubicBezTo>
                  <a:lnTo>
                    <a:pt x="35620" y="3330778"/>
                  </a:lnTo>
                  <a:cubicBezTo>
                    <a:pt x="26173" y="3330778"/>
                    <a:pt x="17113" y="3327025"/>
                    <a:pt x="10433" y="3320345"/>
                  </a:cubicBezTo>
                  <a:cubicBezTo>
                    <a:pt x="3753" y="3313664"/>
                    <a:pt x="0" y="3304604"/>
                    <a:pt x="0" y="3295157"/>
                  </a:cubicBezTo>
                  <a:lnTo>
                    <a:pt x="0" y="35620"/>
                  </a:lnTo>
                  <a:cubicBezTo>
                    <a:pt x="0" y="26173"/>
                    <a:pt x="3753" y="17113"/>
                    <a:pt x="10433" y="10433"/>
                  </a:cubicBezTo>
                  <a:cubicBezTo>
                    <a:pt x="17113" y="3753"/>
                    <a:pt x="26173" y="0"/>
                    <a:pt x="356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7"/>
            <p:cNvSpPr txBox="1"/>
            <p:nvPr/>
          </p:nvSpPr>
          <p:spPr>
            <a:xfrm>
              <a:off x="0" y="-28575"/>
              <a:ext cx="1831778" cy="3359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0" name="Google Shape;320;p17"/>
          <p:cNvGrpSpPr/>
          <p:nvPr/>
        </p:nvGrpSpPr>
        <p:grpSpPr>
          <a:xfrm>
            <a:off x="0" y="2714322"/>
            <a:ext cx="18288000" cy="6397568"/>
            <a:chOff x="0" y="-28575"/>
            <a:chExt cx="4358997" cy="1524879"/>
          </a:xfrm>
        </p:grpSpPr>
        <p:sp>
          <p:nvSpPr>
            <p:cNvPr id="321" name="Google Shape;321;p17"/>
            <p:cNvSpPr/>
            <p:nvPr/>
          </p:nvSpPr>
          <p:spPr>
            <a:xfrm>
              <a:off x="0" y="0"/>
              <a:ext cx="4358997" cy="1496304"/>
            </a:xfrm>
            <a:custGeom>
              <a:rect b="b" l="l" r="r" t="t"/>
              <a:pathLst>
                <a:path extrusionOk="0" h="1496304" w="4358997">
                  <a:moveTo>
                    <a:pt x="0" y="0"/>
                  </a:moveTo>
                  <a:lnTo>
                    <a:pt x="4358997" y="0"/>
                  </a:lnTo>
                  <a:lnTo>
                    <a:pt x="4358997" y="1496304"/>
                  </a:lnTo>
                  <a:lnTo>
                    <a:pt x="0" y="1496304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22" name="Google Shape;322;p17"/>
            <p:cNvSpPr txBox="1"/>
            <p:nvPr/>
          </p:nvSpPr>
          <p:spPr>
            <a:xfrm>
              <a:off x="0" y="-28575"/>
              <a:ext cx="4358997" cy="1524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p17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17"/>
          <p:cNvSpPr/>
          <p:nvPr/>
        </p:nvSpPr>
        <p:spPr>
          <a:xfrm>
            <a:off x="13152955" y="3390015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5" y="0"/>
                </a:lnTo>
                <a:lnTo>
                  <a:pt x="151261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325" name="Google Shape;325;p17"/>
          <p:cNvSpPr/>
          <p:nvPr/>
        </p:nvSpPr>
        <p:spPr>
          <a:xfrm>
            <a:off x="1587388" y="344436"/>
            <a:ext cx="5027162" cy="4229100"/>
          </a:xfrm>
          <a:custGeom>
            <a:rect b="b" l="l" r="r" t="t"/>
            <a:pathLst>
              <a:path extrusionOk="0" h="4229100" w="5027162">
                <a:moveTo>
                  <a:pt x="0" y="0"/>
                </a:moveTo>
                <a:lnTo>
                  <a:pt x="5027162" y="0"/>
                </a:lnTo>
                <a:lnTo>
                  <a:pt x="5027162" y="4229100"/>
                </a:lnTo>
                <a:lnTo>
                  <a:pt x="0" y="4229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p17"/>
          <p:cNvSpPr txBox="1"/>
          <p:nvPr/>
        </p:nvSpPr>
        <p:spPr>
          <a:xfrm>
            <a:off x="1308044" y="4394006"/>
            <a:ext cx="11065449" cy="4401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 抽出一位同學到電腦前體驗元宇宙場景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https://create.viverse.com/SYaC872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 設定虛擬化身(Avatar)的形象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 為你的虛擬化身設定姓名</a:t>
            </a:r>
            <a:endParaRPr/>
          </a:p>
        </p:txBody>
      </p:sp>
      <p:pic>
        <p:nvPicPr>
          <p:cNvPr id="327" name="Google Shape;327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701112" y="3825000"/>
            <a:ext cx="5422121" cy="542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33" name="Google Shape;333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18"/>
          <p:cNvSpPr/>
          <p:nvPr/>
        </p:nvSpPr>
        <p:spPr>
          <a:xfrm>
            <a:off x="237416" y="1714517"/>
            <a:ext cx="17813167" cy="8401214"/>
          </a:xfrm>
          <a:custGeom>
            <a:rect b="b" l="l" r="r" t="t"/>
            <a:pathLst>
              <a:path extrusionOk="0" h="8401214" w="17813167">
                <a:moveTo>
                  <a:pt x="0" y="0"/>
                </a:moveTo>
                <a:lnTo>
                  <a:pt x="17813168" y="0"/>
                </a:lnTo>
                <a:lnTo>
                  <a:pt x="17813168" y="8401215"/>
                </a:lnTo>
                <a:lnTo>
                  <a:pt x="0" y="84012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1925" l="-2410" r="-25307" t="-40398"/>
            </a:stretch>
          </a:blipFill>
          <a:ln>
            <a:noFill/>
          </a:ln>
        </p:spPr>
      </p:sp>
      <p:sp>
        <p:nvSpPr>
          <p:cNvPr id="335" name="Google Shape;335;p18"/>
          <p:cNvSpPr txBox="1"/>
          <p:nvPr/>
        </p:nvSpPr>
        <p:spPr>
          <a:xfrm>
            <a:off x="3427808" y="389845"/>
            <a:ext cx="12455469" cy="115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歡迎來到日本新宿街道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19"/>
          <p:cNvSpPr/>
          <p:nvPr/>
        </p:nvSpPr>
        <p:spPr>
          <a:xfrm>
            <a:off x="1180012" y="2216677"/>
            <a:ext cx="6696236" cy="6793955"/>
          </a:xfrm>
          <a:custGeom>
            <a:rect b="b" l="l" r="r" t="t"/>
            <a:pathLst>
              <a:path extrusionOk="0" h="9058607" w="8928314">
                <a:moveTo>
                  <a:pt x="0" y="0"/>
                </a:moveTo>
                <a:lnTo>
                  <a:pt x="8928314" y="0"/>
                </a:lnTo>
                <a:lnTo>
                  <a:pt x="8928314" y="9058608"/>
                </a:lnTo>
                <a:lnTo>
                  <a:pt x="0" y="9058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5927" l="-53612" r="-67926" t="0"/>
            </a:stretch>
          </a:blipFill>
          <a:ln>
            <a:noFill/>
          </a:ln>
        </p:spPr>
      </p:sp>
      <p:sp>
        <p:nvSpPr>
          <p:cNvPr id="342" name="Google Shape;342;p19"/>
          <p:cNvSpPr txBox="1"/>
          <p:nvPr/>
        </p:nvSpPr>
        <p:spPr>
          <a:xfrm>
            <a:off x="1180000" y="2505825"/>
            <a:ext cx="6426600" cy="6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任務：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 5分鐘時間在元宇宙參觀日本新宿街頭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2.只能使用元宇宙平台溝通，例如文字/互動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3.隱藏任務：幫助貓媽媽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尋找至少1隻小貓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</p:txBody>
      </p:sp>
      <p:sp>
        <p:nvSpPr>
          <p:cNvPr id="343" name="Google Shape;343;p19"/>
          <p:cNvSpPr/>
          <p:nvPr/>
        </p:nvSpPr>
        <p:spPr>
          <a:xfrm>
            <a:off x="4528130" y="8040356"/>
            <a:ext cx="1004383" cy="361578"/>
          </a:xfrm>
          <a:custGeom>
            <a:rect b="b" l="l" r="r" t="t"/>
            <a:pathLst>
              <a:path extrusionOk="0" h="361578" w="1004383">
                <a:moveTo>
                  <a:pt x="0" y="0"/>
                </a:moveTo>
                <a:lnTo>
                  <a:pt x="1004383" y="0"/>
                </a:lnTo>
                <a:lnTo>
                  <a:pt x="1004383" y="361578"/>
                </a:lnTo>
                <a:lnTo>
                  <a:pt x="0" y="361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4" name="Google Shape;344;p19"/>
          <p:cNvSpPr/>
          <p:nvPr/>
        </p:nvSpPr>
        <p:spPr>
          <a:xfrm>
            <a:off x="8801615" y="3708237"/>
            <a:ext cx="9061832" cy="4512908"/>
          </a:xfrm>
          <a:custGeom>
            <a:rect b="b" l="l" r="r" t="t"/>
            <a:pathLst>
              <a:path extrusionOk="0" h="4512908" w="9061832">
                <a:moveTo>
                  <a:pt x="0" y="0"/>
                </a:moveTo>
                <a:lnTo>
                  <a:pt x="9061832" y="0"/>
                </a:lnTo>
                <a:lnTo>
                  <a:pt x="9061832" y="4512908"/>
                </a:lnTo>
                <a:lnTo>
                  <a:pt x="0" y="4512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6013" l="-5803" r="-25845" t="-32682"/>
            </a:stretch>
          </a:blipFill>
          <a:ln cap="sq" cmpd="sng" w="9525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45" name="Google Shape;345;p19"/>
          <p:cNvSpPr/>
          <p:nvPr/>
        </p:nvSpPr>
        <p:spPr>
          <a:xfrm>
            <a:off x="5822933" y="6673868"/>
            <a:ext cx="1930400" cy="2286000"/>
          </a:xfrm>
          <a:custGeom>
            <a:rect b="b" l="l" r="r" t="t"/>
            <a:pathLst>
              <a:path extrusionOk="0" h="2286000" w="1930400">
                <a:moveTo>
                  <a:pt x="0" y="0"/>
                </a:moveTo>
                <a:lnTo>
                  <a:pt x="1930400" y="0"/>
                </a:lnTo>
                <a:lnTo>
                  <a:pt x="193040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50626" l="-128586" r="-356826" t="-127461"/>
            </a:stretch>
          </a:blipFill>
          <a:ln cap="sq" cmpd="sng" w="104775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pic>
        <p:nvPicPr>
          <p:cNvPr id="346" name="Google Shape;346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801633" y="3914489"/>
            <a:ext cx="2064509" cy="1228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0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2" name="Google Shape;352;p20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929" l="0" r="0" t="-33929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3" name="Google Shape;35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0567" y="3519617"/>
            <a:ext cx="3655706" cy="43868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20"/>
          <p:cNvSpPr txBox="1"/>
          <p:nvPr/>
        </p:nvSpPr>
        <p:spPr>
          <a:xfrm>
            <a:off x="3594049" y="3962592"/>
            <a:ext cx="13984448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元宇宙非洲遊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60" name="Google Shape;360;p21"/>
          <p:cNvGrpSpPr/>
          <p:nvPr/>
        </p:nvGrpSpPr>
        <p:grpSpPr>
          <a:xfrm rot="458666">
            <a:off x="12943923" y="-1488183"/>
            <a:ext cx="6955031" cy="12755042"/>
            <a:chOff x="0" y="-28575"/>
            <a:chExt cx="1831778" cy="3359353"/>
          </a:xfrm>
        </p:grpSpPr>
        <p:sp>
          <p:nvSpPr>
            <p:cNvPr id="361" name="Google Shape;361;p21"/>
            <p:cNvSpPr/>
            <p:nvPr/>
          </p:nvSpPr>
          <p:spPr>
            <a:xfrm>
              <a:off x="0" y="0"/>
              <a:ext cx="1831778" cy="3330778"/>
            </a:xfrm>
            <a:custGeom>
              <a:rect b="b" l="l" r="r" t="t"/>
              <a:pathLst>
                <a:path extrusionOk="0" h="3330778" w="1831778">
                  <a:moveTo>
                    <a:pt x="35620" y="0"/>
                  </a:moveTo>
                  <a:lnTo>
                    <a:pt x="1796157" y="0"/>
                  </a:lnTo>
                  <a:cubicBezTo>
                    <a:pt x="1805604" y="0"/>
                    <a:pt x="1814664" y="3753"/>
                    <a:pt x="1821344" y="10433"/>
                  </a:cubicBezTo>
                  <a:cubicBezTo>
                    <a:pt x="1828025" y="17113"/>
                    <a:pt x="1831778" y="26173"/>
                    <a:pt x="1831778" y="35620"/>
                  </a:cubicBezTo>
                  <a:lnTo>
                    <a:pt x="1831778" y="3295157"/>
                  </a:lnTo>
                  <a:cubicBezTo>
                    <a:pt x="1831778" y="3304604"/>
                    <a:pt x="1828025" y="3313664"/>
                    <a:pt x="1821344" y="3320345"/>
                  </a:cubicBezTo>
                  <a:cubicBezTo>
                    <a:pt x="1814664" y="3327025"/>
                    <a:pt x="1805604" y="3330778"/>
                    <a:pt x="1796157" y="3330778"/>
                  </a:cubicBezTo>
                  <a:lnTo>
                    <a:pt x="35620" y="3330778"/>
                  </a:lnTo>
                  <a:cubicBezTo>
                    <a:pt x="26173" y="3330778"/>
                    <a:pt x="17113" y="3327025"/>
                    <a:pt x="10433" y="3320345"/>
                  </a:cubicBezTo>
                  <a:cubicBezTo>
                    <a:pt x="3753" y="3313664"/>
                    <a:pt x="0" y="3304604"/>
                    <a:pt x="0" y="3295157"/>
                  </a:cubicBezTo>
                  <a:lnTo>
                    <a:pt x="0" y="35620"/>
                  </a:lnTo>
                  <a:cubicBezTo>
                    <a:pt x="0" y="26173"/>
                    <a:pt x="3753" y="17113"/>
                    <a:pt x="10433" y="10433"/>
                  </a:cubicBezTo>
                  <a:cubicBezTo>
                    <a:pt x="17113" y="3753"/>
                    <a:pt x="26173" y="0"/>
                    <a:pt x="356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1"/>
            <p:cNvSpPr txBox="1"/>
            <p:nvPr/>
          </p:nvSpPr>
          <p:spPr>
            <a:xfrm>
              <a:off x="0" y="-28575"/>
              <a:ext cx="1831778" cy="3359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3" name="Google Shape;363;p21"/>
          <p:cNvGrpSpPr/>
          <p:nvPr/>
        </p:nvGrpSpPr>
        <p:grpSpPr>
          <a:xfrm>
            <a:off x="0" y="2714322"/>
            <a:ext cx="18288000" cy="6397568"/>
            <a:chOff x="0" y="-28575"/>
            <a:chExt cx="4358997" cy="1524879"/>
          </a:xfrm>
        </p:grpSpPr>
        <p:sp>
          <p:nvSpPr>
            <p:cNvPr id="364" name="Google Shape;364;p21"/>
            <p:cNvSpPr/>
            <p:nvPr/>
          </p:nvSpPr>
          <p:spPr>
            <a:xfrm>
              <a:off x="0" y="0"/>
              <a:ext cx="4358997" cy="1496304"/>
            </a:xfrm>
            <a:custGeom>
              <a:rect b="b" l="l" r="r" t="t"/>
              <a:pathLst>
                <a:path extrusionOk="0" h="1496304" w="4358997">
                  <a:moveTo>
                    <a:pt x="0" y="0"/>
                  </a:moveTo>
                  <a:lnTo>
                    <a:pt x="4358997" y="0"/>
                  </a:lnTo>
                  <a:lnTo>
                    <a:pt x="4358997" y="1496304"/>
                  </a:lnTo>
                  <a:lnTo>
                    <a:pt x="0" y="1496304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365" name="Google Shape;365;p21"/>
            <p:cNvSpPr txBox="1"/>
            <p:nvPr/>
          </p:nvSpPr>
          <p:spPr>
            <a:xfrm>
              <a:off x="0" y="-28575"/>
              <a:ext cx="4358997" cy="1524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6" name="Google Shape;366;p21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21"/>
          <p:cNvSpPr/>
          <p:nvPr/>
        </p:nvSpPr>
        <p:spPr>
          <a:xfrm>
            <a:off x="13152955" y="3390015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5" y="0"/>
                </a:lnTo>
                <a:lnTo>
                  <a:pt x="151261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368" name="Google Shape;368;p21"/>
          <p:cNvSpPr/>
          <p:nvPr/>
        </p:nvSpPr>
        <p:spPr>
          <a:xfrm>
            <a:off x="1587388" y="344436"/>
            <a:ext cx="5027162" cy="4229100"/>
          </a:xfrm>
          <a:custGeom>
            <a:rect b="b" l="l" r="r" t="t"/>
            <a:pathLst>
              <a:path extrusionOk="0" h="4229100" w="5027162">
                <a:moveTo>
                  <a:pt x="0" y="0"/>
                </a:moveTo>
                <a:lnTo>
                  <a:pt x="5027162" y="0"/>
                </a:lnTo>
                <a:lnTo>
                  <a:pt x="5027162" y="4229100"/>
                </a:lnTo>
                <a:lnTo>
                  <a:pt x="0" y="4229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9" name="Google Shape;369;p21"/>
          <p:cNvSpPr txBox="1"/>
          <p:nvPr/>
        </p:nvSpPr>
        <p:spPr>
          <a:xfrm>
            <a:off x="1308044" y="4394006"/>
            <a:ext cx="10970199" cy="4401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1.抽出一位同學到電腦前體驗元宇宙場景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en-US" sz="473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https://create.viverse.com/jXMgztJ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 設定虛擬化身(Avatar)的形象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 為你的虛擬化身設定姓名</a:t>
            </a:r>
            <a:endParaRPr/>
          </a:p>
        </p:txBody>
      </p:sp>
      <p:pic>
        <p:nvPicPr>
          <p:cNvPr id="370" name="Google Shape;370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701112" y="3825000"/>
            <a:ext cx="5422121" cy="542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76" name="Google Shape;376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7" name="Google Shape;377;p22"/>
          <p:cNvSpPr/>
          <p:nvPr/>
        </p:nvSpPr>
        <p:spPr>
          <a:xfrm>
            <a:off x="358842" y="1716059"/>
            <a:ext cx="17570316" cy="8330742"/>
          </a:xfrm>
          <a:custGeom>
            <a:rect b="b" l="l" r="r" t="t"/>
            <a:pathLst>
              <a:path extrusionOk="0" h="8330742" w="17570316">
                <a:moveTo>
                  <a:pt x="0" y="0"/>
                </a:moveTo>
                <a:lnTo>
                  <a:pt x="17570316" y="0"/>
                </a:lnTo>
                <a:lnTo>
                  <a:pt x="17570316" y="8330742"/>
                </a:lnTo>
                <a:lnTo>
                  <a:pt x="0" y="8330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8870" l="-5418" r="-29567" t="-31271"/>
            </a:stretch>
          </a:blipFill>
          <a:ln>
            <a:noFill/>
          </a:ln>
        </p:spPr>
      </p:sp>
      <p:sp>
        <p:nvSpPr>
          <p:cNvPr id="378" name="Google Shape;378;p22"/>
          <p:cNvSpPr txBox="1"/>
          <p:nvPr/>
        </p:nvSpPr>
        <p:spPr>
          <a:xfrm>
            <a:off x="3427808" y="389845"/>
            <a:ext cx="12455469" cy="115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歡迎來到南非塞德堡山脈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4" name="Google Shape;384;p23"/>
          <p:cNvSpPr/>
          <p:nvPr/>
        </p:nvSpPr>
        <p:spPr>
          <a:xfrm>
            <a:off x="1180012" y="2216677"/>
            <a:ext cx="6696236" cy="6793955"/>
          </a:xfrm>
          <a:custGeom>
            <a:rect b="b" l="l" r="r" t="t"/>
            <a:pathLst>
              <a:path extrusionOk="0" h="9058607" w="8928314">
                <a:moveTo>
                  <a:pt x="0" y="0"/>
                </a:moveTo>
                <a:lnTo>
                  <a:pt x="8928314" y="0"/>
                </a:lnTo>
                <a:lnTo>
                  <a:pt x="8928314" y="9058608"/>
                </a:lnTo>
                <a:lnTo>
                  <a:pt x="0" y="9058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5927" l="-53612" r="-67926" t="0"/>
            </a:stretch>
          </a:blipFill>
          <a:ln>
            <a:noFill/>
          </a:ln>
        </p:spPr>
      </p:sp>
      <p:sp>
        <p:nvSpPr>
          <p:cNvPr id="385" name="Google Shape;385;p23"/>
          <p:cNvSpPr txBox="1"/>
          <p:nvPr/>
        </p:nvSpPr>
        <p:spPr>
          <a:xfrm>
            <a:off x="1180000" y="2520675"/>
            <a:ext cx="6804300" cy="5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任務：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 5分鐘時間在元宇宙參觀南非塞德堡山脈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2.只能使用元宇宙平台溝通，例如文字/互動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3.隱藏任務：找到一種動物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</p:txBody>
      </p:sp>
      <p:sp>
        <p:nvSpPr>
          <p:cNvPr id="386" name="Google Shape;386;p23"/>
          <p:cNvSpPr/>
          <p:nvPr/>
        </p:nvSpPr>
        <p:spPr>
          <a:xfrm>
            <a:off x="4528130" y="8040356"/>
            <a:ext cx="1004383" cy="361578"/>
          </a:xfrm>
          <a:custGeom>
            <a:rect b="b" l="l" r="r" t="t"/>
            <a:pathLst>
              <a:path extrusionOk="0" h="361578" w="1004383">
                <a:moveTo>
                  <a:pt x="0" y="0"/>
                </a:moveTo>
                <a:lnTo>
                  <a:pt x="1004383" y="0"/>
                </a:lnTo>
                <a:lnTo>
                  <a:pt x="1004383" y="361578"/>
                </a:lnTo>
                <a:lnTo>
                  <a:pt x="0" y="361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7" name="Google Shape;387;p23"/>
          <p:cNvSpPr/>
          <p:nvPr/>
        </p:nvSpPr>
        <p:spPr>
          <a:xfrm>
            <a:off x="5676108" y="6707268"/>
            <a:ext cx="1930400" cy="2248912"/>
          </a:xfrm>
          <a:custGeom>
            <a:rect b="b" l="l" r="r" t="t"/>
            <a:pathLst>
              <a:path extrusionOk="0" h="2248912" w="1930400">
                <a:moveTo>
                  <a:pt x="0" y="0"/>
                </a:moveTo>
                <a:lnTo>
                  <a:pt x="1930400" y="0"/>
                </a:lnTo>
                <a:lnTo>
                  <a:pt x="1930400" y="2248912"/>
                </a:lnTo>
                <a:lnTo>
                  <a:pt x="0" y="2248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68062" l="-235741" r="-249704" t="-114599"/>
            </a:stretch>
          </a:blipFill>
          <a:ln cap="sq" cmpd="sng" w="104775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88" name="Google Shape;388;p23"/>
          <p:cNvSpPr/>
          <p:nvPr/>
        </p:nvSpPr>
        <p:spPr>
          <a:xfrm>
            <a:off x="8642930" y="3708237"/>
            <a:ext cx="9061832" cy="4512908"/>
          </a:xfrm>
          <a:custGeom>
            <a:rect b="b" l="l" r="r" t="t"/>
            <a:pathLst>
              <a:path extrusionOk="0" h="4512908" w="9061832">
                <a:moveTo>
                  <a:pt x="0" y="0"/>
                </a:moveTo>
                <a:lnTo>
                  <a:pt x="9061832" y="0"/>
                </a:lnTo>
                <a:lnTo>
                  <a:pt x="9061832" y="4512908"/>
                </a:lnTo>
                <a:lnTo>
                  <a:pt x="0" y="4512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9162" l="-6146" r="-46961" t="-33768"/>
            </a:stretch>
          </a:blipFill>
          <a:ln cap="sq" cmpd="sng" w="9525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4" name="Google Shape;394;p24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655" l="0" r="0" t="-18655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5" name="Google Shape;39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0567" y="3519617"/>
            <a:ext cx="3655706" cy="43868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4"/>
          <p:cNvSpPr txBox="1"/>
          <p:nvPr/>
        </p:nvSpPr>
        <p:spPr>
          <a:xfrm>
            <a:off x="3594049" y="3962592"/>
            <a:ext cx="13984448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元宇宙火星遊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02" name="Google Shape;402;p25"/>
          <p:cNvGrpSpPr/>
          <p:nvPr/>
        </p:nvGrpSpPr>
        <p:grpSpPr>
          <a:xfrm rot="458666">
            <a:off x="12943923" y="-1488183"/>
            <a:ext cx="6955031" cy="12755042"/>
            <a:chOff x="0" y="-28575"/>
            <a:chExt cx="1831778" cy="3359353"/>
          </a:xfrm>
        </p:grpSpPr>
        <p:sp>
          <p:nvSpPr>
            <p:cNvPr id="403" name="Google Shape;403;p25"/>
            <p:cNvSpPr/>
            <p:nvPr/>
          </p:nvSpPr>
          <p:spPr>
            <a:xfrm>
              <a:off x="0" y="0"/>
              <a:ext cx="1831778" cy="3330778"/>
            </a:xfrm>
            <a:custGeom>
              <a:rect b="b" l="l" r="r" t="t"/>
              <a:pathLst>
                <a:path extrusionOk="0" h="3330778" w="1831778">
                  <a:moveTo>
                    <a:pt x="35620" y="0"/>
                  </a:moveTo>
                  <a:lnTo>
                    <a:pt x="1796157" y="0"/>
                  </a:lnTo>
                  <a:cubicBezTo>
                    <a:pt x="1805604" y="0"/>
                    <a:pt x="1814664" y="3753"/>
                    <a:pt x="1821344" y="10433"/>
                  </a:cubicBezTo>
                  <a:cubicBezTo>
                    <a:pt x="1828025" y="17113"/>
                    <a:pt x="1831778" y="26173"/>
                    <a:pt x="1831778" y="35620"/>
                  </a:cubicBezTo>
                  <a:lnTo>
                    <a:pt x="1831778" y="3295157"/>
                  </a:lnTo>
                  <a:cubicBezTo>
                    <a:pt x="1831778" y="3304604"/>
                    <a:pt x="1828025" y="3313664"/>
                    <a:pt x="1821344" y="3320345"/>
                  </a:cubicBezTo>
                  <a:cubicBezTo>
                    <a:pt x="1814664" y="3327025"/>
                    <a:pt x="1805604" y="3330778"/>
                    <a:pt x="1796157" y="3330778"/>
                  </a:cubicBezTo>
                  <a:lnTo>
                    <a:pt x="35620" y="3330778"/>
                  </a:lnTo>
                  <a:cubicBezTo>
                    <a:pt x="26173" y="3330778"/>
                    <a:pt x="17113" y="3327025"/>
                    <a:pt x="10433" y="3320345"/>
                  </a:cubicBezTo>
                  <a:cubicBezTo>
                    <a:pt x="3753" y="3313664"/>
                    <a:pt x="0" y="3304604"/>
                    <a:pt x="0" y="3295157"/>
                  </a:cubicBezTo>
                  <a:lnTo>
                    <a:pt x="0" y="35620"/>
                  </a:lnTo>
                  <a:cubicBezTo>
                    <a:pt x="0" y="26173"/>
                    <a:pt x="3753" y="17113"/>
                    <a:pt x="10433" y="10433"/>
                  </a:cubicBezTo>
                  <a:cubicBezTo>
                    <a:pt x="17113" y="3753"/>
                    <a:pt x="26173" y="0"/>
                    <a:pt x="356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5"/>
            <p:cNvSpPr txBox="1"/>
            <p:nvPr/>
          </p:nvSpPr>
          <p:spPr>
            <a:xfrm>
              <a:off x="0" y="-28575"/>
              <a:ext cx="1831778" cy="33593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5" name="Google Shape;405;p25"/>
          <p:cNvGrpSpPr/>
          <p:nvPr/>
        </p:nvGrpSpPr>
        <p:grpSpPr>
          <a:xfrm>
            <a:off x="0" y="2714322"/>
            <a:ext cx="18288000" cy="6397568"/>
            <a:chOff x="0" y="-28575"/>
            <a:chExt cx="4358997" cy="1524879"/>
          </a:xfrm>
        </p:grpSpPr>
        <p:sp>
          <p:nvSpPr>
            <p:cNvPr id="406" name="Google Shape;406;p25"/>
            <p:cNvSpPr/>
            <p:nvPr/>
          </p:nvSpPr>
          <p:spPr>
            <a:xfrm>
              <a:off x="0" y="0"/>
              <a:ext cx="4358997" cy="1496304"/>
            </a:xfrm>
            <a:custGeom>
              <a:rect b="b" l="l" r="r" t="t"/>
              <a:pathLst>
                <a:path extrusionOk="0" h="1496304" w="4358997">
                  <a:moveTo>
                    <a:pt x="0" y="0"/>
                  </a:moveTo>
                  <a:lnTo>
                    <a:pt x="4358997" y="0"/>
                  </a:lnTo>
                  <a:lnTo>
                    <a:pt x="4358997" y="1496304"/>
                  </a:lnTo>
                  <a:lnTo>
                    <a:pt x="0" y="1496304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407" name="Google Shape;407;p25"/>
            <p:cNvSpPr txBox="1"/>
            <p:nvPr/>
          </p:nvSpPr>
          <p:spPr>
            <a:xfrm>
              <a:off x="0" y="-28575"/>
              <a:ext cx="4358997" cy="15248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8" name="Google Shape;408;p25"/>
          <p:cNvSpPr/>
          <p:nvPr/>
        </p:nvSpPr>
        <p:spPr>
          <a:xfrm>
            <a:off x="-490525" y="-6092220"/>
            <a:ext cx="18778525" cy="9696548"/>
          </a:xfrm>
          <a:custGeom>
            <a:rect b="b" l="l" r="r" t="t"/>
            <a:pathLst>
              <a:path extrusionOk="0" h="9696548" w="18778525">
                <a:moveTo>
                  <a:pt x="0" y="0"/>
                </a:moveTo>
                <a:lnTo>
                  <a:pt x="18778525" y="0"/>
                </a:lnTo>
                <a:lnTo>
                  <a:pt x="18778525" y="9696547"/>
                </a:lnTo>
                <a:lnTo>
                  <a:pt x="0" y="9696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9" name="Google Shape;409;p25"/>
          <p:cNvSpPr/>
          <p:nvPr/>
        </p:nvSpPr>
        <p:spPr>
          <a:xfrm>
            <a:off x="13152955" y="3390015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5" y="0"/>
                </a:lnTo>
                <a:lnTo>
                  <a:pt x="151261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410" name="Google Shape;410;p25"/>
          <p:cNvSpPr/>
          <p:nvPr/>
        </p:nvSpPr>
        <p:spPr>
          <a:xfrm>
            <a:off x="1587388" y="344436"/>
            <a:ext cx="5027162" cy="4229100"/>
          </a:xfrm>
          <a:custGeom>
            <a:rect b="b" l="l" r="r" t="t"/>
            <a:pathLst>
              <a:path extrusionOk="0" h="4229100" w="5027162">
                <a:moveTo>
                  <a:pt x="0" y="0"/>
                </a:moveTo>
                <a:lnTo>
                  <a:pt x="5027162" y="0"/>
                </a:lnTo>
                <a:lnTo>
                  <a:pt x="5027162" y="4229100"/>
                </a:lnTo>
                <a:lnTo>
                  <a:pt x="0" y="4229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1" name="Google Shape;411;p25"/>
          <p:cNvSpPr txBox="1"/>
          <p:nvPr/>
        </p:nvSpPr>
        <p:spPr>
          <a:xfrm>
            <a:off x="1279469" y="4394006"/>
            <a:ext cx="11065449" cy="4401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1.抽出一位同學到電腦前體驗元宇宙場景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0" lang="en-US" sz="473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https://create.viverse.com/7Z9qzmx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 設定虛擬化身(Avatar)的形象</a:t>
            </a:r>
            <a:endParaRPr/>
          </a:p>
          <a:p>
            <a:pPr indent="0" lvl="0" marL="0" marR="0" rtl="0" algn="just">
              <a:lnSpc>
                <a:spcPct val="188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 為你的虛擬化身設定姓名</a:t>
            </a:r>
            <a:endParaRPr/>
          </a:p>
        </p:txBody>
      </p:sp>
      <p:pic>
        <p:nvPicPr>
          <p:cNvPr id="412" name="Google Shape;412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2701112" y="3825000"/>
            <a:ext cx="5422121" cy="542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418" name="Google Shape;418;p2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p26"/>
          <p:cNvSpPr/>
          <p:nvPr/>
        </p:nvSpPr>
        <p:spPr>
          <a:xfrm>
            <a:off x="358842" y="1716059"/>
            <a:ext cx="17570316" cy="8330742"/>
          </a:xfrm>
          <a:custGeom>
            <a:rect b="b" l="l" r="r" t="t"/>
            <a:pathLst>
              <a:path extrusionOk="0" h="8330742" w="17570316">
                <a:moveTo>
                  <a:pt x="0" y="0"/>
                </a:moveTo>
                <a:lnTo>
                  <a:pt x="17570316" y="0"/>
                </a:lnTo>
                <a:lnTo>
                  <a:pt x="17570316" y="8330742"/>
                </a:lnTo>
                <a:lnTo>
                  <a:pt x="0" y="8330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4985" l="-4133" r="-32347" t="-46932"/>
            </a:stretch>
          </a:blipFill>
          <a:ln>
            <a:noFill/>
          </a:ln>
        </p:spPr>
      </p:sp>
      <p:sp>
        <p:nvSpPr>
          <p:cNvPr id="420" name="Google Shape;420;p26"/>
          <p:cNvSpPr txBox="1"/>
          <p:nvPr/>
        </p:nvSpPr>
        <p:spPr>
          <a:xfrm>
            <a:off x="3427808" y="389845"/>
            <a:ext cx="12455469" cy="115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歡迎來到火星基地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6" name="Google Shape;426;p27"/>
          <p:cNvSpPr/>
          <p:nvPr/>
        </p:nvSpPr>
        <p:spPr>
          <a:xfrm>
            <a:off x="1180012" y="2216677"/>
            <a:ext cx="6696236" cy="6793955"/>
          </a:xfrm>
          <a:custGeom>
            <a:rect b="b" l="l" r="r" t="t"/>
            <a:pathLst>
              <a:path extrusionOk="0" h="9058607" w="8928314">
                <a:moveTo>
                  <a:pt x="0" y="0"/>
                </a:moveTo>
                <a:lnTo>
                  <a:pt x="8928314" y="0"/>
                </a:lnTo>
                <a:lnTo>
                  <a:pt x="8928314" y="9058608"/>
                </a:lnTo>
                <a:lnTo>
                  <a:pt x="0" y="9058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5927" l="-53612" r="-67926" t="0"/>
            </a:stretch>
          </a:blipFill>
          <a:ln>
            <a:noFill/>
          </a:ln>
        </p:spPr>
      </p:sp>
      <p:sp>
        <p:nvSpPr>
          <p:cNvPr id="427" name="Google Shape;427;p27"/>
          <p:cNvSpPr txBox="1"/>
          <p:nvPr/>
        </p:nvSpPr>
        <p:spPr>
          <a:xfrm>
            <a:off x="1449752" y="2520673"/>
            <a:ext cx="6156756" cy="48252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任務：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 5分鐘時間在元宇宙參觀火星基地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2.只能使用元宇宙平台溝通，例如文字/互動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77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3.隱藏任務：找到航拍機</a:t>
            </a:r>
            <a:endParaRPr/>
          </a:p>
          <a:p>
            <a:pPr indent="0" lvl="0" marL="0" marR="0" rtl="0" algn="just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/>
          </a:p>
        </p:txBody>
      </p:sp>
      <p:sp>
        <p:nvSpPr>
          <p:cNvPr id="428" name="Google Shape;428;p27"/>
          <p:cNvSpPr/>
          <p:nvPr/>
        </p:nvSpPr>
        <p:spPr>
          <a:xfrm>
            <a:off x="4528130" y="8040356"/>
            <a:ext cx="1004383" cy="361578"/>
          </a:xfrm>
          <a:custGeom>
            <a:rect b="b" l="l" r="r" t="t"/>
            <a:pathLst>
              <a:path extrusionOk="0" h="361578" w="1004383">
                <a:moveTo>
                  <a:pt x="0" y="0"/>
                </a:moveTo>
                <a:lnTo>
                  <a:pt x="1004383" y="0"/>
                </a:lnTo>
                <a:lnTo>
                  <a:pt x="1004383" y="361578"/>
                </a:lnTo>
                <a:lnTo>
                  <a:pt x="0" y="361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9" name="Google Shape;429;p27"/>
          <p:cNvSpPr/>
          <p:nvPr/>
        </p:nvSpPr>
        <p:spPr>
          <a:xfrm>
            <a:off x="8642930" y="3708237"/>
            <a:ext cx="9061832" cy="4512908"/>
          </a:xfrm>
          <a:custGeom>
            <a:rect b="b" l="l" r="r" t="t"/>
            <a:pathLst>
              <a:path extrusionOk="0" h="4512908" w="9061832">
                <a:moveTo>
                  <a:pt x="0" y="0"/>
                </a:moveTo>
                <a:lnTo>
                  <a:pt x="9061832" y="0"/>
                </a:lnTo>
                <a:lnTo>
                  <a:pt x="9061832" y="4512908"/>
                </a:lnTo>
                <a:lnTo>
                  <a:pt x="0" y="4512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473" l="-4133" r="-32347" t="-44682"/>
            </a:stretch>
          </a:blipFill>
          <a:ln cap="sq" cmpd="sng" w="9525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30" name="Google Shape;430;p27"/>
          <p:cNvSpPr/>
          <p:nvPr/>
        </p:nvSpPr>
        <p:spPr>
          <a:xfrm>
            <a:off x="5676108" y="6707268"/>
            <a:ext cx="1930400" cy="2248912"/>
          </a:xfrm>
          <a:custGeom>
            <a:rect b="b" l="l" r="r" t="t"/>
            <a:pathLst>
              <a:path extrusionOk="0" h="2248912" w="1930400">
                <a:moveTo>
                  <a:pt x="0" y="0"/>
                </a:moveTo>
                <a:lnTo>
                  <a:pt x="1930400" y="0"/>
                </a:lnTo>
                <a:lnTo>
                  <a:pt x="1930400" y="2248912"/>
                </a:lnTo>
                <a:lnTo>
                  <a:pt x="0" y="2248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22936" l="-260676" r="-224770" t="-59734"/>
            </a:stretch>
          </a:blipFill>
          <a:ln cap="sq" cmpd="sng" w="104775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36" name="Google Shape;436;p28"/>
          <p:cNvGrpSpPr/>
          <p:nvPr/>
        </p:nvGrpSpPr>
        <p:grpSpPr>
          <a:xfrm>
            <a:off x="1396910" y="2417017"/>
            <a:ext cx="15862390" cy="5465059"/>
            <a:chOff x="0" y="-66675"/>
            <a:chExt cx="4109199" cy="1415740"/>
          </a:xfrm>
        </p:grpSpPr>
        <p:sp>
          <p:nvSpPr>
            <p:cNvPr id="437" name="Google Shape;437;p28"/>
            <p:cNvSpPr/>
            <p:nvPr/>
          </p:nvSpPr>
          <p:spPr>
            <a:xfrm>
              <a:off x="0" y="0"/>
              <a:ext cx="4109199" cy="1349065"/>
            </a:xfrm>
            <a:custGeom>
              <a:rect b="b" l="l" r="r" t="t"/>
              <a:pathLst>
                <a:path extrusionOk="0" h="1349065" w="4109199">
                  <a:moveTo>
                    <a:pt x="19035" y="0"/>
                  </a:moveTo>
                  <a:lnTo>
                    <a:pt x="4090165" y="0"/>
                  </a:lnTo>
                  <a:cubicBezTo>
                    <a:pt x="4100677" y="0"/>
                    <a:pt x="4109199" y="8522"/>
                    <a:pt x="4109199" y="19035"/>
                  </a:cubicBezTo>
                  <a:lnTo>
                    <a:pt x="4109199" y="1330030"/>
                  </a:lnTo>
                  <a:cubicBezTo>
                    <a:pt x="4109199" y="1340543"/>
                    <a:pt x="4100677" y="1349065"/>
                    <a:pt x="4090165" y="1349065"/>
                  </a:cubicBezTo>
                  <a:lnTo>
                    <a:pt x="19035" y="1349065"/>
                  </a:lnTo>
                  <a:cubicBezTo>
                    <a:pt x="8522" y="1349065"/>
                    <a:pt x="0" y="1340543"/>
                    <a:pt x="0" y="1330030"/>
                  </a:cubicBezTo>
                  <a:lnTo>
                    <a:pt x="0" y="19035"/>
                  </a:lnTo>
                  <a:cubicBezTo>
                    <a:pt x="0" y="8522"/>
                    <a:pt x="8522" y="0"/>
                    <a:pt x="19035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8"/>
            <p:cNvSpPr txBox="1"/>
            <p:nvPr/>
          </p:nvSpPr>
          <p:spPr>
            <a:xfrm>
              <a:off x="0" y="-66675"/>
              <a:ext cx="4109199" cy="1415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136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39" name="Google Shape;439;p28"/>
          <p:cNvCxnSpPr/>
          <p:nvPr/>
        </p:nvCxnSpPr>
        <p:spPr>
          <a:xfrm rot="10800000">
            <a:off x="1981754" y="4110037"/>
            <a:ext cx="14533646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0" name="Google Shape;440;p28"/>
          <p:cNvSpPr txBox="1"/>
          <p:nvPr/>
        </p:nvSpPr>
        <p:spPr>
          <a:xfrm>
            <a:off x="1741956" y="2997771"/>
            <a:ext cx="7402044" cy="821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好處</a:t>
            </a:r>
            <a:endParaRPr/>
          </a:p>
        </p:txBody>
      </p:sp>
      <p:sp>
        <p:nvSpPr>
          <p:cNvPr id="441" name="Google Shape;441;p28"/>
          <p:cNvSpPr txBox="1"/>
          <p:nvPr/>
        </p:nvSpPr>
        <p:spPr>
          <a:xfrm>
            <a:off x="9144000" y="2978721"/>
            <a:ext cx="7717638" cy="821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限制</a:t>
            </a:r>
            <a:endParaRPr/>
          </a:p>
        </p:txBody>
      </p:sp>
      <p:cxnSp>
        <p:nvCxnSpPr>
          <p:cNvPr id="442" name="Google Shape;442;p28"/>
          <p:cNvCxnSpPr/>
          <p:nvPr/>
        </p:nvCxnSpPr>
        <p:spPr>
          <a:xfrm>
            <a:off x="9144000" y="3093021"/>
            <a:ext cx="0" cy="4789056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3" name="Google Shape;443;p28"/>
          <p:cNvSpPr/>
          <p:nvPr/>
        </p:nvSpPr>
        <p:spPr>
          <a:xfrm>
            <a:off x="1047750" y="7224852"/>
            <a:ext cx="3031830" cy="2857500"/>
          </a:xfrm>
          <a:custGeom>
            <a:rect b="b" l="l" r="r" t="t"/>
            <a:pathLst>
              <a:path extrusionOk="0" h="2857500" w="3031830">
                <a:moveTo>
                  <a:pt x="0" y="0"/>
                </a:moveTo>
                <a:lnTo>
                  <a:pt x="3031830" y="0"/>
                </a:lnTo>
                <a:lnTo>
                  <a:pt x="303183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4" name="Google Shape;444;p28"/>
          <p:cNvSpPr txBox="1"/>
          <p:nvPr/>
        </p:nvSpPr>
        <p:spPr>
          <a:xfrm>
            <a:off x="1741956" y="4770577"/>
            <a:ext cx="7162246" cy="2454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不需要實際前往即可到世界各地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近距離欣賞藝術品細節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45" name="Google Shape;445;p28"/>
          <p:cNvSpPr txBox="1"/>
          <p:nvPr/>
        </p:nvSpPr>
        <p:spPr>
          <a:xfrm>
            <a:off x="9328105" y="4770577"/>
            <a:ext cx="7786688" cy="183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無法親身感受藝術品的實體質感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可能會有技術問題如畫質、速度等</a:t>
            </a:r>
            <a:endParaRPr/>
          </a:p>
        </p:txBody>
      </p:sp>
      <p:sp>
        <p:nvSpPr>
          <p:cNvPr id="446" name="Google Shape;446;p28"/>
          <p:cNvSpPr txBox="1"/>
          <p:nvPr/>
        </p:nvSpPr>
        <p:spPr>
          <a:xfrm>
            <a:off x="1981754" y="1019175"/>
            <a:ext cx="13844895" cy="8202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3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Q1. 在元宇宙</a:t>
            </a:r>
            <a:r>
              <a:rPr b="1" i="0" lang="en-US" sz="4832" u="none" cap="none" strike="noStrike">
                <a:solidFill>
                  <a:srgbClr val="EF8BF7"/>
                </a:solidFill>
                <a:latin typeface="Noto Sans TC"/>
                <a:ea typeface="Noto Sans TC"/>
                <a:cs typeface="Noto Sans TC"/>
                <a:sym typeface="Noto Sans TC"/>
              </a:rPr>
              <a:t>參觀美術館與實地參觀</a:t>
            </a:r>
            <a:r>
              <a:rPr b="1" i="0" lang="en-US" sz="483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的主要區別</a:t>
            </a:r>
            <a:endParaRPr/>
          </a:p>
        </p:txBody>
      </p:sp>
      <p:sp>
        <p:nvSpPr>
          <p:cNvPr id="447" name="Google Shape;447;p28"/>
          <p:cNvSpPr txBox="1"/>
          <p:nvPr/>
        </p:nvSpPr>
        <p:spPr>
          <a:xfrm>
            <a:off x="4325619" y="8539302"/>
            <a:ext cx="12790806" cy="12828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78" u="none" cap="none" strike="noStrike">
                <a:solidFill>
                  <a:srgbClr val="FBC5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元宇宙參觀能帶來更便利和自由的藝術體驗，但仍然無法完全取代現實生活中的參觀感受，兩種方式應該是相輔相成的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53" name="Google Shape;453;p29"/>
          <p:cNvGrpSpPr/>
          <p:nvPr/>
        </p:nvGrpSpPr>
        <p:grpSpPr>
          <a:xfrm>
            <a:off x="1396910" y="2417017"/>
            <a:ext cx="15862390" cy="5465059"/>
            <a:chOff x="0" y="-66675"/>
            <a:chExt cx="4109199" cy="1415740"/>
          </a:xfrm>
        </p:grpSpPr>
        <p:sp>
          <p:nvSpPr>
            <p:cNvPr id="454" name="Google Shape;454;p29"/>
            <p:cNvSpPr/>
            <p:nvPr/>
          </p:nvSpPr>
          <p:spPr>
            <a:xfrm>
              <a:off x="0" y="0"/>
              <a:ext cx="4109199" cy="1349065"/>
            </a:xfrm>
            <a:custGeom>
              <a:rect b="b" l="l" r="r" t="t"/>
              <a:pathLst>
                <a:path extrusionOk="0" h="1349065" w="4109199">
                  <a:moveTo>
                    <a:pt x="19035" y="0"/>
                  </a:moveTo>
                  <a:lnTo>
                    <a:pt x="4090165" y="0"/>
                  </a:lnTo>
                  <a:cubicBezTo>
                    <a:pt x="4100677" y="0"/>
                    <a:pt x="4109199" y="8522"/>
                    <a:pt x="4109199" y="19035"/>
                  </a:cubicBezTo>
                  <a:lnTo>
                    <a:pt x="4109199" y="1330030"/>
                  </a:lnTo>
                  <a:cubicBezTo>
                    <a:pt x="4109199" y="1340543"/>
                    <a:pt x="4100677" y="1349065"/>
                    <a:pt x="4090165" y="1349065"/>
                  </a:cubicBezTo>
                  <a:lnTo>
                    <a:pt x="19035" y="1349065"/>
                  </a:lnTo>
                  <a:cubicBezTo>
                    <a:pt x="8522" y="1349065"/>
                    <a:pt x="0" y="1340543"/>
                    <a:pt x="0" y="1330030"/>
                  </a:cubicBezTo>
                  <a:lnTo>
                    <a:pt x="0" y="19035"/>
                  </a:lnTo>
                  <a:cubicBezTo>
                    <a:pt x="0" y="8522"/>
                    <a:pt x="8522" y="0"/>
                    <a:pt x="19035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9"/>
            <p:cNvSpPr txBox="1"/>
            <p:nvPr/>
          </p:nvSpPr>
          <p:spPr>
            <a:xfrm>
              <a:off x="0" y="-66675"/>
              <a:ext cx="4109199" cy="1415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136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56" name="Google Shape;456;p29"/>
          <p:cNvCxnSpPr/>
          <p:nvPr/>
        </p:nvCxnSpPr>
        <p:spPr>
          <a:xfrm rot="10800000">
            <a:off x="1981754" y="4110037"/>
            <a:ext cx="14533646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7" name="Google Shape;457;p29"/>
          <p:cNvSpPr txBox="1"/>
          <p:nvPr/>
        </p:nvSpPr>
        <p:spPr>
          <a:xfrm>
            <a:off x="1741956" y="2997771"/>
            <a:ext cx="7402044" cy="821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好處</a:t>
            </a:r>
            <a:endParaRPr/>
          </a:p>
        </p:txBody>
      </p:sp>
      <p:sp>
        <p:nvSpPr>
          <p:cNvPr id="458" name="Google Shape;458;p29"/>
          <p:cNvSpPr txBox="1"/>
          <p:nvPr/>
        </p:nvSpPr>
        <p:spPr>
          <a:xfrm>
            <a:off x="9144000" y="2978721"/>
            <a:ext cx="7717638" cy="8210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限制</a:t>
            </a:r>
            <a:endParaRPr/>
          </a:p>
        </p:txBody>
      </p:sp>
      <p:cxnSp>
        <p:nvCxnSpPr>
          <p:cNvPr id="459" name="Google Shape;459;p29"/>
          <p:cNvCxnSpPr/>
          <p:nvPr/>
        </p:nvCxnSpPr>
        <p:spPr>
          <a:xfrm>
            <a:off x="9144000" y="3093021"/>
            <a:ext cx="0" cy="4789056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0" name="Google Shape;460;p29"/>
          <p:cNvSpPr/>
          <p:nvPr/>
        </p:nvSpPr>
        <p:spPr>
          <a:xfrm>
            <a:off x="14532762" y="7224852"/>
            <a:ext cx="3031830" cy="2857500"/>
          </a:xfrm>
          <a:custGeom>
            <a:rect b="b" l="l" r="r" t="t"/>
            <a:pathLst>
              <a:path extrusionOk="0" h="2857500" w="3031830">
                <a:moveTo>
                  <a:pt x="0" y="0"/>
                </a:moveTo>
                <a:lnTo>
                  <a:pt x="3031830" y="0"/>
                </a:lnTo>
                <a:lnTo>
                  <a:pt x="3031830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1" name="Google Shape;461;p29"/>
          <p:cNvSpPr txBox="1"/>
          <p:nvPr/>
        </p:nvSpPr>
        <p:spPr>
          <a:xfrm>
            <a:off x="1741956" y="4770577"/>
            <a:ext cx="7162246" cy="2454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不受天氣因素及地理限制影響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重現歷史場景或賞已消失的奇觀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62" name="Google Shape;462;p29"/>
          <p:cNvSpPr txBox="1"/>
          <p:nvPr/>
        </p:nvSpPr>
        <p:spPr>
          <a:xfrm>
            <a:off x="9328105" y="4770577"/>
            <a:ext cx="7786688" cy="1835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無法感受當地氣候、與人文氛圍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77825" lvl="1" marL="755651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Arial"/>
              <a:buChar char="•"/>
            </a:pPr>
            <a:r>
              <a:rPr b="0" i="0" lang="en-US" sz="35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長時間使用電子裝置可能引發疲勞</a:t>
            </a:r>
            <a:endParaRPr/>
          </a:p>
        </p:txBody>
      </p:sp>
      <p:sp>
        <p:nvSpPr>
          <p:cNvPr id="463" name="Google Shape;463;p29"/>
          <p:cNvSpPr txBox="1"/>
          <p:nvPr/>
        </p:nvSpPr>
        <p:spPr>
          <a:xfrm>
            <a:off x="1981754" y="1019175"/>
            <a:ext cx="13844895" cy="8202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3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Q2. 在元宇宙</a:t>
            </a:r>
            <a:r>
              <a:rPr b="1" i="0" lang="en-US" sz="4832" u="none" cap="none" strike="noStrike">
                <a:solidFill>
                  <a:srgbClr val="EF8BF7"/>
                </a:solidFill>
                <a:latin typeface="Noto Sans TC"/>
                <a:ea typeface="Noto Sans TC"/>
                <a:cs typeface="Noto Sans TC"/>
                <a:sym typeface="Noto Sans TC"/>
              </a:rPr>
              <a:t>旅覽景點與實地參觀</a:t>
            </a:r>
            <a:r>
              <a:rPr b="1" i="0" lang="en-US" sz="483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的主要區別</a:t>
            </a:r>
            <a:endParaRPr/>
          </a:p>
        </p:txBody>
      </p:sp>
      <p:sp>
        <p:nvSpPr>
          <p:cNvPr id="464" name="Google Shape;464;p29"/>
          <p:cNvSpPr txBox="1"/>
          <p:nvPr/>
        </p:nvSpPr>
        <p:spPr>
          <a:xfrm>
            <a:off x="1741956" y="8472627"/>
            <a:ext cx="12790806" cy="12828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78" u="none" cap="none" strike="noStrike">
                <a:solidFill>
                  <a:srgbClr val="FBC5FF"/>
                </a:solidFill>
                <a:latin typeface="Noto Sans TC"/>
                <a:ea typeface="Noto Sans TC"/>
                <a:cs typeface="Noto Sans TC"/>
                <a:sym typeface="Noto Sans TC"/>
              </a:rPr>
              <a:t>善用元宇宙技術能夠將虛擬及現實結合，讓旅行更具彈性與多樣化，讓探索世界的多了一種全新的手法。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470" name="Google Shape;470;p30"/>
          <p:cNvGrpSpPr/>
          <p:nvPr/>
        </p:nvGrpSpPr>
        <p:grpSpPr>
          <a:xfrm>
            <a:off x="3477928" y="2064738"/>
            <a:ext cx="11433217" cy="7374425"/>
            <a:chOff x="0" y="0"/>
            <a:chExt cx="6350000" cy="4095750"/>
          </a:xfrm>
        </p:grpSpPr>
        <p:sp>
          <p:nvSpPr>
            <p:cNvPr id="471" name="Google Shape;471;p30"/>
            <p:cNvSpPr/>
            <p:nvPr/>
          </p:nvSpPr>
          <p:spPr>
            <a:xfrm>
              <a:off x="101600" y="521970"/>
              <a:ext cx="6146800" cy="3472180"/>
            </a:xfrm>
            <a:custGeom>
              <a:rect b="b" l="l" r="r" t="t"/>
              <a:pathLst>
                <a:path extrusionOk="0"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2927" l="-35491" r="-35491" t="-15033"/>
              </a:stretch>
            </a:blipFill>
            <a:ln>
              <a:noFill/>
            </a:ln>
          </p:spPr>
        </p:sp>
        <p:sp>
          <p:nvSpPr>
            <p:cNvPr id="472" name="Google Shape;472;p30"/>
            <p:cNvSpPr/>
            <p:nvPr/>
          </p:nvSpPr>
          <p:spPr>
            <a:xfrm>
              <a:off x="95250" y="110490"/>
              <a:ext cx="1186180" cy="311150"/>
            </a:xfrm>
            <a:custGeom>
              <a:rect b="b" l="l" r="r" t="t"/>
              <a:pathLst>
                <a:path extrusionOk="0"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73" name="Google Shape;473;p30"/>
            <p:cNvSpPr/>
            <p:nvPr/>
          </p:nvSpPr>
          <p:spPr>
            <a:xfrm>
              <a:off x="0" y="0"/>
              <a:ext cx="6350000" cy="4095750"/>
            </a:xfrm>
            <a:custGeom>
              <a:rect b="b" l="l" r="r" t="t"/>
              <a:pathLst>
                <a:path extrusionOk="0"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E57EFF"/>
            </a:solidFill>
            <a:ln>
              <a:noFill/>
            </a:ln>
          </p:spPr>
        </p:sp>
      </p:grpSp>
      <p:grpSp>
        <p:nvGrpSpPr>
          <p:cNvPr id="474" name="Google Shape;474;p30"/>
          <p:cNvGrpSpPr/>
          <p:nvPr/>
        </p:nvGrpSpPr>
        <p:grpSpPr>
          <a:xfrm>
            <a:off x="3666725" y="2585125"/>
            <a:ext cx="11115789" cy="6720898"/>
            <a:chOff x="0" y="-95250"/>
            <a:chExt cx="2927615" cy="1770113"/>
          </a:xfrm>
        </p:grpSpPr>
        <p:sp>
          <p:nvSpPr>
            <p:cNvPr id="475" name="Google Shape;475;p30"/>
            <p:cNvSpPr/>
            <p:nvPr/>
          </p:nvSpPr>
          <p:spPr>
            <a:xfrm>
              <a:off x="0" y="0"/>
              <a:ext cx="2927615" cy="1674863"/>
            </a:xfrm>
            <a:custGeom>
              <a:rect b="b" l="l" r="r" t="t"/>
              <a:pathLst>
                <a:path extrusionOk="0" h="1674863" w="2927615">
                  <a:moveTo>
                    <a:pt x="0" y="0"/>
                  </a:moveTo>
                  <a:lnTo>
                    <a:pt x="2927615" y="0"/>
                  </a:lnTo>
                  <a:lnTo>
                    <a:pt x="2927615" y="1674863"/>
                  </a:lnTo>
                  <a:lnTo>
                    <a:pt x="0" y="1674863"/>
                  </a:lnTo>
                  <a:close/>
                </a:path>
              </a:pathLst>
            </a:custGeom>
            <a:solidFill>
              <a:srgbClr val="240960"/>
            </a:solidFill>
            <a:ln>
              <a:noFill/>
            </a:ln>
          </p:spPr>
        </p:sp>
        <p:sp>
          <p:nvSpPr>
            <p:cNvPr id="476" name="Google Shape;476;p30"/>
            <p:cNvSpPr txBox="1"/>
            <p:nvPr/>
          </p:nvSpPr>
          <p:spPr>
            <a:xfrm>
              <a:off x="0" y="-95250"/>
              <a:ext cx="2927615" cy="17701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1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7" name="Google Shape;477;p30"/>
          <p:cNvSpPr txBox="1"/>
          <p:nvPr/>
        </p:nvSpPr>
        <p:spPr>
          <a:xfrm>
            <a:off x="6933098" y="761808"/>
            <a:ext cx="4158407" cy="8781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78" u="none" cap="none" strike="noStrike">
                <a:solidFill>
                  <a:srgbClr val="CBF4FF"/>
                </a:solidFill>
                <a:latin typeface="Noto Sans TC"/>
                <a:ea typeface="Noto Sans TC"/>
                <a:cs typeface="Noto Sans TC"/>
                <a:sym typeface="Noto Sans TC"/>
              </a:rPr>
              <a:t>博物館AR導覽</a:t>
            </a:r>
            <a:endParaRPr/>
          </a:p>
        </p:txBody>
      </p:sp>
      <p:sp>
        <p:nvSpPr>
          <p:cNvPr id="478" name="Google Shape;478;p30"/>
          <p:cNvSpPr txBox="1"/>
          <p:nvPr/>
        </p:nvSpPr>
        <p:spPr>
          <a:xfrm>
            <a:off x="395964" y="9601088"/>
            <a:ext cx="17597146" cy="380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影片來源: Youtube- 台灣博物館AR導覽 Epson Moverio智慧眼鏡｜宇萌數位科技 arplanet</a:t>
            </a:r>
            <a:endParaRPr/>
          </a:p>
        </p:txBody>
      </p:sp>
      <p:sp>
        <p:nvSpPr>
          <p:cNvPr id="479" name="Google Shape;479;p30"/>
          <p:cNvSpPr txBox="1"/>
          <p:nvPr/>
        </p:nvSpPr>
        <p:spPr>
          <a:xfrm>
            <a:off x="15072334" y="9601088"/>
            <a:ext cx="2983770" cy="380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(0:23-0:37, 1:15-1:40)</a:t>
            </a:r>
            <a:endParaRPr/>
          </a:p>
        </p:txBody>
      </p:sp>
      <p:pic>
        <p:nvPicPr>
          <p:cNvPr descr="乘坐台博AR時空巴士，使用Epson Moverio智慧眼鏡，&#10;透過AR眼鏡時空接收器，接收來自博物館館長的訊息資訊，&#10;讓民眾搭乘時，能同時體驗到新五感的AR導覽旅程，&#10;打造更獨特的沉浸體驗！&#10;&#10;&#10;影片來源:Epson https://www.youtube.com/c/EPSONTWPV/featured&#10;&#10;#ar&#10;#ar擴增實境&#10;#虛擬實境&#10;&#10;《宇萌數位科技》官網：https://www.arplanet.com.tw/&#10;《你今天AR了沒?》粉絲專頁：https://www.facebook.com/arplanet1/&#10;&#10;【來索取免費AR創新思維白皮書】&#10;https://www.arplanet.com.tw/arthinking/&#10;&#10;【看更多AR擴增實境精選案例】&#10;https://www.arplanet.com.tw/case_situation/&#10;&#10;【聯絡我們】&#10;電話：+886-2-2655-2225&#10;Email：xr_service@arplanet.com.tw&#10;地址：台北市南港區三重路19之11號E棟3樓" id="480" name="Google Shape;480;p30" title="台灣博物館AR導覽 Epson Moverio智慧眼鏡｜宇萌數位科技 arplanet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3934" y="3039281"/>
            <a:ext cx="10981375" cy="6177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85ABFF"/>
            </a:gs>
          </a:gsLst>
          <a:lin ang="0" scaled="0"/>
        </a:gra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31"/>
          <p:cNvPicPr preferRelativeResize="0"/>
          <p:nvPr/>
        </p:nvPicPr>
        <p:blipFill rotWithShape="1">
          <a:blip r:embed="rId3">
            <a:alphaModFix/>
          </a:blip>
          <a:srcRect b="657" l="0" r="0" t="657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1"/>
          <p:cNvSpPr/>
          <p:nvPr/>
        </p:nvSpPr>
        <p:spPr>
          <a:xfrm>
            <a:off x="-10834017" y="1913509"/>
            <a:ext cx="17871339" cy="17871339"/>
          </a:xfrm>
          <a:custGeom>
            <a:rect b="b" l="l" r="r" t="t"/>
            <a:pathLst>
              <a:path extrusionOk="0" h="17871339" w="17871339">
                <a:moveTo>
                  <a:pt x="0" y="0"/>
                </a:moveTo>
                <a:lnTo>
                  <a:pt x="17871339" y="0"/>
                </a:lnTo>
                <a:lnTo>
                  <a:pt x="17871339" y="17871339"/>
                </a:lnTo>
                <a:lnTo>
                  <a:pt x="0" y="178713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32999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87" name="Google Shape;487;p31"/>
          <p:cNvGrpSpPr/>
          <p:nvPr/>
        </p:nvGrpSpPr>
        <p:grpSpPr>
          <a:xfrm>
            <a:off x="0" y="2941311"/>
            <a:ext cx="19050363" cy="5093189"/>
            <a:chOff x="0" y="-28575"/>
            <a:chExt cx="4540708" cy="1213976"/>
          </a:xfrm>
        </p:grpSpPr>
        <p:sp>
          <p:nvSpPr>
            <p:cNvPr id="488" name="Google Shape;488;p31"/>
            <p:cNvSpPr/>
            <p:nvPr/>
          </p:nvSpPr>
          <p:spPr>
            <a:xfrm>
              <a:off x="0" y="0"/>
              <a:ext cx="4540708" cy="1185401"/>
            </a:xfrm>
            <a:custGeom>
              <a:rect b="b" l="l" r="r" t="t"/>
              <a:pathLst>
                <a:path extrusionOk="0" h="1185401" w="4540708">
                  <a:moveTo>
                    <a:pt x="0" y="0"/>
                  </a:moveTo>
                  <a:lnTo>
                    <a:pt x="4540708" y="0"/>
                  </a:lnTo>
                  <a:lnTo>
                    <a:pt x="4540708" y="1185401"/>
                  </a:lnTo>
                  <a:lnTo>
                    <a:pt x="0" y="1185401"/>
                  </a:lnTo>
                  <a:close/>
                </a:path>
              </a:pathLst>
            </a:custGeom>
            <a:gradFill>
              <a:gsLst>
                <a:gs pos="0">
                  <a:srgbClr val="F600FE">
                    <a:alpha val="47058"/>
                  </a:srgbClr>
                </a:gs>
                <a:gs pos="25000">
                  <a:srgbClr val="C900FE">
                    <a:alpha val="47058"/>
                  </a:srgbClr>
                </a:gs>
                <a:gs pos="50000">
                  <a:srgbClr val="A136FF">
                    <a:alpha val="47058"/>
                  </a:srgbClr>
                </a:gs>
                <a:gs pos="75000">
                  <a:srgbClr val="5142F0">
                    <a:alpha val="47058"/>
                  </a:srgbClr>
                </a:gs>
                <a:gs pos="100000">
                  <a:srgbClr val="0033D9">
                    <a:alpha val="47058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489" name="Google Shape;489;p31"/>
            <p:cNvSpPr txBox="1"/>
            <p:nvPr/>
          </p:nvSpPr>
          <p:spPr>
            <a:xfrm>
              <a:off x="0" y="-28575"/>
              <a:ext cx="4540708" cy="12139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0" name="Google Shape;490;p31"/>
          <p:cNvGrpSpPr/>
          <p:nvPr/>
        </p:nvGrpSpPr>
        <p:grpSpPr>
          <a:xfrm>
            <a:off x="15020109" y="2605709"/>
            <a:ext cx="5077990" cy="5077990"/>
            <a:chOff x="0" y="0"/>
            <a:chExt cx="812800" cy="812800"/>
          </a:xfrm>
        </p:grpSpPr>
        <p:sp>
          <p:nvSpPr>
            <p:cNvPr id="491" name="Google Shape;491;p3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3" name="Google Shape;493;p31"/>
          <p:cNvSpPr txBox="1"/>
          <p:nvPr/>
        </p:nvSpPr>
        <p:spPr>
          <a:xfrm>
            <a:off x="3446767" y="3198758"/>
            <a:ext cx="11394466" cy="4412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7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元宇宙的出現</a:t>
            </a:r>
            <a:endParaRPr/>
          </a:p>
          <a:p>
            <a:pPr indent="0" lvl="0" marL="0" marR="0" rtl="0" algn="ctr">
              <a:lnSpc>
                <a:spcPct val="157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51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如何大幅度改變人們的生活與互動方式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9" name="Google Shape;499;p32"/>
          <p:cNvGrpSpPr/>
          <p:nvPr/>
        </p:nvGrpSpPr>
        <p:grpSpPr>
          <a:xfrm>
            <a:off x="1385299" y="694385"/>
            <a:ext cx="5193357" cy="1656150"/>
            <a:chOff x="0" y="-28575"/>
            <a:chExt cx="1312344" cy="418504"/>
          </a:xfrm>
        </p:grpSpPr>
        <p:sp>
          <p:nvSpPr>
            <p:cNvPr id="500" name="Google Shape;500;p32"/>
            <p:cNvSpPr/>
            <p:nvPr/>
          </p:nvSpPr>
          <p:spPr>
            <a:xfrm>
              <a:off x="0" y="0"/>
              <a:ext cx="1312344" cy="389929"/>
            </a:xfrm>
            <a:custGeom>
              <a:rect b="b" l="l" r="r" t="t"/>
              <a:pathLst>
                <a:path extrusionOk="0" h="389929" w="1312344">
                  <a:moveTo>
                    <a:pt x="0" y="0"/>
                  </a:moveTo>
                  <a:lnTo>
                    <a:pt x="1312344" y="0"/>
                  </a:lnTo>
                  <a:lnTo>
                    <a:pt x="1312344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01" name="Google Shape;501;p32"/>
            <p:cNvSpPr txBox="1"/>
            <p:nvPr/>
          </p:nvSpPr>
          <p:spPr>
            <a:xfrm>
              <a:off x="0" y="-28575"/>
              <a:ext cx="1312344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p32"/>
          <p:cNvGrpSpPr/>
          <p:nvPr/>
        </p:nvGrpSpPr>
        <p:grpSpPr>
          <a:xfrm>
            <a:off x="1385299" y="2223424"/>
            <a:ext cx="5193357" cy="1656150"/>
            <a:chOff x="0" y="-28575"/>
            <a:chExt cx="1312344" cy="418504"/>
          </a:xfrm>
        </p:grpSpPr>
        <p:sp>
          <p:nvSpPr>
            <p:cNvPr id="503" name="Google Shape;503;p32"/>
            <p:cNvSpPr/>
            <p:nvPr/>
          </p:nvSpPr>
          <p:spPr>
            <a:xfrm>
              <a:off x="0" y="0"/>
              <a:ext cx="1312344" cy="389929"/>
            </a:xfrm>
            <a:custGeom>
              <a:rect b="b" l="l" r="r" t="t"/>
              <a:pathLst>
                <a:path extrusionOk="0" h="389929" w="1312344">
                  <a:moveTo>
                    <a:pt x="0" y="0"/>
                  </a:moveTo>
                  <a:lnTo>
                    <a:pt x="1312344" y="0"/>
                  </a:lnTo>
                  <a:lnTo>
                    <a:pt x="1312344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04" name="Google Shape;504;p32"/>
            <p:cNvSpPr txBox="1"/>
            <p:nvPr/>
          </p:nvSpPr>
          <p:spPr>
            <a:xfrm>
              <a:off x="0" y="-28575"/>
              <a:ext cx="1312344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5" name="Google Shape;505;p32"/>
          <p:cNvGrpSpPr/>
          <p:nvPr/>
        </p:nvGrpSpPr>
        <p:grpSpPr>
          <a:xfrm>
            <a:off x="1385299" y="3766494"/>
            <a:ext cx="5193357" cy="1656150"/>
            <a:chOff x="0" y="-28575"/>
            <a:chExt cx="1312344" cy="418504"/>
          </a:xfrm>
        </p:grpSpPr>
        <p:sp>
          <p:nvSpPr>
            <p:cNvPr id="506" name="Google Shape;506;p32"/>
            <p:cNvSpPr/>
            <p:nvPr/>
          </p:nvSpPr>
          <p:spPr>
            <a:xfrm>
              <a:off x="0" y="0"/>
              <a:ext cx="1312344" cy="389929"/>
            </a:xfrm>
            <a:custGeom>
              <a:rect b="b" l="l" r="r" t="t"/>
              <a:pathLst>
                <a:path extrusionOk="0" h="389929" w="1312344">
                  <a:moveTo>
                    <a:pt x="0" y="0"/>
                  </a:moveTo>
                  <a:lnTo>
                    <a:pt x="1312344" y="0"/>
                  </a:lnTo>
                  <a:lnTo>
                    <a:pt x="1312344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07" name="Google Shape;507;p32"/>
            <p:cNvSpPr txBox="1"/>
            <p:nvPr/>
          </p:nvSpPr>
          <p:spPr>
            <a:xfrm>
              <a:off x="0" y="-28575"/>
              <a:ext cx="1312344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8" name="Google Shape;508;p32"/>
          <p:cNvGrpSpPr/>
          <p:nvPr/>
        </p:nvGrpSpPr>
        <p:grpSpPr>
          <a:xfrm>
            <a:off x="1385299" y="5309564"/>
            <a:ext cx="5193357" cy="1656150"/>
            <a:chOff x="0" y="-28575"/>
            <a:chExt cx="1312344" cy="418504"/>
          </a:xfrm>
        </p:grpSpPr>
        <p:sp>
          <p:nvSpPr>
            <p:cNvPr id="509" name="Google Shape;509;p32"/>
            <p:cNvSpPr/>
            <p:nvPr/>
          </p:nvSpPr>
          <p:spPr>
            <a:xfrm>
              <a:off x="0" y="0"/>
              <a:ext cx="1312344" cy="389929"/>
            </a:xfrm>
            <a:custGeom>
              <a:rect b="b" l="l" r="r" t="t"/>
              <a:pathLst>
                <a:path extrusionOk="0" h="389929" w="1312344">
                  <a:moveTo>
                    <a:pt x="0" y="0"/>
                  </a:moveTo>
                  <a:lnTo>
                    <a:pt x="1312344" y="0"/>
                  </a:lnTo>
                  <a:lnTo>
                    <a:pt x="1312344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10" name="Google Shape;510;p32"/>
            <p:cNvSpPr txBox="1"/>
            <p:nvPr/>
          </p:nvSpPr>
          <p:spPr>
            <a:xfrm>
              <a:off x="0" y="-28575"/>
              <a:ext cx="1312344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1" name="Google Shape;511;p32"/>
          <p:cNvGrpSpPr/>
          <p:nvPr/>
        </p:nvGrpSpPr>
        <p:grpSpPr>
          <a:xfrm>
            <a:off x="1385299" y="6843109"/>
            <a:ext cx="5193357" cy="1656150"/>
            <a:chOff x="0" y="-28575"/>
            <a:chExt cx="1312344" cy="418504"/>
          </a:xfrm>
        </p:grpSpPr>
        <p:sp>
          <p:nvSpPr>
            <p:cNvPr id="512" name="Google Shape;512;p32"/>
            <p:cNvSpPr/>
            <p:nvPr/>
          </p:nvSpPr>
          <p:spPr>
            <a:xfrm>
              <a:off x="0" y="0"/>
              <a:ext cx="1312344" cy="389929"/>
            </a:xfrm>
            <a:custGeom>
              <a:rect b="b" l="l" r="r" t="t"/>
              <a:pathLst>
                <a:path extrusionOk="0" h="389929" w="1312344">
                  <a:moveTo>
                    <a:pt x="0" y="0"/>
                  </a:moveTo>
                  <a:lnTo>
                    <a:pt x="1312344" y="0"/>
                  </a:lnTo>
                  <a:lnTo>
                    <a:pt x="1312344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13" name="Google Shape;513;p32"/>
            <p:cNvSpPr txBox="1"/>
            <p:nvPr/>
          </p:nvSpPr>
          <p:spPr>
            <a:xfrm>
              <a:off x="0" y="-28575"/>
              <a:ext cx="1312344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4" name="Google Shape;514;p32"/>
          <p:cNvGrpSpPr/>
          <p:nvPr/>
        </p:nvGrpSpPr>
        <p:grpSpPr>
          <a:xfrm>
            <a:off x="6578656" y="694385"/>
            <a:ext cx="10680644" cy="1656150"/>
            <a:chOff x="0" y="-28575"/>
            <a:chExt cx="2698962" cy="418504"/>
          </a:xfrm>
        </p:grpSpPr>
        <p:sp>
          <p:nvSpPr>
            <p:cNvPr id="515" name="Google Shape;515;p32"/>
            <p:cNvSpPr/>
            <p:nvPr/>
          </p:nvSpPr>
          <p:spPr>
            <a:xfrm>
              <a:off x="0" y="0"/>
              <a:ext cx="2698962" cy="389929"/>
            </a:xfrm>
            <a:custGeom>
              <a:rect b="b" l="l" r="r" t="t"/>
              <a:pathLst>
                <a:path extrusionOk="0" h="389929" w="2698962">
                  <a:moveTo>
                    <a:pt x="0" y="0"/>
                  </a:moveTo>
                  <a:lnTo>
                    <a:pt x="2698962" y="0"/>
                  </a:lnTo>
                  <a:lnTo>
                    <a:pt x="2698962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16" name="Google Shape;516;p32"/>
            <p:cNvSpPr txBox="1"/>
            <p:nvPr/>
          </p:nvSpPr>
          <p:spPr>
            <a:xfrm>
              <a:off x="0" y="-28575"/>
              <a:ext cx="2698962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7" name="Google Shape;517;p32"/>
          <p:cNvGrpSpPr/>
          <p:nvPr/>
        </p:nvGrpSpPr>
        <p:grpSpPr>
          <a:xfrm>
            <a:off x="6578656" y="2223424"/>
            <a:ext cx="10680644" cy="1656150"/>
            <a:chOff x="0" y="-28575"/>
            <a:chExt cx="2698962" cy="418504"/>
          </a:xfrm>
        </p:grpSpPr>
        <p:sp>
          <p:nvSpPr>
            <p:cNvPr id="518" name="Google Shape;518;p32"/>
            <p:cNvSpPr/>
            <p:nvPr/>
          </p:nvSpPr>
          <p:spPr>
            <a:xfrm>
              <a:off x="0" y="0"/>
              <a:ext cx="2698962" cy="389929"/>
            </a:xfrm>
            <a:custGeom>
              <a:rect b="b" l="l" r="r" t="t"/>
              <a:pathLst>
                <a:path extrusionOk="0" h="389929" w="2698962">
                  <a:moveTo>
                    <a:pt x="0" y="0"/>
                  </a:moveTo>
                  <a:lnTo>
                    <a:pt x="2698962" y="0"/>
                  </a:lnTo>
                  <a:lnTo>
                    <a:pt x="2698962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19" name="Google Shape;519;p32"/>
            <p:cNvSpPr txBox="1"/>
            <p:nvPr/>
          </p:nvSpPr>
          <p:spPr>
            <a:xfrm>
              <a:off x="0" y="-28575"/>
              <a:ext cx="2698962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0" name="Google Shape;520;p32"/>
          <p:cNvGrpSpPr/>
          <p:nvPr/>
        </p:nvGrpSpPr>
        <p:grpSpPr>
          <a:xfrm>
            <a:off x="6578656" y="3766494"/>
            <a:ext cx="10680644" cy="1656150"/>
            <a:chOff x="0" y="-28575"/>
            <a:chExt cx="2698962" cy="418504"/>
          </a:xfrm>
        </p:grpSpPr>
        <p:sp>
          <p:nvSpPr>
            <p:cNvPr id="521" name="Google Shape;521;p32"/>
            <p:cNvSpPr/>
            <p:nvPr/>
          </p:nvSpPr>
          <p:spPr>
            <a:xfrm>
              <a:off x="0" y="0"/>
              <a:ext cx="2698962" cy="389929"/>
            </a:xfrm>
            <a:custGeom>
              <a:rect b="b" l="l" r="r" t="t"/>
              <a:pathLst>
                <a:path extrusionOk="0" h="389929" w="2698962">
                  <a:moveTo>
                    <a:pt x="0" y="0"/>
                  </a:moveTo>
                  <a:lnTo>
                    <a:pt x="2698962" y="0"/>
                  </a:lnTo>
                  <a:lnTo>
                    <a:pt x="2698962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22" name="Google Shape;522;p32"/>
            <p:cNvSpPr txBox="1"/>
            <p:nvPr/>
          </p:nvSpPr>
          <p:spPr>
            <a:xfrm>
              <a:off x="0" y="-28575"/>
              <a:ext cx="2698962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32"/>
          <p:cNvGrpSpPr/>
          <p:nvPr/>
        </p:nvGrpSpPr>
        <p:grpSpPr>
          <a:xfrm>
            <a:off x="6578656" y="5309564"/>
            <a:ext cx="10680644" cy="1656150"/>
            <a:chOff x="0" y="-28575"/>
            <a:chExt cx="2698962" cy="418504"/>
          </a:xfrm>
        </p:grpSpPr>
        <p:sp>
          <p:nvSpPr>
            <p:cNvPr id="524" name="Google Shape;524;p32"/>
            <p:cNvSpPr/>
            <p:nvPr/>
          </p:nvSpPr>
          <p:spPr>
            <a:xfrm>
              <a:off x="0" y="0"/>
              <a:ext cx="2698962" cy="389929"/>
            </a:xfrm>
            <a:custGeom>
              <a:rect b="b" l="l" r="r" t="t"/>
              <a:pathLst>
                <a:path extrusionOk="0" h="389929" w="2698962">
                  <a:moveTo>
                    <a:pt x="0" y="0"/>
                  </a:moveTo>
                  <a:lnTo>
                    <a:pt x="2698962" y="0"/>
                  </a:lnTo>
                  <a:lnTo>
                    <a:pt x="2698962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25" name="Google Shape;525;p32"/>
            <p:cNvSpPr txBox="1"/>
            <p:nvPr/>
          </p:nvSpPr>
          <p:spPr>
            <a:xfrm>
              <a:off x="0" y="-28575"/>
              <a:ext cx="2698962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6" name="Google Shape;526;p32"/>
          <p:cNvGrpSpPr/>
          <p:nvPr/>
        </p:nvGrpSpPr>
        <p:grpSpPr>
          <a:xfrm>
            <a:off x="6578656" y="6843109"/>
            <a:ext cx="10680644" cy="1656150"/>
            <a:chOff x="0" y="-28575"/>
            <a:chExt cx="2698962" cy="418504"/>
          </a:xfrm>
        </p:grpSpPr>
        <p:sp>
          <p:nvSpPr>
            <p:cNvPr id="527" name="Google Shape;527;p32"/>
            <p:cNvSpPr/>
            <p:nvPr/>
          </p:nvSpPr>
          <p:spPr>
            <a:xfrm>
              <a:off x="0" y="0"/>
              <a:ext cx="2698962" cy="389929"/>
            </a:xfrm>
            <a:custGeom>
              <a:rect b="b" l="l" r="r" t="t"/>
              <a:pathLst>
                <a:path extrusionOk="0" h="389929" w="2698962">
                  <a:moveTo>
                    <a:pt x="0" y="0"/>
                  </a:moveTo>
                  <a:lnTo>
                    <a:pt x="2698962" y="0"/>
                  </a:lnTo>
                  <a:lnTo>
                    <a:pt x="2698962" y="389929"/>
                  </a:lnTo>
                  <a:lnTo>
                    <a:pt x="0" y="389929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 cap="sq" cmpd="sng" w="28575">
              <a:solidFill>
                <a:srgbClr val="FFFCF3">
                  <a:alpha val="78039"/>
                </a:srgbClr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528" name="Google Shape;528;p32"/>
            <p:cNvSpPr txBox="1"/>
            <p:nvPr/>
          </p:nvSpPr>
          <p:spPr>
            <a:xfrm>
              <a:off x="0" y="-28575"/>
              <a:ext cx="2698962" cy="418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9" name="Google Shape;529;p32"/>
          <p:cNvSpPr/>
          <p:nvPr/>
        </p:nvSpPr>
        <p:spPr>
          <a:xfrm>
            <a:off x="1940157" y="8923274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530" name="Google Shape;530;p32"/>
          <p:cNvSpPr txBox="1"/>
          <p:nvPr/>
        </p:nvSpPr>
        <p:spPr>
          <a:xfrm>
            <a:off x="3303056" y="2617235"/>
            <a:ext cx="3275600" cy="856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娛樂方式</a:t>
            </a:r>
            <a:endParaRPr/>
          </a:p>
        </p:txBody>
      </p:sp>
      <p:sp>
        <p:nvSpPr>
          <p:cNvPr id="531" name="Google Shape;531;p32"/>
          <p:cNvSpPr txBox="1"/>
          <p:nvPr/>
        </p:nvSpPr>
        <p:spPr>
          <a:xfrm>
            <a:off x="3303056" y="4160305"/>
            <a:ext cx="3275600" cy="856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教育方式</a:t>
            </a:r>
            <a:endParaRPr/>
          </a:p>
        </p:txBody>
      </p:sp>
      <p:sp>
        <p:nvSpPr>
          <p:cNvPr id="532" name="Google Shape;532;p32"/>
          <p:cNvSpPr txBox="1"/>
          <p:nvPr/>
        </p:nvSpPr>
        <p:spPr>
          <a:xfrm>
            <a:off x="3303056" y="5703374"/>
            <a:ext cx="3275600" cy="856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商業模式</a:t>
            </a:r>
            <a:endParaRPr/>
          </a:p>
        </p:txBody>
      </p:sp>
      <p:sp>
        <p:nvSpPr>
          <p:cNvPr id="533" name="Google Shape;533;p32"/>
          <p:cNvSpPr txBox="1"/>
          <p:nvPr/>
        </p:nvSpPr>
        <p:spPr>
          <a:xfrm>
            <a:off x="3303056" y="7236919"/>
            <a:ext cx="3275600" cy="856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社交方式</a:t>
            </a:r>
            <a:endParaRPr/>
          </a:p>
        </p:txBody>
      </p:sp>
      <p:sp>
        <p:nvSpPr>
          <p:cNvPr id="534" name="Google Shape;534;p32"/>
          <p:cNvSpPr txBox="1"/>
          <p:nvPr/>
        </p:nvSpPr>
        <p:spPr>
          <a:xfrm>
            <a:off x="6965831" y="4294363"/>
            <a:ext cx="9906294" cy="65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虛擬校園、在線課程、沉浸式學習等將改變教育模式</a:t>
            </a:r>
            <a:endParaRPr/>
          </a:p>
        </p:txBody>
      </p:sp>
      <p:sp>
        <p:nvSpPr>
          <p:cNvPr id="535" name="Google Shape;535;p32"/>
          <p:cNvSpPr/>
          <p:nvPr/>
        </p:nvSpPr>
        <p:spPr>
          <a:xfrm>
            <a:off x="1844066" y="2481637"/>
            <a:ext cx="1683646" cy="1285885"/>
          </a:xfrm>
          <a:custGeom>
            <a:rect b="b" l="l" r="r" t="t"/>
            <a:pathLst>
              <a:path extrusionOk="0" h="1285885" w="1683646">
                <a:moveTo>
                  <a:pt x="0" y="0"/>
                </a:moveTo>
                <a:lnTo>
                  <a:pt x="1683646" y="0"/>
                </a:lnTo>
                <a:lnTo>
                  <a:pt x="1683646" y="1285885"/>
                </a:lnTo>
                <a:lnTo>
                  <a:pt x="0" y="12858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6" name="Google Shape;536;p32"/>
          <p:cNvSpPr/>
          <p:nvPr/>
        </p:nvSpPr>
        <p:spPr>
          <a:xfrm>
            <a:off x="1872352" y="5555994"/>
            <a:ext cx="1681076" cy="1304935"/>
          </a:xfrm>
          <a:custGeom>
            <a:rect b="b" l="l" r="r" t="t"/>
            <a:pathLst>
              <a:path extrusionOk="0" h="1304935" w="1681076">
                <a:moveTo>
                  <a:pt x="0" y="0"/>
                </a:moveTo>
                <a:lnTo>
                  <a:pt x="1681075" y="0"/>
                </a:lnTo>
                <a:lnTo>
                  <a:pt x="1681075" y="1304935"/>
                </a:lnTo>
                <a:lnTo>
                  <a:pt x="0" y="1304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7" name="Google Shape;537;p32"/>
          <p:cNvSpPr/>
          <p:nvPr/>
        </p:nvSpPr>
        <p:spPr>
          <a:xfrm>
            <a:off x="1898066" y="7041914"/>
            <a:ext cx="1629646" cy="1381125"/>
          </a:xfrm>
          <a:custGeom>
            <a:rect b="b" l="l" r="r" t="t"/>
            <a:pathLst>
              <a:path extrusionOk="0" h="1381125" w="1629646">
                <a:moveTo>
                  <a:pt x="0" y="0"/>
                </a:moveTo>
                <a:lnTo>
                  <a:pt x="1629646" y="0"/>
                </a:lnTo>
                <a:lnTo>
                  <a:pt x="1629646" y="1381125"/>
                </a:lnTo>
                <a:lnTo>
                  <a:pt x="0" y="13811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8" name="Google Shape;538;p32"/>
          <p:cNvSpPr/>
          <p:nvPr/>
        </p:nvSpPr>
        <p:spPr>
          <a:xfrm>
            <a:off x="1929461" y="4100750"/>
            <a:ext cx="1607348" cy="1245694"/>
          </a:xfrm>
          <a:custGeom>
            <a:rect b="b" l="l" r="r" t="t"/>
            <a:pathLst>
              <a:path extrusionOk="0" h="1245694" w="1607348">
                <a:moveTo>
                  <a:pt x="0" y="0"/>
                </a:moveTo>
                <a:lnTo>
                  <a:pt x="1607348" y="0"/>
                </a:lnTo>
                <a:lnTo>
                  <a:pt x="1607348" y="1245694"/>
                </a:lnTo>
                <a:lnTo>
                  <a:pt x="0" y="124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9" name="Google Shape;539;p32"/>
          <p:cNvSpPr/>
          <p:nvPr/>
        </p:nvSpPr>
        <p:spPr>
          <a:xfrm>
            <a:off x="2121966" y="896129"/>
            <a:ext cx="1240395" cy="1385917"/>
          </a:xfrm>
          <a:custGeom>
            <a:rect b="b" l="l" r="r" t="t"/>
            <a:pathLst>
              <a:path extrusionOk="0" h="1385917" w="1240395">
                <a:moveTo>
                  <a:pt x="0" y="0"/>
                </a:moveTo>
                <a:lnTo>
                  <a:pt x="1240395" y="0"/>
                </a:lnTo>
                <a:lnTo>
                  <a:pt x="1240395" y="1385917"/>
                </a:lnTo>
                <a:lnTo>
                  <a:pt x="0" y="13859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0" name="Google Shape;540;p32"/>
          <p:cNvSpPr txBox="1"/>
          <p:nvPr/>
        </p:nvSpPr>
        <p:spPr>
          <a:xfrm>
            <a:off x="3303056" y="1074165"/>
            <a:ext cx="3275600" cy="856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1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工作方式</a:t>
            </a:r>
            <a:endParaRPr/>
          </a:p>
        </p:txBody>
      </p:sp>
      <p:sp>
        <p:nvSpPr>
          <p:cNvPr id="541" name="Google Shape;541;p32"/>
          <p:cNvSpPr txBox="1"/>
          <p:nvPr/>
        </p:nvSpPr>
        <p:spPr>
          <a:xfrm>
            <a:off x="6965831" y="1208223"/>
            <a:ext cx="9906294" cy="65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遠程辦公、虛擬會議、數字化協作等將更加普及</a:t>
            </a:r>
            <a:endParaRPr/>
          </a:p>
        </p:txBody>
      </p:sp>
      <p:sp>
        <p:nvSpPr>
          <p:cNvPr id="542" name="Google Shape;542;p32"/>
          <p:cNvSpPr txBox="1"/>
          <p:nvPr/>
        </p:nvSpPr>
        <p:spPr>
          <a:xfrm>
            <a:off x="6965831" y="2751293"/>
            <a:ext cx="9906294" cy="65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虛擬旅遊、線上社交、沉浸式遊戲等將成為新的休閒選擇</a:t>
            </a:r>
            <a:endParaRPr/>
          </a:p>
        </p:txBody>
      </p:sp>
      <p:sp>
        <p:nvSpPr>
          <p:cNvPr id="543" name="Google Shape;543;p32"/>
          <p:cNvSpPr txBox="1"/>
          <p:nvPr/>
        </p:nvSpPr>
        <p:spPr>
          <a:xfrm>
            <a:off x="6965831" y="5837433"/>
            <a:ext cx="9906294" cy="65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虛擬店鋪、數字商品交易、廣告投放等將產生新的商業機會</a:t>
            </a:r>
            <a:endParaRPr/>
          </a:p>
        </p:txBody>
      </p:sp>
      <p:sp>
        <p:nvSpPr>
          <p:cNvPr id="544" name="Google Shape;544;p32"/>
          <p:cNvSpPr txBox="1"/>
          <p:nvPr/>
        </p:nvSpPr>
        <p:spPr>
          <a:xfrm>
            <a:off x="6965831" y="7370978"/>
            <a:ext cx="9906294" cy="6546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5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虛擬社交圈、數字身份、跨平台連接等將改變人際交往模式</a:t>
            </a:r>
            <a:endParaRPr/>
          </a:p>
        </p:txBody>
      </p:sp>
      <p:sp>
        <p:nvSpPr>
          <p:cNvPr id="545" name="Google Shape;545;p32"/>
          <p:cNvSpPr txBox="1"/>
          <p:nvPr/>
        </p:nvSpPr>
        <p:spPr>
          <a:xfrm>
            <a:off x="3596611" y="8706117"/>
            <a:ext cx="12131419" cy="13748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5" u="none" cap="none" strike="noStrike">
                <a:solidFill>
                  <a:srgbClr val="6E4ADD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元宇宙將為我們的生活、工作、娛樂等各個層面帶來深刻的變革，我們需要積極擁抱這些變化。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51" name="Google Shape;551;p33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70" l="0" r="0" t="-270"/>
            </a:stretch>
          </a:blipFill>
          <a:ln cap="sq" cmpd="sng" w="85725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52" name="Google Shape;552;p33"/>
          <p:cNvSpPr/>
          <p:nvPr/>
        </p:nvSpPr>
        <p:spPr>
          <a:xfrm>
            <a:off x="2581969" y="6692121"/>
            <a:ext cx="3318190" cy="3140793"/>
          </a:xfrm>
          <a:custGeom>
            <a:rect b="b" l="l" r="r" t="t"/>
            <a:pathLst>
              <a:path extrusionOk="0"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2" r="0" t="0"/>
            </a:stretch>
          </a:blipFill>
          <a:ln>
            <a:noFill/>
          </a:ln>
        </p:spPr>
      </p:sp>
      <p:grpSp>
        <p:nvGrpSpPr>
          <p:cNvPr id="553" name="Google Shape;553;p33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554" name="Google Shape;554;p33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cap="sq" cmpd="sng" w="17145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3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33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557" name="Google Shape;557;p33"/>
          <p:cNvSpPr txBox="1"/>
          <p:nvPr/>
        </p:nvSpPr>
        <p:spPr>
          <a:xfrm>
            <a:off x="1316048" y="3492658"/>
            <a:ext cx="15943252" cy="2930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重溫一下課堂學習到的知識！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E680D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58" name="Google Shape;558;p33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9" name="Google Shape;559;p33"/>
          <p:cNvSpPr txBox="1"/>
          <p:nvPr/>
        </p:nvSpPr>
        <p:spPr>
          <a:xfrm>
            <a:off x="6508291" y="7898313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565" name="Google Shape;565;p34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566" name="Google Shape;566;p34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67" name="Google Shape;567;p34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8" name="Google Shape;568;p34"/>
          <p:cNvSpPr/>
          <p:nvPr/>
        </p:nvSpPr>
        <p:spPr>
          <a:xfrm>
            <a:off x="703106" y="2889050"/>
            <a:ext cx="8278598" cy="5908849"/>
          </a:xfrm>
          <a:custGeom>
            <a:rect b="b" l="l" r="r" t="t"/>
            <a:pathLst>
              <a:path extrusionOk="0" h="5908849" w="8278598">
                <a:moveTo>
                  <a:pt x="0" y="0"/>
                </a:moveTo>
                <a:lnTo>
                  <a:pt x="8278597" y="0"/>
                </a:lnTo>
                <a:lnTo>
                  <a:pt x="8278597" y="5908849"/>
                </a:lnTo>
                <a:lnTo>
                  <a:pt x="0" y="5908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9" name="Google Shape;569;p34"/>
          <p:cNvSpPr txBox="1"/>
          <p:nvPr/>
        </p:nvSpPr>
        <p:spPr>
          <a:xfrm>
            <a:off x="-192054" y="5223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570" name="Google Shape;570;p34"/>
          <p:cNvSpPr txBox="1"/>
          <p:nvPr/>
        </p:nvSpPr>
        <p:spPr>
          <a:xfrm>
            <a:off x="6202774" y="751857"/>
            <a:ext cx="11268732" cy="10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問題一：元宇宙即是... ?</a:t>
            </a:r>
            <a:endParaRPr/>
          </a:p>
        </p:txBody>
      </p:sp>
      <p:sp>
        <p:nvSpPr>
          <p:cNvPr id="571" name="Google Shape;571;p34"/>
          <p:cNvSpPr txBox="1"/>
          <p:nvPr/>
        </p:nvSpPr>
        <p:spPr>
          <a:xfrm>
            <a:off x="9604734" y="2327075"/>
            <a:ext cx="7654566" cy="6030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虛擬實境。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互聯網。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遊戲版面。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一個網上和現實世界交互的虛擬空間。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577" name="Google Shape;577;p3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578" name="Google Shape;578;p3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79" name="Google Shape;579;p3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0" name="Google Shape;580;p35"/>
          <p:cNvSpPr/>
          <p:nvPr/>
        </p:nvSpPr>
        <p:spPr>
          <a:xfrm>
            <a:off x="703106" y="2889050"/>
            <a:ext cx="8278598" cy="5908849"/>
          </a:xfrm>
          <a:custGeom>
            <a:rect b="b" l="l" r="r" t="t"/>
            <a:pathLst>
              <a:path extrusionOk="0" h="5908849" w="8278598">
                <a:moveTo>
                  <a:pt x="0" y="0"/>
                </a:moveTo>
                <a:lnTo>
                  <a:pt x="8278597" y="0"/>
                </a:lnTo>
                <a:lnTo>
                  <a:pt x="8278597" y="5908849"/>
                </a:lnTo>
                <a:lnTo>
                  <a:pt x="0" y="5908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1" name="Google Shape;581;p35"/>
          <p:cNvSpPr txBox="1"/>
          <p:nvPr/>
        </p:nvSpPr>
        <p:spPr>
          <a:xfrm>
            <a:off x="-192042" y="52779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582" name="Google Shape;582;p35"/>
          <p:cNvSpPr txBox="1"/>
          <p:nvPr/>
        </p:nvSpPr>
        <p:spPr>
          <a:xfrm>
            <a:off x="6202774" y="751857"/>
            <a:ext cx="11268732" cy="10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問題一：元宇宙即是... ?</a:t>
            </a:r>
            <a:endParaRPr/>
          </a:p>
        </p:txBody>
      </p:sp>
      <p:sp>
        <p:nvSpPr>
          <p:cNvPr id="583" name="Google Shape;583;p35"/>
          <p:cNvSpPr txBox="1"/>
          <p:nvPr/>
        </p:nvSpPr>
        <p:spPr>
          <a:xfrm>
            <a:off x="9604734" y="2327075"/>
            <a:ext cx="7654566" cy="6030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虛擬實境。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互聯網。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遊戲版面。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D) 一個網上和現實世界交互的虛擬空間。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589" name="Google Shape;589;p36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590" name="Google Shape;590;p3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91" name="Google Shape;591;p3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36"/>
          <p:cNvSpPr/>
          <p:nvPr/>
        </p:nvSpPr>
        <p:spPr>
          <a:xfrm>
            <a:off x="400430" y="2889050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3" name="Google Shape;593;p36"/>
          <p:cNvSpPr txBox="1"/>
          <p:nvPr/>
        </p:nvSpPr>
        <p:spPr>
          <a:xfrm>
            <a:off x="-192054" y="6393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594" name="Google Shape;594;p36"/>
          <p:cNvSpPr txBox="1"/>
          <p:nvPr/>
        </p:nvSpPr>
        <p:spPr>
          <a:xfrm>
            <a:off x="6202774" y="751857"/>
            <a:ext cx="11268732" cy="2115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問題二：元宇宙的應用包括高危的訓練、遠程開會和虛擬旅行？</a:t>
            </a:r>
            <a:endParaRPr/>
          </a:p>
        </p:txBody>
      </p:sp>
      <p:sp>
        <p:nvSpPr>
          <p:cNvPr id="595" name="Google Shape;595;p36"/>
          <p:cNvSpPr txBox="1"/>
          <p:nvPr/>
        </p:nvSpPr>
        <p:spPr>
          <a:xfrm>
            <a:off x="9497577" y="3567036"/>
            <a:ext cx="7654566" cy="3573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是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否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01" name="Google Shape;601;p37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02" name="Google Shape;602;p37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03" name="Google Shape;603;p37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4" name="Google Shape;604;p37"/>
          <p:cNvSpPr/>
          <p:nvPr/>
        </p:nvSpPr>
        <p:spPr>
          <a:xfrm>
            <a:off x="400430" y="2889050"/>
            <a:ext cx="8743570" cy="5825403"/>
          </a:xfrm>
          <a:custGeom>
            <a:rect b="b" l="l" r="r" t="t"/>
            <a:pathLst>
              <a:path extrusionOk="0" h="5825403" w="8743570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5" name="Google Shape;605;p37"/>
          <p:cNvSpPr txBox="1"/>
          <p:nvPr/>
        </p:nvSpPr>
        <p:spPr>
          <a:xfrm>
            <a:off x="-192054" y="45219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06" name="Google Shape;606;p37"/>
          <p:cNvSpPr txBox="1"/>
          <p:nvPr/>
        </p:nvSpPr>
        <p:spPr>
          <a:xfrm>
            <a:off x="6202774" y="751857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問題二：元宇宙的應用包括高危的訓練、遠程開會和虛擬旅行？</a:t>
            </a:r>
            <a:endParaRPr/>
          </a:p>
        </p:txBody>
      </p:sp>
      <p:sp>
        <p:nvSpPr>
          <p:cNvPr id="607" name="Google Shape;607;p37"/>
          <p:cNvSpPr txBox="1"/>
          <p:nvPr/>
        </p:nvSpPr>
        <p:spPr>
          <a:xfrm>
            <a:off x="9497577" y="3567036"/>
            <a:ext cx="7654566" cy="35731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A) 是</a:t>
            </a:r>
            <a:endParaRPr/>
          </a:p>
          <a:p>
            <a:pPr indent="0" lvl="0" marL="0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4CBED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否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13" name="Google Shape;613;p38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14" name="Google Shape;614;p38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15" name="Google Shape;615;p38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6" name="Google Shape;616;p38"/>
          <p:cNvSpPr/>
          <p:nvPr/>
        </p:nvSpPr>
        <p:spPr>
          <a:xfrm>
            <a:off x="1190274" y="3299204"/>
            <a:ext cx="4278528" cy="5088541"/>
          </a:xfrm>
          <a:custGeom>
            <a:rect b="b" l="l" r="r" t="t"/>
            <a:pathLst>
              <a:path extrusionOk="0" h="5088541" w="4278528">
                <a:moveTo>
                  <a:pt x="0" y="0"/>
                </a:moveTo>
                <a:lnTo>
                  <a:pt x="4278528" y="0"/>
                </a:lnTo>
                <a:lnTo>
                  <a:pt x="4278528" y="5088540"/>
                </a:lnTo>
                <a:lnTo>
                  <a:pt x="0" y="508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7" name="Google Shape;617;p38"/>
          <p:cNvSpPr txBox="1"/>
          <p:nvPr/>
        </p:nvSpPr>
        <p:spPr>
          <a:xfrm>
            <a:off x="-192054" y="4288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18" name="Google Shape;618;p38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問題三：元宇宙的初期概念是由什麼年代開始出現的?</a:t>
            </a:r>
            <a:endParaRPr/>
          </a:p>
        </p:txBody>
      </p:sp>
      <p:sp>
        <p:nvSpPr>
          <p:cNvPr id="619" name="Google Shape;619;p38"/>
          <p:cNvSpPr txBox="1"/>
          <p:nvPr/>
        </p:nvSpPr>
        <p:spPr>
          <a:xfrm>
            <a:off x="9604734" y="3156789"/>
            <a:ext cx="7654566" cy="4811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A)2010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B)2000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C)1990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D)2020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25" name="Google Shape;625;p3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26" name="Google Shape;626;p3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27" name="Google Shape;627;p3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8" name="Google Shape;628;p39"/>
          <p:cNvSpPr/>
          <p:nvPr/>
        </p:nvSpPr>
        <p:spPr>
          <a:xfrm>
            <a:off x="1190274" y="3299204"/>
            <a:ext cx="4278528" cy="5088541"/>
          </a:xfrm>
          <a:custGeom>
            <a:rect b="b" l="l" r="r" t="t"/>
            <a:pathLst>
              <a:path extrusionOk="0" h="5088541" w="4278528">
                <a:moveTo>
                  <a:pt x="0" y="0"/>
                </a:moveTo>
                <a:lnTo>
                  <a:pt x="4278528" y="0"/>
                </a:lnTo>
                <a:lnTo>
                  <a:pt x="4278528" y="5088540"/>
                </a:lnTo>
                <a:lnTo>
                  <a:pt x="0" y="5088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9" name="Google Shape;629;p39"/>
          <p:cNvSpPr txBox="1"/>
          <p:nvPr/>
        </p:nvSpPr>
        <p:spPr>
          <a:xfrm>
            <a:off x="-192054" y="54574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30" name="Google Shape;630;p39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問題三：元宇宙的初期概念是由什麼年代開始出現的?</a:t>
            </a:r>
            <a:endParaRPr/>
          </a:p>
        </p:txBody>
      </p:sp>
      <p:sp>
        <p:nvSpPr>
          <p:cNvPr id="631" name="Google Shape;631;p39"/>
          <p:cNvSpPr txBox="1"/>
          <p:nvPr/>
        </p:nvSpPr>
        <p:spPr>
          <a:xfrm>
            <a:off x="9604734" y="3156789"/>
            <a:ext cx="7654566" cy="4811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A)2010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B)2000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C)1990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D)2020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37" name="Google Shape;637;p40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38" name="Google Shape;638;p40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39" name="Google Shape;639;p40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40" name="Google Shape;640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2945" y="3459644"/>
            <a:ext cx="6142644" cy="5798656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40"/>
          <p:cNvSpPr txBox="1"/>
          <p:nvPr/>
        </p:nvSpPr>
        <p:spPr>
          <a:xfrm>
            <a:off x="-192042" y="62403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42" name="Google Shape;642;p40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問題四：以下那些是元宇宙主要運用的技術...?</a:t>
            </a:r>
            <a:endParaRPr/>
          </a:p>
        </p:txBody>
      </p:sp>
      <p:sp>
        <p:nvSpPr>
          <p:cNvPr id="643" name="Google Shape;643;p40"/>
          <p:cNvSpPr txBox="1"/>
          <p:nvPr/>
        </p:nvSpPr>
        <p:spPr>
          <a:xfrm>
            <a:off x="7019375" y="3156800"/>
            <a:ext cx="112689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A) 虛擬實境（VR）和擴增實境（AR）技術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B) 人工智慧（AI）和三維建模技術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C) 打印文件的印表機技術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D) 電話線通訊技術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4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49" name="Google Shape;649;p41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50" name="Google Shape;650;p41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51" name="Google Shape;651;p41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52" name="Google Shape;65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2945" y="3459644"/>
            <a:ext cx="6142644" cy="5798656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1"/>
          <p:cNvSpPr txBox="1"/>
          <p:nvPr/>
        </p:nvSpPr>
        <p:spPr>
          <a:xfrm>
            <a:off x="-192042" y="62784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54" name="Google Shape;654;p41"/>
          <p:cNvSpPr txBox="1"/>
          <p:nvPr/>
        </p:nvSpPr>
        <p:spPr>
          <a:xfrm>
            <a:off x="6126234" y="121278"/>
            <a:ext cx="11268732" cy="2115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問題四：以下那些是元宇宙主要運用的技術...?</a:t>
            </a:r>
            <a:endParaRPr/>
          </a:p>
        </p:txBody>
      </p:sp>
      <p:sp>
        <p:nvSpPr>
          <p:cNvPr id="655" name="Google Shape;655;p41"/>
          <p:cNvSpPr txBox="1"/>
          <p:nvPr/>
        </p:nvSpPr>
        <p:spPr>
          <a:xfrm>
            <a:off x="7019375" y="3156800"/>
            <a:ext cx="112689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A) 虛擬實境（VR）和擴增實境（AR）技術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B) 人工智慧（AI）和三維建模技術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打印文件的印表機技術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電話線通訊技術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61" name="Google Shape;661;p42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62" name="Google Shape;662;p42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63" name="Google Shape;663;p42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4" name="Google Shape;664;p42"/>
          <p:cNvSpPr/>
          <p:nvPr/>
        </p:nvSpPr>
        <p:spPr>
          <a:xfrm>
            <a:off x="703106" y="2889050"/>
            <a:ext cx="8278598" cy="5908849"/>
          </a:xfrm>
          <a:custGeom>
            <a:rect b="b" l="l" r="r" t="t"/>
            <a:pathLst>
              <a:path extrusionOk="0" h="5908849" w="8278598">
                <a:moveTo>
                  <a:pt x="0" y="0"/>
                </a:moveTo>
                <a:lnTo>
                  <a:pt x="8278597" y="0"/>
                </a:lnTo>
                <a:lnTo>
                  <a:pt x="8278597" y="5908849"/>
                </a:lnTo>
                <a:lnTo>
                  <a:pt x="0" y="5908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5" name="Google Shape;665;p42"/>
          <p:cNvSpPr txBox="1"/>
          <p:nvPr/>
        </p:nvSpPr>
        <p:spPr>
          <a:xfrm>
            <a:off x="-192042" y="62403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66" name="Google Shape;666;p42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問題五：相比親身前往和面對面，元宇宙內互動有什麼優點?</a:t>
            </a:r>
            <a:endParaRPr/>
          </a:p>
        </p:txBody>
      </p:sp>
      <p:sp>
        <p:nvSpPr>
          <p:cNvPr id="667" name="Google Shape;667;p42"/>
          <p:cNvSpPr txBox="1"/>
          <p:nvPr/>
        </p:nvSpPr>
        <p:spPr>
          <a:xfrm>
            <a:off x="9604734" y="2574725"/>
            <a:ext cx="7654566" cy="6282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不需要實際前往即可到世界各地。</a:t>
            </a:r>
            <a:endParaRPr/>
          </a:p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B)提供更多互動選項，如虛擬活動、遊戲等。</a:t>
            </a:r>
            <a:endParaRPr/>
          </a:p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C)可無限次重複參觀，不受空間和時間的限制。</a:t>
            </a:r>
            <a:endParaRPr/>
          </a:p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以上皆是。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4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73" name="Google Shape;673;p43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74" name="Google Shape;674;p43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75" name="Google Shape;675;p43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6" name="Google Shape;676;p43"/>
          <p:cNvSpPr/>
          <p:nvPr/>
        </p:nvSpPr>
        <p:spPr>
          <a:xfrm>
            <a:off x="703106" y="2889050"/>
            <a:ext cx="8278598" cy="5908849"/>
          </a:xfrm>
          <a:custGeom>
            <a:rect b="b" l="l" r="r" t="t"/>
            <a:pathLst>
              <a:path extrusionOk="0" h="5908849" w="8278598">
                <a:moveTo>
                  <a:pt x="0" y="0"/>
                </a:moveTo>
                <a:lnTo>
                  <a:pt x="8278597" y="0"/>
                </a:lnTo>
                <a:lnTo>
                  <a:pt x="8278597" y="5908849"/>
                </a:lnTo>
                <a:lnTo>
                  <a:pt x="0" y="5908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7" name="Google Shape;677;p43"/>
          <p:cNvSpPr txBox="1"/>
          <p:nvPr/>
        </p:nvSpPr>
        <p:spPr>
          <a:xfrm>
            <a:off x="-192042" y="78502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78" name="Google Shape;678;p43"/>
          <p:cNvSpPr txBox="1"/>
          <p:nvPr/>
        </p:nvSpPr>
        <p:spPr>
          <a:xfrm>
            <a:off x="6126234" y="121278"/>
            <a:ext cx="11268732" cy="2115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問題五：相比親身前往和面對面，元宇宙內互動有什麼優點?</a:t>
            </a:r>
            <a:endParaRPr/>
          </a:p>
        </p:txBody>
      </p:sp>
      <p:sp>
        <p:nvSpPr>
          <p:cNvPr id="679" name="Google Shape;679;p43"/>
          <p:cNvSpPr txBox="1"/>
          <p:nvPr/>
        </p:nvSpPr>
        <p:spPr>
          <a:xfrm>
            <a:off x="9604734" y="2574725"/>
            <a:ext cx="7654566" cy="6271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不需要實際前往即可到世界各地。</a:t>
            </a:r>
            <a:endParaRPr/>
          </a:p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B)提供更多互動選項，如虛擬活動、遊戲等。</a:t>
            </a:r>
            <a:endParaRPr/>
          </a:p>
          <a:p>
            <a:pPr indent="-410210" lvl="1" marL="820421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C)可無限次重複參觀，不受空間和時間的限制。</a:t>
            </a:r>
            <a:endParaRPr/>
          </a:p>
          <a:p>
            <a:pPr indent="-421005" lvl="1" marL="842010" marR="0" rtl="0" algn="just">
              <a:lnSpc>
                <a:spcPct val="182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900"/>
              <a:buFont typeface="Arial"/>
              <a:buChar char="•"/>
            </a:pPr>
            <a:r>
              <a:rPr b="1" i="0" lang="en-US" sz="39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D) 以上皆是。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85" name="Google Shape;685;p44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86" name="Google Shape;686;p44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87" name="Google Shape;687;p44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8" name="Google Shape;688;p44"/>
          <p:cNvSpPr/>
          <p:nvPr/>
        </p:nvSpPr>
        <p:spPr>
          <a:xfrm>
            <a:off x="470572" y="4076385"/>
            <a:ext cx="7112719" cy="4753378"/>
          </a:xfrm>
          <a:custGeom>
            <a:rect b="b" l="l" r="r" t="t"/>
            <a:pathLst>
              <a:path extrusionOk="0" h="4753378" w="7112719">
                <a:moveTo>
                  <a:pt x="0" y="0"/>
                </a:moveTo>
                <a:lnTo>
                  <a:pt x="7112719" y="0"/>
                </a:lnTo>
                <a:lnTo>
                  <a:pt x="7112719" y="4753378"/>
                </a:lnTo>
                <a:lnTo>
                  <a:pt x="0" y="47533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9" name="Google Shape;689;p44"/>
          <p:cNvSpPr txBox="1"/>
          <p:nvPr/>
        </p:nvSpPr>
        <p:spPr>
          <a:xfrm>
            <a:off x="8" y="52237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690" name="Google Shape;690;p44"/>
          <p:cNvSpPr txBox="1"/>
          <p:nvPr/>
        </p:nvSpPr>
        <p:spPr>
          <a:xfrm>
            <a:off x="6126234" y="121278"/>
            <a:ext cx="11268732" cy="2115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問題六：以下哪一項正確描述元宇宙的範圍？</a:t>
            </a:r>
            <a:endParaRPr/>
          </a:p>
        </p:txBody>
      </p:sp>
      <p:sp>
        <p:nvSpPr>
          <p:cNvPr id="691" name="Google Shape;691;p44"/>
          <p:cNvSpPr txBox="1"/>
          <p:nvPr/>
        </p:nvSpPr>
        <p:spPr>
          <a:xfrm>
            <a:off x="7934371" y="3156789"/>
            <a:ext cx="10139592" cy="6030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A) 元宇宙只限於使用VR的3D世界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B)元宇宙不僅包括VR環境，也涵蓋網頁、手機及其他設備的虛擬世界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C)只有區塊鏈遊戲才屬於元宇宙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CF3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CF3"/>
                </a:solidFill>
                <a:latin typeface="Arial"/>
                <a:ea typeface="Arial"/>
                <a:cs typeface="Arial"/>
                <a:sym typeface="Arial"/>
              </a:rPr>
              <a:t>D)必須使用VR眼鏡才能進入元宇宙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697" name="Google Shape;697;p4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698" name="Google Shape;698;p4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99" name="Google Shape;699;p4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0" name="Google Shape;700;p45"/>
          <p:cNvSpPr/>
          <p:nvPr/>
        </p:nvSpPr>
        <p:spPr>
          <a:xfrm>
            <a:off x="470572" y="4076385"/>
            <a:ext cx="7112719" cy="4753378"/>
          </a:xfrm>
          <a:custGeom>
            <a:rect b="b" l="l" r="r" t="t"/>
            <a:pathLst>
              <a:path extrusionOk="0" h="4753378" w="7112719">
                <a:moveTo>
                  <a:pt x="0" y="0"/>
                </a:moveTo>
                <a:lnTo>
                  <a:pt x="7112719" y="0"/>
                </a:lnTo>
                <a:lnTo>
                  <a:pt x="7112719" y="4753378"/>
                </a:lnTo>
                <a:lnTo>
                  <a:pt x="0" y="47533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1" name="Google Shape;701;p45"/>
          <p:cNvSpPr txBox="1"/>
          <p:nvPr/>
        </p:nvSpPr>
        <p:spPr>
          <a:xfrm>
            <a:off x="-332392" y="62403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02" name="Google Shape;702;p45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問題六：以下哪一項正確描述元宇宙的範圍？</a:t>
            </a:r>
            <a:endParaRPr/>
          </a:p>
        </p:txBody>
      </p:sp>
      <p:sp>
        <p:nvSpPr>
          <p:cNvPr id="703" name="Google Shape;703;p45"/>
          <p:cNvSpPr txBox="1"/>
          <p:nvPr/>
        </p:nvSpPr>
        <p:spPr>
          <a:xfrm>
            <a:off x="7934371" y="3156789"/>
            <a:ext cx="10139592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元宇宙只限於使用VR的3D世界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B)元宇宙不僅包括VR環境，也涵蓋網頁、手機及其他設備的虛擬世界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C)只有區塊鏈遊戲才屬於元宇宙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D)必須使用VR眼鏡才能進入元宇宙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09" name="Google Shape;709;p46"/>
          <p:cNvGrpSpPr/>
          <p:nvPr/>
        </p:nvGrpSpPr>
        <p:grpSpPr>
          <a:xfrm>
            <a:off x="438624" y="726147"/>
            <a:ext cx="5340470" cy="1787429"/>
            <a:chOff x="0" y="-28575"/>
            <a:chExt cx="1205150" cy="403358"/>
          </a:xfrm>
        </p:grpSpPr>
        <p:sp>
          <p:nvSpPr>
            <p:cNvPr id="710" name="Google Shape;710;p4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11" name="Google Shape;711;p4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2" name="Google Shape;712;p46"/>
          <p:cNvSpPr/>
          <p:nvPr/>
        </p:nvSpPr>
        <p:spPr>
          <a:xfrm>
            <a:off x="659645" y="3745990"/>
            <a:ext cx="3780263" cy="5512310"/>
          </a:xfrm>
          <a:custGeom>
            <a:rect b="b" l="l" r="r" t="t"/>
            <a:pathLst>
              <a:path extrusionOk="0" h="5512310" w="3780263">
                <a:moveTo>
                  <a:pt x="0" y="0"/>
                </a:moveTo>
                <a:lnTo>
                  <a:pt x="3780263" y="0"/>
                </a:lnTo>
                <a:lnTo>
                  <a:pt x="3780263" y="5512310"/>
                </a:lnTo>
                <a:lnTo>
                  <a:pt x="0" y="5512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3" name="Google Shape;713;p46"/>
          <p:cNvSpPr txBox="1"/>
          <p:nvPr/>
        </p:nvSpPr>
        <p:spPr>
          <a:xfrm>
            <a:off x="-223990" y="90890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14" name="Google Shape;714;p46"/>
          <p:cNvSpPr txBox="1"/>
          <p:nvPr/>
        </p:nvSpPr>
        <p:spPr>
          <a:xfrm>
            <a:off x="6126234" y="40614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問題七 ：在元宇宙參觀美術館與實地參觀的主要區別是...?</a:t>
            </a:r>
            <a:endParaRPr/>
          </a:p>
        </p:txBody>
      </p:sp>
      <p:sp>
        <p:nvSpPr>
          <p:cNvPr id="715" name="Google Shape;715;p46"/>
          <p:cNvSpPr txBox="1"/>
          <p:nvPr/>
        </p:nvSpPr>
        <p:spPr>
          <a:xfrm>
            <a:off x="4575573" y="3184015"/>
            <a:ext cx="12819392" cy="6030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在元宇宙中可以用虛擬分身參觀，不用親自到達現場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B)在元宇宙中無法與任何人互動，也看不到藝術品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C)實地參觀可以親眼看到和感受到藝術品的真實大小與質感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元宇宙參觀一定比真實參觀更耗體力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21" name="Google Shape;721;p47"/>
          <p:cNvGrpSpPr/>
          <p:nvPr/>
        </p:nvGrpSpPr>
        <p:grpSpPr>
          <a:xfrm>
            <a:off x="438624" y="726147"/>
            <a:ext cx="5340470" cy="1787429"/>
            <a:chOff x="0" y="-28575"/>
            <a:chExt cx="1205150" cy="403358"/>
          </a:xfrm>
        </p:grpSpPr>
        <p:sp>
          <p:nvSpPr>
            <p:cNvPr id="722" name="Google Shape;722;p47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23" name="Google Shape;723;p47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4" name="Google Shape;724;p47"/>
          <p:cNvSpPr/>
          <p:nvPr/>
        </p:nvSpPr>
        <p:spPr>
          <a:xfrm>
            <a:off x="659645" y="3745990"/>
            <a:ext cx="3780263" cy="5512310"/>
          </a:xfrm>
          <a:custGeom>
            <a:rect b="b" l="l" r="r" t="t"/>
            <a:pathLst>
              <a:path extrusionOk="0" h="5512310" w="3780263">
                <a:moveTo>
                  <a:pt x="0" y="0"/>
                </a:moveTo>
                <a:lnTo>
                  <a:pt x="3780263" y="0"/>
                </a:lnTo>
                <a:lnTo>
                  <a:pt x="3780263" y="5512310"/>
                </a:lnTo>
                <a:lnTo>
                  <a:pt x="0" y="5512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5" name="Google Shape;725;p47"/>
          <p:cNvSpPr txBox="1"/>
          <p:nvPr/>
        </p:nvSpPr>
        <p:spPr>
          <a:xfrm>
            <a:off x="-107090" y="1000194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26" name="Google Shape;726;p47"/>
          <p:cNvSpPr txBox="1"/>
          <p:nvPr/>
        </p:nvSpPr>
        <p:spPr>
          <a:xfrm>
            <a:off x="6126234" y="40614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問題七 ：在元宇宙參觀美術館與實地參觀的主要區別是...?</a:t>
            </a:r>
            <a:endParaRPr/>
          </a:p>
        </p:txBody>
      </p:sp>
      <p:sp>
        <p:nvSpPr>
          <p:cNvPr id="727" name="Google Shape;727;p47"/>
          <p:cNvSpPr txBox="1"/>
          <p:nvPr/>
        </p:nvSpPr>
        <p:spPr>
          <a:xfrm>
            <a:off x="4575573" y="3184015"/>
            <a:ext cx="12819392" cy="60115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39D5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39D5FF"/>
                </a:solidFill>
                <a:latin typeface="Arial"/>
                <a:ea typeface="Arial"/>
                <a:cs typeface="Arial"/>
                <a:sym typeface="Arial"/>
              </a:rPr>
              <a:t>A) 在元宇宙中可以用虛擬分身參觀，不用親自到達現場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B)在元宇宙中無法與任何人互動，也看不到藝術品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39D5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39D5FF"/>
                </a:solidFill>
                <a:latin typeface="Arial"/>
                <a:ea typeface="Arial"/>
                <a:cs typeface="Arial"/>
                <a:sym typeface="Arial"/>
              </a:rPr>
              <a:t>C)實地參觀可以親眼看到和感受到藝術品的真實大小與質感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元宇宙參觀一定比真實參觀更耗體力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33" name="Google Shape;733;p48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34" name="Google Shape;734;p48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35" name="Google Shape;735;p48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6" name="Google Shape;736;p48"/>
          <p:cNvSpPr/>
          <p:nvPr/>
        </p:nvSpPr>
        <p:spPr>
          <a:xfrm>
            <a:off x="703106" y="2889050"/>
            <a:ext cx="8278598" cy="5908849"/>
          </a:xfrm>
          <a:custGeom>
            <a:rect b="b" l="l" r="r" t="t"/>
            <a:pathLst>
              <a:path extrusionOk="0" h="5908849" w="8278598">
                <a:moveTo>
                  <a:pt x="0" y="0"/>
                </a:moveTo>
                <a:lnTo>
                  <a:pt x="8278597" y="0"/>
                </a:lnTo>
                <a:lnTo>
                  <a:pt x="8278597" y="5908849"/>
                </a:lnTo>
                <a:lnTo>
                  <a:pt x="0" y="5908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7" name="Google Shape;737;p48"/>
          <p:cNvSpPr txBox="1"/>
          <p:nvPr/>
        </p:nvSpPr>
        <p:spPr>
          <a:xfrm>
            <a:off x="-192042" y="62403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38" name="Google Shape;738;p48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問題八：以下哪一項不符合「元宇宙」未來的發展??</a:t>
            </a:r>
            <a:endParaRPr/>
          </a:p>
        </p:txBody>
      </p:sp>
      <p:sp>
        <p:nvSpPr>
          <p:cNvPr id="739" name="Google Shape;739;p48"/>
          <p:cNvSpPr txBox="1"/>
          <p:nvPr/>
        </p:nvSpPr>
        <p:spPr>
          <a:xfrm>
            <a:off x="9604734" y="3156789"/>
            <a:ext cx="7654566" cy="4811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豐富多樣的沉浸體驗。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B)捨棄人工智能技術。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C)結合真實世界的互動面談。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即時快速。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45" name="Google Shape;745;p4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46" name="Google Shape;746;p4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47" name="Google Shape;747;p4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8" name="Google Shape;748;p49"/>
          <p:cNvSpPr/>
          <p:nvPr/>
        </p:nvSpPr>
        <p:spPr>
          <a:xfrm>
            <a:off x="703106" y="2889050"/>
            <a:ext cx="8278598" cy="5908849"/>
          </a:xfrm>
          <a:custGeom>
            <a:rect b="b" l="l" r="r" t="t"/>
            <a:pathLst>
              <a:path extrusionOk="0" h="5908849" w="8278598">
                <a:moveTo>
                  <a:pt x="0" y="0"/>
                </a:moveTo>
                <a:lnTo>
                  <a:pt x="8278597" y="0"/>
                </a:lnTo>
                <a:lnTo>
                  <a:pt x="8278597" y="5908849"/>
                </a:lnTo>
                <a:lnTo>
                  <a:pt x="0" y="59088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9" name="Google Shape;749;p49"/>
          <p:cNvSpPr txBox="1"/>
          <p:nvPr/>
        </p:nvSpPr>
        <p:spPr>
          <a:xfrm>
            <a:off x="-192054" y="569148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50" name="Google Shape;750;p49"/>
          <p:cNvSpPr txBox="1"/>
          <p:nvPr/>
        </p:nvSpPr>
        <p:spPr>
          <a:xfrm>
            <a:off x="6126234" y="121278"/>
            <a:ext cx="11268732" cy="2107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問題八：以下哪一項不符合「元宇宙」未來的發展??</a:t>
            </a:r>
            <a:endParaRPr/>
          </a:p>
        </p:txBody>
      </p:sp>
      <p:sp>
        <p:nvSpPr>
          <p:cNvPr id="751" name="Google Shape;751;p49"/>
          <p:cNvSpPr txBox="1"/>
          <p:nvPr/>
        </p:nvSpPr>
        <p:spPr>
          <a:xfrm>
            <a:off x="9604734" y="3156789"/>
            <a:ext cx="7654566" cy="4796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豐富多樣的沉浸體驗。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4CBED8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4CBED8"/>
                </a:solidFill>
                <a:latin typeface="Arial"/>
                <a:ea typeface="Arial"/>
                <a:cs typeface="Arial"/>
                <a:sym typeface="Arial"/>
              </a:rPr>
              <a:t>B)捨棄人工智能技術。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C)結合真實世界的互動面談。</a:t>
            </a:r>
            <a:endParaRPr/>
          </a:p>
          <a:p>
            <a:pPr indent="-410210" lvl="1" marL="820421" marR="0" rtl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Arial"/>
              <a:buChar char="•"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即時快速。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5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57" name="Google Shape;757;p50"/>
          <p:cNvGrpSpPr/>
          <p:nvPr/>
        </p:nvGrpSpPr>
        <p:grpSpPr>
          <a:xfrm>
            <a:off x="1627017" y="1131331"/>
            <a:ext cx="15632283" cy="8005587"/>
            <a:chOff x="0" y="-95250"/>
            <a:chExt cx="4117145" cy="2108467"/>
          </a:xfrm>
        </p:grpSpPr>
        <p:sp>
          <p:nvSpPr>
            <p:cNvPr id="758" name="Google Shape;758;p50"/>
            <p:cNvSpPr/>
            <p:nvPr/>
          </p:nvSpPr>
          <p:spPr>
            <a:xfrm>
              <a:off x="0" y="0"/>
              <a:ext cx="4117144" cy="2013217"/>
            </a:xfrm>
            <a:custGeom>
              <a:rect b="b" l="l" r="r" t="t"/>
              <a:pathLst>
                <a:path extrusionOk="0" h="2013217" w="4117144">
                  <a:moveTo>
                    <a:pt x="29220" y="0"/>
                  </a:moveTo>
                  <a:lnTo>
                    <a:pt x="4087925" y="0"/>
                  </a:lnTo>
                  <a:cubicBezTo>
                    <a:pt x="4095674" y="0"/>
                    <a:pt x="4103107" y="3079"/>
                    <a:pt x="4108586" y="8558"/>
                  </a:cubicBezTo>
                  <a:cubicBezTo>
                    <a:pt x="4114066" y="14038"/>
                    <a:pt x="4117144" y="21470"/>
                    <a:pt x="4117144" y="29220"/>
                  </a:cubicBezTo>
                  <a:lnTo>
                    <a:pt x="4117144" y="1983998"/>
                  </a:lnTo>
                  <a:cubicBezTo>
                    <a:pt x="4117144" y="1991747"/>
                    <a:pt x="4114066" y="1999179"/>
                    <a:pt x="4108586" y="2004659"/>
                  </a:cubicBezTo>
                  <a:cubicBezTo>
                    <a:pt x="4103107" y="2010139"/>
                    <a:pt x="4095674" y="2013217"/>
                    <a:pt x="4087925" y="2013217"/>
                  </a:cubicBezTo>
                  <a:lnTo>
                    <a:pt x="29220" y="2013217"/>
                  </a:lnTo>
                  <a:cubicBezTo>
                    <a:pt x="21470" y="2013217"/>
                    <a:pt x="14038" y="2010139"/>
                    <a:pt x="8558" y="2004659"/>
                  </a:cubicBezTo>
                  <a:cubicBezTo>
                    <a:pt x="3079" y="1999179"/>
                    <a:pt x="0" y="1991747"/>
                    <a:pt x="0" y="1983998"/>
                  </a:cubicBezTo>
                  <a:lnTo>
                    <a:pt x="0" y="29220"/>
                  </a:lnTo>
                  <a:cubicBezTo>
                    <a:pt x="0" y="21470"/>
                    <a:pt x="3079" y="14038"/>
                    <a:pt x="8558" y="8558"/>
                  </a:cubicBezTo>
                  <a:cubicBezTo>
                    <a:pt x="14038" y="3079"/>
                    <a:pt x="21470" y="0"/>
                    <a:pt x="292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0"/>
            <p:cNvSpPr txBox="1"/>
            <p:nvPr/>
          </p:nvSpPr>
          <p:spPr>
            <a:xfrm>
              <a:off x="0" y="-95250"/>
              <a:ext cx="4117145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0" name="Google Shape;760;p50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  <p:sp>
        <p:nvSpPr>
          <p:cNvPr id="761" name="Google Shape;761;p50"/>
          <p:cNvSpPr txBox="1"/>
          <p:nvPr/>
        </p:nvSpPr>
        <p:spPr>
          <a:xfrm>
            <a:off x="3260527" y="3620512"/>
            <a:ext cx="12912614" cy="56377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元宇宙時代的來臨，不單改變了我們的生活與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溝通模式，更促使</a:t>
            </a: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人類與科技的關係更為緊密</a:t>
            </a: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讓虛擬與現實界限的日漸模糊。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應以開放且理性的態度擁抱改變，積極培養數碼素養和創新思維，主動學習新興科技知識。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cxnSp>
        <p:nvCxnSpPr>
          <p:cNvPr id="762" name="Google Shape;762;p50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763" name="Google Shape;763;p50"/>
          <p:cNvSpPr/>
          <p:nvPr/>
        </p:nvSpPr>
        <p:spPr>
          <a:xfrm>
            <a:off x="-1805954" y="1200150"/>
            <a:ext cx="7478649" cy="8229600"/>
          </a:xfrm>
          <a:custGeom>
            <a:rect b="b" l="l" r="r" t="t"/>
            <a:pathLst>
              <a:path extrusionOk="0" h="8229600" w="7478649">
                <a:moveTo>
                  <a:pt x="0" y="0"/>
                </a:moveTo>
                <a:lnTo>
                  <a:pt x="7478649" y="0"/>
                </a:lnTo>
                <a:lnTo>
                  <a:pt x="747864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5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69" name="Google Shape;769;p51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0" name="Google Shape;770;p51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1" name="Google Shape;771;p51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2" name="Google Shape;772;p51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3" name="Google Shape;773;p51"/>
          <p:cNvSpPr/>
          <p:nvPr/>
        </p:nvSpPr>
        <p:spPr>
          <a:xfrm>
            <a:off x="11384998" y="-248630"/>
            <a:ext cx="8681329" cy="10784260"/>
          </a:xfrm>
          <a:custGeom>
            <a:rect b="b" l="l" r="r" t="t"/>
            <a:pathLst>
              <a:path extrusionOk="0"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4" name="Google Shape;774;p51"/>
          <p:cNvSpPr/>
          <p:nvPr/>
        </p:nvSpPr>
        <p:spPr>
          <a:xfrm>
            <a:off x="-1869472" y="6320326"/>
            <a:ext cx="12832964" cy="303325"/>
          </a:xfrm>
          <a:custGeom>
            <a:rect b="b" l="l" r="r" t="t"/>
            <a:pathLst>
              <a:path extrusionOk="0"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75" name="Google Shape;775;p51"/>
          <p:cNvGrpSpPr/>
          <p:nvPr/>
        </p:nvGrpSpPr>
        <p:grpSpPr>
          <a:xfrm>
            <a:off x="-351622" y="6491590"/>
            <a:ext cx="11276050" cy="3194596"/>
            <a:chOff x="0" y="-28575"/>
            <a:chExt cx="2969824" cy="841375"/>
          </a:xfrm>
        </p:grpSpPr>
        <p:sp>
          <p:nvSpPr>
            <p:cNvPr id="776" name="Google Shape;776;p51"/>
            <p:cNvSpPr/>
            <p:nvPr/>
          </p:nvSpPr>
          <p:spPr>
            <a:xfrm>
              <a:off x="0" y="0"/>
              <a:ext cx="2969824" cy="812800"/>
            </a:xfrm>
            <a:custGeom>
              <a:rect b="b" l="l" r="r" t="t"/>
              <a:pathLst>
                <a:path extrusionOk="0"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  <a:ln>
              <a:noFill/>
            </a:ln>
          </p:spPr>
        </p:sp>
        <p:sp>
          <p:nvSpPr>
            <p:cNvPr id="777" name="Google Shape;777;p51"/>
            <p:cNvSpPr txBox="1"/>
            <p:nvPr/>
          </p:nvSpPr>
          <p:spPr>
            <a:xfrm>
              <a:off x="0" y="-28575"/>
              <a:ext cx="2969824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8" name="Google Shape;778;p51"/>
          <p:cNvGrpSpPr/>
          <p:nvPr/>
        </p:nvGrpSpPr>
        <p:grpSpPr>
          <a:xfrm>
            <a:off x="-7061193" y="6491590"/>
            <a:ext cx="9047753" cy="3194596"/>
            <a:chOff x="0" y="-28575"/>
            <a:chExt cx="2382947" cy="841375"/>
          </a:xfrm>
        </p:grpSpPr>
        <p:sp>
          <p:nvSpPr>
            <p:cNvPr id="779" name="Google Shape;779;p51"/>
            <p:cNvSpPr/>
            <p:nvPr/>
          </p:nvSpPr>
          <p:spPr>
            <a:xfrm>
              <a:off x="0" y="0"/>
              <a:ext cx="2382947" cy="812800"/>
            </a:xfrm>
            <a:custGeom>
              <a:rect b="b" l="l" r="r" t="t"/>
              <a:pathLst>
                <a:path extrusionOk="0"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780" name="Google Shape;780;p51"/>
            <p:cNvSpPr txBox="1"/>
            <p:nvPr/>
          </p:nvSpPr>
          <p:spPr>
            <a:xfrm>
              <a:off x="0" y="-28575"/>
              <a:ext cx="2382947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1" name="Google Shape;781;p51"/>
          <p:cNvSpPr/>
          <p:nvPr/>
        </p:nvSpPr>
        <p:spPr>
          <a:xfrm>
            <a:off x="856050" y="6909400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2" name="Google Shape;782;p51"/>
          <p:cNvSpPr/>
          <p:nvPr/>
        </p:nvSpPr>
        <p:spPr>
          <a:xfrm>
            <a:off x="856050" y="8750942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3" name="Google Shape;783;p51"/>
          <p:cNvSpPr/>
          <p:nvPr/>
        </p:nvSpPr>
        <p:spPr>
          <a:xfrm>
            <a:off x="856050" y="7830606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784" name="Google Shape;784;p5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114998" y="8804502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51"/>
          <p:cNvSpPr/>
          <p:nvPr/>
        </p:nvSpPr>
        <p:spPr>
          <a:xfrm>
            <a:off x="11804611" y="1717902"/>
            <a:ext cx="4639437" cy="8229600"/>
          </a:xfrm>
          <a:custGeom>
            <a:rect b="b" l="l" r="r" t="t"/>
            <a:pathLst>
              <a:path extrusionOk="0" h="8229600" w="4639437">
                <a:moveTo>
                  <a:pt x="0" y="0"/>
                </a:moveTo>
                <a:lnTo>
                  <a:pt x="4639437" y="0"/>
                </a:lnTo>
                <a:lnTo>
                  <a:pt x="46394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6" name="Google Shape;786;p51"/>
          <p:cNvSpPr txBox="1"/>
          <p:nvPr/>
        </p:nvSpPr>
        <p:spPr>
          <a:xfrm>
            <a:off x="0" y="844018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787" name="Google Shape;787;p51"/>
          <p:cNvSpPr txBox="1"/>
          <p:nvPr/>
        </p:nvSpPr>
        <p:spPr>
          <a:xfrm>
            <a:off x="2551674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788" name="Google Shape;788;p51"/>
          <p:cNvSpPr txBox="1"/>
          <p:nvPr/>
        </p:nvSpPr>
        <p:spPr>
          <a:xfrm>
            <a:off x="2551674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789" name="Google Shape;789;p51"/>
          <p:cNvSpPr txBox="1"/>
          <p:nvPr/>
        </p:nvSpPr>
        <p:spPr>
          <a:xfrm>
            <a:off x="2551674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790" name="Google Shape;790;p51"/>
          <p:cNvSpPr txBox="1"/>
          <p:nvPr/>
        </p:nvSpPr>
        <p:spPr>
          <a:xfrm>
            <a:off x="6732763" y="6536188"/>
            <a:ext cx="2018400" cy="3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後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問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卷</a:t>
            </a:r>
            <a:endParaRPr/>
          </a:p>
        </p:txBody>
      </p:sp>
      <p:pic>
        <p:nvPicPr>
          <p:cNvPr id="791" name="Google Shape;791;p5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523593" y="6490392"/>
            <a:ext cx="3199291" cy="3199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cxnSp>
        <p:nvCxnSpPr>
          <p:cNvPr id="797" name="Google Shape;797;p52"/>
          <p:cNvCxnSpPr/>
          <p:nvPr/>
        </p:nvCxnSpPr>
        <p:spPr>
          <a:xfrm>
            <a:off x="4220690" y="1654304"/>
            <a:ext cx="10636713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graphicFrame>
        <p:nvGraphicFramePr>
          <p:cNvPr id="798" name="Google Shape;798;p52"/>
          <p:cNvGraphicFramePr/>
          <p:nvPr/>
        </p:nvGraphicFramePr>
        <p:xfrm>
          <a:off x="856651" y="2128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{1CD338F0-6533-4A2A-BAD5-A8577B1AFA68}</a:tableStyleId>
              </a:tblPr>
              <a:tblGrid>
                <a:gridCol w="6925525"/>
                <a:gridCol w="3066925"/>
                <a:gridCol w="5243100"/>
              </a:tblGrid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環節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30-40分鐘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40分鐘</a:t>
                      </a:r>
                      <a:r>
                        <a:rPr b="1" lang="en-US" sz="1999" u="none" cap="none" strike="noStrike">
                          <a:solidFill>
                            <a:srgbClr val="E086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以上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52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元宇宙的發展(P.1-8)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活動:「元宇宙遊」(P.9-29)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元宇宙的應用(P.30-32)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Kahoot (P.33-49）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6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總結及問卷(P.50-51)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id="799" name="Google Shape;799;p52"/>
          <p:cNvSpPr txBox="1"/>
          <p:nvPr/>
        </p:nvSpPr>
        <p:spPr>
          <a:xfrm>
            <a:off x="4386611" y="446441"/>
            <a:ext cx="10470792" cy="855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課堂時間分配</a:t>
            </a:r>
            <a:endParaRPr/>
          </a:p>
        </p:txBody>
      </p:sp>
      <p:sp>
        <p:nvSpPr>
          <p:cNvPr id="800" name="Google Shape;800;p52"/>
          <p:cNvSpPr/>
          <p:nvPr/>
        </p:nvSpPr>
        <p:spPr>
          <a:xfrm flipH="1">
            <a:off x="15263397" y="6156237"/>
            <a:ext cx="2858682" cy="3902638"/>
          </a:xfrm>
          <a:custGeom>
            <a:rect b="b" l="l" r="r" t="t"/>
            <a:pathLst>
              <a:path extrusionOk="0"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