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Lst>
  <p:sldSz cy="10287000" cx="18288000"/>
  <p:notesSz cx="6858000" cy="9144000"/>
  <p:embeddedFontLst>
    <p:embeddedFont>
      <p:font typeface="Montserrat"/>
      <p:bold r:id="rId61"/>
      <p:boldItalic r:id="rId62"/>
    </p:embeddedFont>
    <p:embeddedFont>
      <p:font typeface="Montserrat Medium"/>
      <p:regular r:id="rId63"/>
      <p:bold r:id="rId64"/>
      <p:italic r:id="rId65"/>
      <p:boldItalic r:id="rId66"/>
    </p:embeddedFont>
    <p:embeddedFont>
      <p:font typeface="Roboto Condensed"/>
      <p:regular r:id="rId67"/>
      <p:bold r:id="rId68"/>
      <p:italic r:id="rId69"/>
      <p:boldItalic r:id="rId70"/>
    </p:embeddedFont>
    <p:embeddedFont>
      <p:font typeface="Noto Sans TC"/>
      <p:regular r:id="rId71"/>
      <p:bold r:id="rId72"/>
    </p:embeddedFont>
    <p:embeddedFont>
      <p:font typeface="Archivo Black"/>
      <p:regular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4" roundtripDataSignature="AMtx7mhQku+Mxy9tIwZ2lzd/YbuDpO2Is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257CA11-8D5E-485C-AC8B-2A7D850C9680}">
  <a:tblStyle styleId="{5257CA11-8D5E-485C-AC8B-2A7D850C968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ArchivoBlack-regular.fntdata"/><Relationship Id="rId72" Type="http://schemas.openxmlformats.org/officeDocument/2006/relationships/font" Target="fonts/NotoSansTC-bold.fntdata"/><Relationship Id="rId31" Type="http://schemas.openxmlformats.org/officeDocument/2006/relationships/slide" Target="slides/slide25.xml"/><Relationship Id="rId30" Type="http://schemas.openxmlformats.org/officeDocument/2006/relationships/slide" Target="slides/slide24.xml"/><Relationship Id="rId74" Type="http://customschemas.google.com/relationships/presentationmetadata" Target="meta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NotoSansTC-regular.fntdata"/><Relationship Id="rId70" Type="http://schemas.openxmlformats.org/officeDocument/2006/relationships/font" Target="fonts/RobotoCondensed-bold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Montserrat-boldItalic.fntdata"/><Relationship Id="rId61" Type="http://schemas.openxmlformats.org/officeDocument/2006/relationships/font" Target="fonts/Montserrat-bold.fntdata"/><Relationship Id="rId20" Type="http://schemas.openxmlformats.org/officeDocument/2006/relationships/slide" Target="slides/slide14.xml"/><Relationship Id="rId64" Type="http://schemas.openxmlformats.org/officeDocument/2006/relationships/font" Target="fonts/MontserratMedium-bold.fntdata"/><Relationship Id="rId63" Type="http://schemas.openxmlformats.org/officeDocument/2006/relationships/font" Target="fonts/MontserratMedium-regular.fntdata"/><Relationship Id="rId22" Type="http://schemas.openxmlformats.org/officeDocument/2006/relationships/slide" Target="slides/slide16.xml"/><Relationship Id="rId66" Type="http://schemas.openxmlformats.org/officeDocument/2006/relationships/font" Target="fonts/MontserratMedium-boldItalic.fntdata"/><Relationship Id="rId21" Type="http://schemas.openxmlformats.org/officeDocument/2006/relationships/slide" Target="slides/slide15.xml"/><Relationship Id="rId65" Type="http://schemas.openxmlformats.org/officeDocument/2006/relationships/font" Target="fonts/MontserratMedium-italic.fntdata"/><Relationship Id="rId24" Type="http://schemas.openxmlformats.org/officeDocument/2006/relationships/slide" Target="slides/slide18.xml"/><Relationship Id="rId68" Type="http://schemas.openxmlformats.org/officeDocument/2006/relationships/font" Target="fonts/RobotoCondensed-bold.fntdata"/><Relationship Id="rId23" Type="http://schemas.openxmlformats.org/officeDocument/2006/relationships/slide" Target="slides/slide17.xml"/><Relationship Id="rId67" Type="http://schemas.openxmlformats.org/officeDocument/2006/relationships/font" Target="fonts/RobotoCondensed-regular.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RobotoCondense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f142edd25b_0_0: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
        <p:nvSpPr>
          <p:cNvPr id="86" name="Google Shape;86;g3f142edd25b_0_0:notes"/>
          <p:cNvSpPr txBox="1"/>
          <p:nvPr>
            <p:ph idx="1" type="body"/>
          </p:nvPr>
        </p:nvSpPr>
        <p:spPr>
          <a:xfrm>
            <a:off x="914400" y="3251200"/>
            <a:ext cx="7315200" cy="3081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g3f142edd25b_0_0:notes"/>
          <p:cNvSpPr txBox="1"/>
          <p:nvPr>
            <p:ph idx="12" type="sldNum"/>
          </p:nvPr>
        </p:nvSpPr>
        <p:spPr>
          <a:xfrm>
            <a:off x="5180013" y="6502400"/>
            <a:ext cx="3962400" cy="341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48" name="Google Shape;248;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49" name="Google Shape;249;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https://www.youtube.com/watch?v=MzDyKsZSwbs</a:t>
            </a:r>
            <a:endParaRPr/>
          </a:p>
        </p:txBody>
      </p:sp>
      <p:sp>
        <p:nvSpPr>
          <p:cNvPr id="251" name="Google Shape;251;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52" name="Google Shape;252;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1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1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1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1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1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1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1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2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2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2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2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2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2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2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2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2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p2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2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p2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2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2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2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2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3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68" name="Google Shape;568;p3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69" name="Google Shape;569;p3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p3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https://www.spatial.io/s/EBIAS-ONSEN-642ec7033941b8cf81431c3f?share=791920894458095394</a:t>
            </a:r>
            <a:endParaRPr/>
          </a:p>
        </p:txBody>
      </p:sp>
      <p:sp>
        <p:nvSpPr>
          <p:cNvPr id="571" name="Google Shape;571;p3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72" name="Google Shape;572;p3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3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3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3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3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3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1" name="Google Shape;641;p3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p3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5" name="Google Shape;655;p3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3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7" name="Google Shape;667;p3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3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9" name="Google Shape;679;p3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3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1" name="Google Shape;691;p3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3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3" name="Google Shape;703;p3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3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p3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4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7" name="Google Shape;727;p4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4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9" name="Google Shape;739;p4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4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4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4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4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4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4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4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6" name="Google Shape;786;p4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4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8" name="Google Shape;798;p4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p4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0" name="Google Shape;810;p4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4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2" name="Google Shape;822;p4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4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4" name="Google Shape;834;p4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5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6" name="Google Shape;846;p5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5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8" name="Google Shape;858;p5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p5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0" name="Google Shape;870;p5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5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2" name="Google Shape;882;p5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p5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0" name="Google Shape;910;p5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5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5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6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6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6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6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6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6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6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6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6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4"/>
          <p:cNvSpPr/>
          <p:nvPr>
            <p:ph idx="2" type="pic"/>
          </p:nvPr>
        </p:nvSpPr>
        <p:spPr>
          <a:xfrm>
            <a:off x="1792288" y="612775"/>
            <a:ext cx="5486400" cy="4114800"/>
          </a:xfrm>
          <a:prstGeom prst="rect">
            <a:avLst/>
          </a:prstGeom>
          <a:noFill/>
          <a:ln>
            <a:noFill/>
          </a:ln>
        </p:spPr>
      </p:sp>
      <p:sp>
        <p:nvSpPr>
          <p:cNvPr id="68" name="Google Shape;68;p6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6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6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6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6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6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6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3.jpg"/><Relationship Id="rId5" Type="http://schemas.openxmlformats.org/officeDocument/2006/relationships/image" Target="../media/image37.png"/><Relationship Id="rId6" Type="http://schemas.openxmlformats.org/officeDocument/2006/relationships/image" Target="../media/image6.png"/><Relationship Id="rId7" Type="http://schemas.openxmlformats.org/officeDocument/2006/relationships/image" Target="../media/image23.png"/><Relationship Id="rId8"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1.png"/><Relationship Id="rId7"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9.jpg"/><Relationship Id="rId5"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15.png"/><Relationship Id="rId5" Type="http://schemas.openxmlformats.org/officeDocument/2006/relationships/hyperlink" Target="http://www.youtube.com/watch?v=ZhD0FtWSiRo" TargetMode="External"/><Relationship Id="rId6" Type="http://schemas.openxmlformats.org/officeDocument/2006/relationships/image" Target="../media/image2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11.png"/><Relationship Id="rId10" Type="http://schemas.openxmlformats.org/officeDocument/2006/relationships/image" Target="../media/image23.png"/><Relationship Id="rId9" Type="http://schemas.openxmlformats.org/officeDocument/2006/relationships/image" Target="../media/image47.png"/><Relationship Id="rId5" Type="http://schemas.openxmlformats.org/officeDocument/2006/relationships/image" Target="../media/image14.png"/><Relationship Id="rId6" Type="http://schemas.openxmlformats.org/officeDocument/2006/relationships/image" Target="../media/image8.png"/><Relationship Id="rId7" Type="http://schemas.openxmlformats.org/officeDocument/2006/relationships/image" Target="../media/image12.jp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1.png"/><Relationship Id="rId5" Type="http://schemas.openxmlformats.org/officeDocument/2006/relationships/image" Target="../media/image18.jpg"/><Relationship Id="rId6"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11.png"/><Relationship Id="rId10" Type="http://schemas.openxmlformats.org/officeDocument/2006/relationships/image" Target="../media/image57.jpg"/><Relationship Id="rId9" Type="http://schemas.openxmlformats.org/officeDocument/2006/relationships/image" Target="../media/image74.jpg"/><Relationship Id="rId5" Type="http://schemas.openxmlformats.org/officeDocument/2006/relationships/image" Target="../media/image16.jpg"/><Relationship Id="rId6" Type="http://schemas.openxmlformats.org/officeDocument/2006/relationships/image" Target="../media/image21.jpg"/><Relationship Id="rId7" Type="http://schemas.openxmlformats.org/officeDocument/2006/relationships/image" Target="../media/image24.jpg"/><Relationship Id="rId8" Type="http://schemas.openxmlformats.org/officeDocument/2006/relationships/image" Target="../media/image4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20.jpg"/><Relationship Id="rId5"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9.pn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3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15.png"/><Relationship Id="rId5" Type="http://schemas.openxmlformats.org/officeDocument/2006/relationships/hyperlink" Target="http://www.youtube.com/watch?v=MzDyKsZSwbs" TargetMode="External"/><Relationship Id="rId6" Type="http://schemas.openxmlformats.org/officeDocument/2006/relationships/image" Target="../media/image3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5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35.jpg"/><Relationship Id="rId5"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11.png"/><Relationship Id="rId11" Type="http://schemas.openxmlformats.org/officeDocument/2006/relationships/image" Target="../media/image34.png"/><Relationship Id="rId10" Type="http://schemas.openxmlformats.org/officeDocument/2006/relationships/image" Target="../media/image28.png"/><Relationship Id="rId9" Type="http://schemas.openxmlformats.org/officeDocument/2006/relationships/image" Target="../media/image23.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30.png"/><Relationship Id="rId8"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jpg"/><Relationship Id="rId4" Type="http://schemas.openxmlformats.org/officeDocument/2006/relationships/image" Target="../media/image11.png"/><Relationship Id="rId5" Type="http://schemas.openxmlformats.org/officeDocument/2006/relationships/image" Target="../media/image26.png"/><Relationship Id="rId6" Type="http://schemas.openxmlformats.org/officeDocument/2006/relationships/image" Target="../media/image23.png"/><Relationship Id="rId7" Type="http://schemas.openxmlformats.org/officeDocument/2006/relationships/hyperlink" Target="http://www.youtube.com/watch?v=9gV57NaTjms" TargetMode="External"/><Relationship Id="rId8" Type="http://schemas.openxmlformats.org/officeDocument/2006/relationships/image" Target="../media/image4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31.png"/><Relationship Id="rId5" Type="http://schemas.openxmlformats.org/officeDocument/2006/relationships/image" Target="../media/image29.png"/><Relationship Id="rId6" Type="http://schemas.openxmlformats.org/officeDocument/2006/relationships/image" Target="../media/image45.jpg"/><Relationship Id="rId7" Type="http://schemas.openxmlformats.org/officeDocument/2006/relationships/image" Target="../media/image43.jpg"/><Relationship Id="rId8" Type="http://schemas.openxmlformats.org/officeDocument/2006/relationships/image" Target="../media/image4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jpg"/><Relationship Id="rId4" Type="http://schemas.openxmlformats.org/officeDocument/2006/relationships/image" Target="../media/image76.jpg"/><Relationship Id="rId5" Type="http://schemas.openxmlformats.org/officeDocument/2006/relationships/image" Target="../media/image5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9.png"/><Relationship Id="rId4" Type="http://schemas.openxmlformats.org/officeDocument/2006/relationships/image" Target="../media/image11.png"/><Relationship Id="rId10" Type="http://schemas.openxmlformats.org/officeDocument/2006/relationships/image" Target="../media/image23.png"/><Relationship Id="rId9" Type="http://schemas.openxmlformats.org/officeDocument/2006/relationships/image" Target="../media/image50.jpg"/><Relationship Id="rId5" Type="http://schemas.openxmlformats.org/officeDocument/2006/relationships/image" Target="../media/image55.jpg"/><Relationship Id="rId6" Type="http://schemas.openxmlformats.org/officeDocument/2006/relationships/image" Target="../media/image48.jpg"/><Relationship Id="rId7" Type="http://schemas.openxmlformats.org/officeDocument/2006/relationships/image" Target="../media/image29.png"/><Relationship Id="rId8" Type="http://schemas.openxmlformats.org/officeDocument/2006/relationships/image" Target="../media/image7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11.png"/><Relationship Id="rId11" Type="http://schemas.openxmlformats.org/officeDocument/2006/relationships/image" Target="../media/image56.png"/><Relationship Id="rId10" Type="http://schemas.openxmlformats.org/officeDocument/2006/relationships/image" Target="../media/image53.png"/><Relationship Id="rId12" Type="http://schemas.openxmlformats.org/officeDocument/2006/relationships/image" Target="../media/image44.jpg"/><Relationship Id="rId9" Type="http://schemas.openxmlformats.org/officeDocument/2006/relationships/hyperlink" Target="https://www.youtube.com/watch?v=lUi01MIRhwg" TargetMode="External"/><Relationship Id="rId5" Type="http://schemas.openxmlformats.org/officeDocument/2006/relationships/image" Target="../media/image23.png"/><Relationship Id="rId6" Type="http://schemas.openxmlformats.org/officeDocument/2006/relationships/image" Target="../media/image29.png"/><Relationship Id="rId7" Type="http://schemas.openxmlformats.org/officeDocument/2006/relationships/hyperlink" Target="https://www.youtube.com/watch?v=BStuP8ZNZ0g" TargetMode="External"/><Relationship Id="rId8" Type="http://schemas.openxmlformats.org/officeDocument/2006/relationships/image" Target="../media/image4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75.png"/><Relationship Id="rId5" Type="http://schemas.openxmlformats.org/officeDocument/2006/relationships/image" Target="../media/image8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5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jpg"/><Relationship Id="rId4" Type="http://schemas.openxmlformats.org/officeDocument/2006/relationships/image" Target="../media/image62.jpg"/><Relationship Id="rId5" Type="http://schemas.openxmlformats.org/officeDocument/2006/relationships/image" Target="../media/image6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hyperlink" Target="https://youtube.com/clip/UgkxDuI7Q9XkJ6eQCnCaHrIh6U4jV7SxXVSU?si=HsfsMotVV1A5BWhC" TargetMode="External"/><Relationship Id="rId5" Type="http://schemas.openxmlformats.org/officeDocument/2006/relationships/image" Target="../media/image65.png"/><Relationship Id="rId6" Type="http://schemas.openxmlformats.org/officeDocument/2006/relationships/image" Target="../media/image85.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66.png"/><Relationship Id="rId5"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9.png"/><Relationship Id="rId4" Type="http://schemas.openxmlformats.org/officeDocument/2006/relationships/image" Target="../media/image85.gif"/><Relationship Id="rId5" Type="http://schemas.openxmlformats.org/officeDocument/2006/relationships/hyperlink" Target="http://www.youtube.com/watch?v=zfCRPnMPn4w" TargetMode="External"/><Relationship Id="rId6" Type="http://schemas.openxmlformats.org/officeDocument/2006/relationships/image" Target="../media/image6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8.png"/><Relationship Id="rId4" Type="http://schemas.openxmlformats.org/officeDocument/2006/relationships/image" Target="../media/image59.png"/><Relationship Id="rId11" Type="http://schemas.openxmlformats.org/officeDocument/2006/relationships/image" Target="../media/image26.png"/><Relationship Id="rId10" Type="http://schemas.openxmlformats.org/officeDocument/2006/relationships/image" Target="../media/image68.jpg"/><Relationship Id="rId9" Type="http://schemas.openxmlformats.org/officeDocument/2006/relationships/image" Target="../media/image101.jpg"/><Relationship Id="rId5" Type="http://schemas.openxmlformats.org/officeDocument/2006/relationships/image" Target="../media/image63.png"/><Relationship Id="rId6" Type="http://schemas.openxmlformats.org/officeDocument/2006/relationships/image" Target="../media/image23.png"/><Relationship Id="rId7" Type="http://schemas.openxmlformats.org/officeDocument/2006/relationships/image" Target="../media/image61.jpg"/><Relationship Id="rId8" Type="http://schemas.openxmlformats.org/officeDocument/2006/relationships/image" Target="../media/image7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jpg"/><Relationship Id="rId4" Type="http://schemas.openxmlformats.org/officeDocument/2006/relationships/image" Target="../media/image10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9.png"/><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9.jpg"/><Relationship Id="rId4" Type="http://schemas.openxmlformats.org/officeDocument/2006/relationships/image" Target="../media/image23.png"/><Relationship Id="rId5" Type="http://schemas.openxmlformats.org/officeDocument/2006/relationships/image" Target="../media/image78.png"/><Relationship Id="rId6" Type="http://schemas.openxmlformats.org/officeDocument/2006/relationships/image" Target="../media/image71.png"/></Relationships>
</file>

<file path=ppt/slides/_rels/slide30.xml.rels><?xml version="1.0" encoding="UTF-8" standalone="yes"?><Relationships xmlns="http://schemas.openxmlformats.org/package/2006/relationships"><Relationship Id="rId11" Type="http://schemas.openxmlformats.org/officeDocument/2006/relationships/image" Target="../media/image81.png"/><Relationship Id="rId10" Type="http://schemas.openxmlformats.org/officeDocument/2006/relationships/image" Target="../media/image87.png"/><Relationship Id="rId13" Type="http://schemas.openxmlformats.org/officeDocument/2006/relationships/hyperlink" Target="https://rium.io/w/9337-7828" TargetMode="External"/><Relationship Id="rId12" Type="http://schemas.openxmlformats.org/officeDocument/2006/relationships/hyperlink" Target="https://rium.io/W/7203-1730" TargetMode="External"/><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9.jpg"/><Relationship Id="rId4" Type="http://schemas.openxmlformats.org/officeDocument/2006/relationships/image" Target="../media/image23.png"/><Relationship Id="rId9" Type="http://schemas.openxmlformats.org/officeDocument/2006/relationships/hyperlink" Target="https://rium.io/voxeltown" TargetMode="External"/><Relationship Id="rId5" Type="http://schemas.openxmlformats.org/officeDocument/2006/relationships/image" Target="../media/image73.png"/><Relationship Id="rId6" Type="http://schemas.openxmlformats.org/officeDocument/2006/relationships/image" Target="../media/image79.png"/><Relationship Id="rId7" Type="http://schemas.openxmlformats.org/officeDocument/2006/relationships/image" Target="../media/image86.png"/><Relationship Id="rId8" Type="http://schemas.openxmlformats.org/officeDocument/2006/relationships/image" Target="../media/image8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69.jpg"/><Relationship Id="rId4" Type="http://schemas.openxmlformats.org/officeDocument/2006/relationships/image" Target="../media/image23.png"/><Relationship Id="rId9" Type="http://schemas.openxmlformats.org/officeDocument/2006/relationships/image" Target="../media/image89.png"/><Relationship Id="rId5" Type="http://schemas.openxmlformats.org/officeDocument/2006/relationships/image" Target="../media/image107.png"/><Relationship Id="rId6" Type="http://schemas.openxmlformats.org/officeDocument/2006/relationships/image" Target="../media/image90.png"/><Relationship Id="rId7" Type="http://schemas.openxmlformats.org/officeDocument/2006/relationships/image" Target="../media/image82.png"/><Relationship Id="rId8" Type="http://schemas.openxmlformats.org/officeDocument/2006/relationships/image" Target="../media/image83.png"/></Relationships>
</file>

<file path=ppt/slides/_rels/slide32.xml.rels><?xml version="1.0" encoding="UTF-8" standalone="yes"?><Relationships xmlns="http://schemas.openxmlformats.org/package/2006/relationships"><Relationship Id="rId11" Type="http://schemas.openxmlformats.org/officeDocument/2006/relationships/image" Target="../media/image94.jpg"/><Relationship Id="rId10" Type="http://schemas.openxmlformats.org/officeDocument/2006/relationships/image" Target="../media/image95.jpg"/><Relationship Id="rId12"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58.png"/><Relationship Id="rId4" Type="http://schemas.openxmlformats.org/officeDocument/2006/relationships/image" Target="../media/image59.png"/><Relationship Id="rId9" Type="http://schemas.openxmlformats.org/officeDocument/2006/relationships/image" Target="../media/image93.jpg"/><Relationship Id="rId5" Type="http://schemas.openxmlformats.org/officeDocument/2006/relationships/image" Target="../media/image63.png"/><Relationship Id="rId6" Type="http://schemas.openxmlformats.org/officeDocument/2006/relationships/image" Target="../media/image23.png"/><Relationship Id="rId7" Type="http://schemas.openxmlformats.org/officeDocument/2006/relationships/image" Target="../media/image88.jpg"/><Relationship Id="rId8" Type="http://schemas.openxmlformats.org/officeDocument/2006/relationships/image" Target="../media/image10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9.png"/><Relationship Id="rId4" Type="http://schemas.openxmlformats.org/officeDocument/2006/relationships/image" Target="../media/image92.png"/><Relationship Id="rId5" Type="http://schemas.openxmlformats.org/officeDocument/2006/relationships/image" Target="../media/image91.png"/><Relationship Id="rId6" Type="http://schemas.openxmlformats.org/officeDocument/2006/relationships/image" Target="../media/image9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9.png"/><Relationship Id="rId4" Type="http://schemas.openxmlformats.org/officeDocument/2006/relationships/image" Target="../media/image9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9.png"/><Relationship Id="rId4" Type="http://schemas.openxmlformats.org/officeDocument/2006/relationships/image" Target="../media/image9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9.png"/><Relationship Id="rId4" Type="http://schemas.openxmlformats.org/officeDocument/2006/relationships/image" Target="../media/image9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19.png"/><Relationship Id="rId4" Type="http://schemas.openxmlformats.org/officeDocument/2006/relationships/image" Target="../media/image9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9.png"/><Relationship Id="rId4" Type="http://schemas.openxmlformats.org/officeDocument/2006/relationships/image" Target="../media/image1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9.png"/><Relationship Id="rId4" Type="http://schemas.openxmlformats.org/officeDocument/2006/relationships/image" Target="../media/image1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9.png"/><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19.png"/><Relationship Id="rId4" Type="http://schemas.openxmlformats.org/officeDocument/2006/relationships/image" Target="../media/image10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19.png"/><Relationship Id="rId4" Type="http://schemas.openxmlformats.org/officeDocument/2006/relationships/image" Target="../media/image10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9.png"/><Relationship Id="rId4" Type="http://schemas.openxmlformats.org/officeDocument/2006/relationships/image" Target="../media/image10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9.png"/><Relationship Id="rId4" Type="http://schemas.openxmlformats.org/officeDocument/2006/relationships/image" Target="../media/image10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9.png"/><Relationship Id="rId4" Type="http://schemas.openxmlformats.org/officeDocument/2006/relationships/image" Target="../media/image103.jpg"/><Relationship Id="rId5" Type="http://schemas.openxmlformats.org/officeDocument/2006/relationships/image" Target="../media/image10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9.png"/><Relationship Id="rId4" Type="http://schemas.openxmlformats.org/officeDocument/2006/relationships/image" Target="../media/image9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9.png"/><Relationship Id="rId4" Type="http://schemas.openxmlformats.org/officeDocument/2006/relationships/image" Target="../media/image9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9.png"/><Relationship Id="rId4" Type="http://schemas.openxmlformats.org/officeDocument/2006/relationships/image" Target="../media/image11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19.png"/><Relationship Id="rId4" Type="http://schemas.openxmlformats.org/officeDocument/2006/relationships/image" Target="../media/image1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9.png"/><Relationship Id="rId4" Type="http://schemas.openxmlformats.org/officeDocument/2006/relationships/image" Target="../media/image112.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9.png"/><Relationship Id="rId4" Type="http://schemas.openxmlformats.org/officeDocument/2006/relationships/image" Target="../media/image112.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19.png"/><Relationship Id="rId4" Type="http://schemas.openxmlformats.org/officeDocument/2006/relationships/image" Target="../media/image120.png"/></Relationships>
</file>

<file path=ppt/slides/_rels/slide53.xml.rels><?xml version="1.0" encoding="UTF-8" standalone="yes"?><Relationships xmlns="http://schemas.openxmlformats.org/package/2006/relationships"><Relationship Id="rId11" Type="http://schemas.openxmlformats.org/officeDocument/2006/relationships/image" Target="../media/image113.png"/><Relationship Id="rId10" Type="http://schemas.openxmlformats.org/officeDocument/2006/relationships/image" Target="../media/image110.png"/><Relationship Id="rId13" Type="http://schemas.openxmlformats.org/officeDocument/2006/relationships/image" Target="../media/image85.gif"/><Relationship Id="rId12" Type="http://schemas.openxmlformats.org/officeDocument/2006/relationships/image" Target="../media/image121.png"/><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image" Target="../media/image109.png"/><Relationship Id="rId15" Type="http://schemas.openxmlformats.org/officeDocument/2006/relationships/image" Target="../media/image117.png"/><Relationship Id="rId14" Type="http://schemas.openxmlformats.org/officeDocument/2006/relationships/image" Target="../media/image111.png"/><Relationship Id="rId5" Type="http://schemas.openxmlformats.org/officeDocument/2006/relationships/image" Target="../media/image119.png"/><Relationship Id="rId6" Type="http://schemas.openxmlformats.org/officeDocument/2006/relationships/image" Target="../media/image114.png"/><Relationship Id="rId7" Type="http://schemas.openxmlformats.org/officeDocument/2006/relationships/image" Target="../media/image122.png"/><Relationship Id="rId8" Type="http://schemas.openxmlformats.org/officeDocument/2006/relationships/image" Target="../media/image10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9.png"/><Relationship Id="rId4"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 name="Shape 88"/>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grpSp>
        <p:nvGrpSpPr>
          <p:cNvPr id="94" name="Google Shape;94;p2"/>
          <p:cNvGrpSpPr/>
          <p:nvPr/>
        </p:nvGrpSpPr>
        <p:grpSpPr>
          <a:xfrm>
            <a:off x="13454432" y="1633686"/>
            <a:ext cx="7133684" cy="8782854"/>
            <a:chOff x="0" y="-28575"/>
            <a:chExt cx="2167467" cy="2668543"/>
          </a:xfrm>
        </p:grpSpPr>
        <p:sp>
          <p:nvSpPr>
            <p:cNvPr id="95" name="Google Shape;95;p2"/>
            <p:cNvSpPr/>
            <p:nvPr/>
          </p:nvSpPr>
          <p:spPr>
            <a:xfrm>
              <a:off x="0" y="0"/>
              <a:ext cx="2167467" cy="2639968"/>
            </a:xfrm>
            <a:custGeom>
              <a:rect b="b" l="l" r="r" t="t"/>
              <a:pathLst>
                <a:path extrusionOk="0" h="2639968" w="2167467">
                  <a:moveTo>
                    <a:pt x="95503" y="0"/>
                  </a:moveTo>
                  <a:lnTo>
                    <a:pt x="2071964" y="0"/>
                  </a:lnTo>
                  <a:cubicBezTo>
                    <a:pt x="2124708" y="0"/>
                    <a:pt x="2167467" y="42758"/>
                    <a:pt x="2167467" y="95503"/>
                  </a:cubicBezTo>
                  <a:lnTo>
                    <a:pt x="2167467" y="2544465"/>
                  </a:lnTo>
                  <a:cubicBezTo>
                    <a:pt x="2167467" y="2597210"/>
                    <a:pt x="2124708" y="2639968"/>
                    <a:pt x="2071964" y="2639968"/>
                  </a:cubicBezTo>
                  <a:lnTo>
                    <a:pt x="95503" y="2639968"/>
                  </a:lnTo>
                  <a:cubicBezTo>
                    <a:pt x="42758" y="2639968"/>
                    <a:pt x="0" y="2597210"/>
                    <a:pt x="0" y="2544465"/>
                  </a:cubicBezTo>
                  <a:lnTo>
                    <a:pt x="0" y="95503"/>
                  </a:lnTo>
                  <a:cubicBezTo>
                    <a:pt x="0" y="42758"/>
                    <a:pt x="42758" y="0"/>
                    <a:pt x="95503"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txBox="1"/>
            <p:nvPr/>
          </p:nvSpPr>
          <p:spPr>
            <a:xfrm>
              <a:off x="0" y="-28575"/>
              <a:ext cx="2167467" cy="266854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7" name="Google Shape;97;p2"/>
          <p:cNvGrpSpPr/>
          <p:nvPr/>
        </p:nvGrpSpPr>
        <p:grpSpPr>
          <a:xfrm>
            <a:off x="11348363" y="2910242"/>
            <a:ext cx="5805378" cy="5995794"/>
            <a:chOff x="0" y="0"/>
            <a:chExt cx="6350000" cy="6558280"/>
          </a:xfrm>
        </p:grpSpPr>
        <p:sp>
          <p:nvSpPr>
            <p:cNvPr id="98" name="Google Shape;98;p2"/>
            <p:cNvSpPr/>
            <p:nvPr/>
          </p:nvSpPr>
          <p:spPr>
            <a:xfrm>
              <a:off x="74930" y="74930"/>
              <a:ext cx="6200140" cy="6408420"/>
            </a:xfrm>
            <a:custGeom>
              <a:rect b="b" l="l" r="r" t="t"/>
              <a:pathLst>
                <a:path extrusionOk="0"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b="0" l="-1679" r="-167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0" y="0"/>
              <a:ext cx="6350000" cy="6558280"/>
            </a:xfrm>
            <a:custGeom>
              <a:rect b="b" l="l" r="r" t="t"/>
              <a:pathLst>
                <a:path extrusionOk="0"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0" name="Google Shape;100;p2"/>
          <p:cNvGrpSpPr/>
          <p:nvPr/>
        </p:nvGrpSpPr>
        <p:grpSpPr>
          <a:xfrm>
            <a:off x="11348363" y="2910242"/>
            <a:ext cx="5805378" cy="5995794"/>
            <a:chOff x="0" y="0"/>
            <a:chExt cx="6350000" cy="6558280"/>
          </a:xfrm>
        </p:grpSpPr>
        <p:sp>
          <p:nvSpPr>
            <p:cNvPr id="101" name="Google Shape;101;p2"/>
            <p:cNvSpPr/>
            <p:nvPr/>
          </p:nvSpPr>
          <p:spPr>
            <a:xfrm>
              <a:off x="74930" y="74930"/>
              <a:ext cx="6200140" cy="6408420"/>
            </a:xfrm>
            <a:custGeom>
              <a:rect b="b" l="l" r="r" t="t"/>
              <a:pathLst>
                <a:path extrusionOk="0" h="6408420" w="620014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5">
                <a:alphaModFix/>
              </a:blip>
              <a:stretch>
                <a:fillRect b="0" l="-588" r="-58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0" y="0"/>
              <a:ext cx="6350000" cy="6558280"/>
            </a:xfrm>
            <a:custGeom>
              <a:rect b="b" l="l" r="r" t="t"/>
              <a:pathLst>
                <a:path extrusionOk="0" h="6558280" w="635000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2"/>
          <p:cNvSpPr/>
          <p:nvPr/>
        </p:nvSpPr>
        <p:spPr>
          <a:xfrm>
            <a:off x="1028700" y="4117600"/>
            <a:ext cx="1069995" cy="1069995"/>
          </a:xfrm>
          <a:custGeom>
            <a:rect b="b" l="l" r="r" t="t"/>
            <a:pathLst>
              <a:path extrusionOk="0" h="1069995" w="1069995">
                <a:moveTo>
                  <a:pt x="0" y="0"/>
                </a:moveTo>
                <a:lnTo>
                  <a:pt x="1069995" y="0"/>
                </a:lnTo>
                <a:lnTo>
                  <a:pt x="1069995" y="1069995"/>
                </a:lnTo>
                <a:lnTo>
                  <a:pt x="0" y="1069995"/>
                </a:lnTo>
                <a:lnTo>
                  <a:pt x="0" y="0"/>
                </a:lnTo>
                <a:close/>
              </a:path>
            </a:pathLst>
          </a:custGeom>
          <a:blipFill rotWithShape="1">
            <a:blip r:embed="rId6">
              <a:alphaModFix/>
            </a:blip>
            <a:stretch>
              <a:fillRect b="0" l="0" r="0" t="0"/>
            </a:stretch>
          </a:blipFill>
          <a:ln>
            <a:noFill/>
          </a:ln>
        </p:spPr>
      </p:sp>
      <p:sp>
        <p:nvSpPr>
          <p:cNvPr id="104" name="Google Shape;104;p2"/>
          <p:cNvSpPr/>
          <p:nvPr/>
        </p:nvSpPr>
        <p:spPr>
          <a:xfrm>
            <a:off x="1028700" y="7401511"/>
            <a:ext cx="1069995" cy="1069995"/>
          </a:xfrm>
          <a:custGeom>
            <a:rect b="b" l="l" r="r" t="t"/>
            <a:pathLst>
              <a:path extrusionOk="0" h="1069995" w="1069995">
                <a:moveTo>
                  <a:pt x="0" y="0"/>
                </a:moveTo>
                <a:lnTo>
                  <a:pt x="1069995" y="0"/>
                </a:lnTo>
                <a:lnTo>
                  <a:pt x="1069995" y="1069995"/>
                </a:lnTo>
                <a:lnTo>
                  <a:pt x="0" y="1069995"/>
                </a:lnTo>
                <a:lnTo>
                  <a:pt x="0" y="0"/>
                </a:lnTo>
                <a:close/>
              </a:path>
            </a:pathLst>
          </a:custGeom>
          <a:blipFill rotWithShape="1">
            <a:blip r:embed="rId6">
              <a:alphaModFix/>
            </a:blip>
            <a:stretch>
              <a:fillRect b="0" l="0" r="0" t="0"/>
            </a:stretch>
          </a:blipFill>
          <a:ln>
            <a:noFill/>
          </a:ln>
        </p:spPr>
      </p:sp>
      <p:sp>
        <p:nvSpPr>
          <p:cNvPr id="105" name="Google Shape;105;p2"/>
          <p:cNvSpPr/>
          <p:nvPr/>
        </p:nvSpPr>
        <p:spPr>
          <a:xfrm>
            <a:off x="15660959" y="9315450"/>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7">
              <a:alphaModFix amt="87000"/>
            </a:blip>
            <a:stretch>
              <a:fillRect b="0" l="-72408" r="0" t="0"/>
            </a:stretch>
          </a:blipFill>
          <a:ln>
            <a:noFill/>
          </a:ln>
        </p:spPr>
      </p:sp>
      <p:sp>
        <p:nvSpPr>
          <p:cNvPr id="106" name="Google Shape;106;p2"/>
          <p:cNvSpPr/>
          <p:nvPr/>
        </p:nvSpPr>
        <p:spPr>
          <a:xfrm>
            <a:off x="1028700" y="1727734"/>
            <a:ext cx="5951877" cy="1634163"/>
          </a:xfrm>
          <a:custGeom>
            <a:rect b="b" l="l" r="r" t="t"/>
            <a:pathLst>
              <a:path extrusionOk="0" h="1634163" w="5951877">
                <a:moveTo>
                  <a:pt x="0" y="0"/>
                </a:moveTo>
                <a:lnTo>
                  <a:pt x="5951877" y="0"/>
                </a:lnTo>
                <a:lnTo>
                  <a:pt x="5951877" y="1634163"/>
                </a:lnTo>
                <a:lnTo>
                  <a:pt x="0" y="1634163"/>
                </a:lnTo>
                <a:lnTo>
                  <a:pt x="0" y="0"/>
                </a:lnTo>
                <a:close/>
              </a:path>
            </a:pathLst>
          </a:custGeom>
          <a:blipFill rotWithShape="1">
            <a:blip r:embed="rId8">
              <a:alphaModFix/>
            </a:blip>
            <a:stretch>
              <a:fillRect b="0" l="0" r="0" t="0"/>
            </a:stretch>
          </a:blipFill>
          <a:ln>
            <a:noFill/>
          </a:ln>
        </p:spPr>
      </p:sp>
      <p:sp>
        <p:nvSpPr>
          <p:cNvPr id="107" name="Google Shape;107;p2"/>
          <p:cNvSpPr txBox="1"/>
          <p:nvPr/>
        </p:nvSpPr>
        <p:spPr>
          <a:xfrm>
            <a:off x="2413252" y="4012825"/>
            <a:ext cx="6730748" cy="2799924"/>
          </a:xfrm>
          <a:prstGeom prst="rect">
            <a:avLst/>
          </a:prstGeom>
          <a:noFill/>
          <a:ln>
            <a:noFill/>
          </a:ln>
        </p:spPr>
        <p:txBody>
          <a:bodyPr anchorCtr="0" anchor="t" bIns="0" lIns="0" spcFirstLastPara="1" rIns="0" wrap="square" tIns="0">
            <a:spAutoFit/>
          </a:bodyPr>
          <a:lstStyle/>
          <a:p>
            <a:pPr indent="0" lvl="0" marL="0" marR="0" rtl="0" algn="l">
              <a:lnSpc>
                <a:spcPct val="132006"/>
              </a:lnSpc>
              <a:spcBef>
                <a:spcPts val="0"/>
              </a:spcBef>
              <a:spcAft>
                <a:spcPts val="0"/>
              </a:spcAft>
              <a:buNone/>
            </a:pPr>
            <a:r>
              <a:rPr b="0" i="0" lang="en-US" sz="5652" u="none" cap="none" strike="noStrike">
                <a:solidFill>
                  <a:srgbClr val="325ADF"/>
                </a:solidFill>
                <a:latin typeface="Noto Sans TC"/>
                <a:ea typeface="Noto Sans TC"/>
                <a:cs typeface="Noto Sans TC"/>
                <a:sym typeface="Noto Sans TC"/>
              </a:rPr>
              <a:t>認識</a:t>
            </a:r>
            <a:r>
              <a:rPr b="1" i="0" lang="en-US" sz="5652" u="none" cap="none" strike="noStrike">
                <a:solidFill>
                  <a:srgbClr val="325ADF"/>
                </a:solidFill>
                <a:latin typeface="Noto Sans TC"/>
                <a:ea typeface="Noto Sans TC"/>
                <a:cs typeface="Noto Sans TC"/>
                <a:sym typeface="Noto Sans TC"/>
              </a:rPr>
              <a:t>元宇宙</a:t>
            </a:r>
            <a:r>
              <a:rPr b="0" i="0" lang="en-US" sz="5652" u="none" cap="none" strike="noStrike">
                <a:solidFill>
                  <a:srgbClr val="325ADF"/>
                </a:solidFill>
                <a:latin typeface="Noto Sans TC"/>
                <a:ea typeface="Noto Sans TC"/>
                <a:cs typeface="Noto Sans TC"/>
                <a:sym typeface="Noto Sans TC"/>
              </a:rPr>
              <a:t>核心概念</a:t>
            </a:r>
            <a:endParaRPr/>
          </a:p>
          <a:p>
            <a:pPr indent="0" lvl="0" marL="0" marR="0" rtl="0" algn="l">
              <a:lnSpc>
                <a:spcPct val="132006"/>
              </a:lnSpc>
              <a:spcBef>
                <a:spcPts val="0"/>
              </a:spcBef>
              <a:spcAft>
                <a:spcPts val="0"/>
              </a:spcAft>
              <a:buNone/>
            </a:pPr>
            <a:r>
              <a:rPr b="0" i="0" lang="en-US" sz="5652" u="none" cap="none" strike="noStrike">
                <a:solidFill>
                  <a:srgbClr val="325ADF"/>
                </a:solidFill>
                <a:latin typeface="Noto Sans TC"/>
                <a:ea typeface="Noto Sans TC"/>
                <a:cs typeface="Noto Sans TC"/>
                <a:sym typeface="Noto Sans TC"/>
              </a:rPr>
              <a:t>包括虛擬實境（VR）</a:t>
            </a:r>
            <a:endParaRPr/>
          </a:p>
          <a:p>
            <a:pPr indent="0" lvl="1" marL="0" marR="0" rtl="0" algn="l">
              <a:lnSpc>
                <a:spcPct val="132006"/>
              </a:lnSpc>
              <a:spcBef>
                <a:spcPts val="0"/>
              </a:spcBef>
              <a:spcAft>
                <a:spcPts val="0"/>
              </a:spcAft>
              <a:buNone/>
            </a:pPr>
            <a:r>
              <a:rPr b="0" i="0" lang="en-US" sz="5652" u="none" cap="none" strike="noStrike">
                <a:solidFill>
                  <a:srgbClr val="325ADF"/>
                </a:solidFill>
                <a:latin typeface="Noto Sans TC"/>
                <a:ea typeface="Noto Sans TC"/>
                <a:cs typeface="Noto Sans TC"/>
                <a:sym typeface="Noto Sans TC"/>
              </a:rPr>
              <a:t>和擴增實境（AR）</a:t>
            </a:r>
            <a:endParaRPr/>
          </a:p>
        </p:txBody>
      </p:sp>
      <p:sp>
        <p:nvSpPr>
          <p:cNvPr id="108" name="Google Shape;108;p2"/>
          <p:cNvSpPr txBox="1"/>
          <p:nvPr/>
        </p:nvSpPr>
        <p:spPr>
          <a:xfrm>
            <a:off x="2413252" y="7334836"/>
            <a:ext cx="7089005" cy="1856949"/>
          </a:xfrm>
          <a:prstGeom prst="rect">
            <a:avLst/>
          </a:prstGeom>
          <a:noFill/>
          <a:ln>
            <a:noFill/>
          </a:ln>
        </p:spPr>
        <p:txBody>
          <a:bodyPr anchorCtr="0" anchor="t" bIns="0" lIns="0" spcFirstLastPara="1" rIns="0" wrap="square" tIns="0">
            <a:spAutoFit/>
          </a:bodyPr>
          <a:lstStyle/>
          <a:p>
            <a:pPr indent="0" lvl="0" marL="0" marR="0" rtl="0" algn="l">
              <a:lnSpc>
                <a:spcPct val="132006"/>
              </a:lnSpc>
              <a:spcBef>
                <a:spcPts val="0"/>
              </a:spcBef>
              <a:spcAft>
                <a:spcPts val="0"/>
              </a:spcAft>
              <a:buNone/>
            </a:pPr>
            <a:r>
              <a:rPr b="0" i="0" lang="en-US" sz="5652" u="none" cap="none" strike="noStrike">
                <a:solidFill>
                  <a:srgbClr val="325ADF"/>
                </a:solidFill>
                <a:latin typeface="Noto Sans TC"/>
                <a:ea typeface="Noto Sans TC"/>
                <a:cs typeface="Noto Sans TC"/>
                <a:sym typeface="Noto Sans TC"/>
              </a:rPr>
              <a:t>了解元宇宙及虛擬實境帶來的機遇和挑戰</a:t>
            </a:r>
            <a:endParaRPr/>
          </a:p>
        </p:txBody>
      </p:sp>
      <p:sp>
        <p:nvSpPr>
          <p:cNvPr id="109" name="Google Shape;109;p2"/>
          <p:cNvSpPr txBox="1"/>
          <p:nvPr/>
        </p:nvSpPr>
        <p:spPr>
          <a:xfrm>
            <a:off x="1028700" y="1988037"/>
            <a:ext cx="5951877" cy="1237381"/>
          </a:xfrm>
          <a:prstGeom prst="rect">
            <a:avLst/>
          </a:prstGeom>
          <a:noFill/>
          <a:ln>
            <a:noFill/>
          </a:ln>
        </p:spPr>
        <p:txBody>
          <a:bodyPr anchorCtr="0" anchor="t" bIns="0" lIns="0" spcFirstLastPara="1" rIns="0" wrap="square" tIns="0">
            <a:spAutoFit/>
          </a:bodyPr>
          <a:lstStyle/>
          <a:p>
            <a:pPr indent="0" lvl="0" marL="0" marR="0" rtl="0" algn="ctr">
              <a:lnSpc>
                <a:spcPct val="104998"/>
              </a:lnSpc>
              <a:spcBef>
                <a:spcPts val="0"/>
              </a:spcBef>
              <a:spcAft>
                <a:spcPts val="0"/>
              </a:spcAft>
              <a:buNone/>
            </a:pPr>
            <a:r>
              <a:rPr b="1" i="0" lang="en-US" sz="8942" u="none" cap="none" strike="noStrike">
                <a:solidFill>
                  <a:srgbClr val="FFFFFF"/>
                </a:solidFill>
                <a:latin typeface="Noto Sans TC"/>
                <a:ea typeface="Noto Sans TC"/>
                <a:cs typeface="Noto Sans TC"/>
                <a:sym typeface="Noto Sans TC"/>
              </a:rPr>
              <a:t>目標</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3"/>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sp>
        <p:nvSpPr>
          <p:cNvPr id="115" name="Google Shape;115;p3"/>
          <p:cNvSpPr/>
          <p:nvPr/>
        </p:nvSpPr>
        <p:spPr>
          <a:xfrm>
            <a:off x="615959" y="-4229100"/>
            <a:ext cx="7200900" cy="7200900"/>
          </a:xfrm>
          <a:custGeom>
            <a:rect b="b" l="l" r="r" t="t"/>
            <a:pathLst>
              <a:path extrusionOk="0" h="7200900" w="7200900">
                <a:moveTo>
                  <a:pt x="0" y="0"/>
                </a:moveTo>
                <a:lnTo>
                  <a:pt x="7200900" y="0"/>
                </a:lnTo>
                <a:lnTo>
                  <a:pt x="7200900" y="7200900"/>
                </a:lnTo>
                <a:lnTo>
                  <a:pt x="0" y="7200900"/>
                </a:lnTo>
                <a:lnTo>
                  <a:pt x="0" y="0"/>
                </a:lnTo>
                <a:close/>
              </a:path>
            </a:pathLst>
          </a:custGeom>
          <a:blipFill rotWithShape="1">
            <a:blip r:embed="rId4">
              <a:alphaModFix amt="50000"/>
            </a:blip>
            <a:stretch>
              <a:fillRect b="0" l="0" r="0" t="0"/>
            </a:stretch>
          </a:blipFill>
          <a:ln>
            <a:noFill/>
          </a:ln>
        </p:spPr>
      </p:sp>
      <p:sp>
        <p:nvSpPr>
          <p:cNvPr id="116" name="Google Shape;116;p3"/>
          <p:cNvSpPr/>
          <p:nvPr/>
        </p:nvSpPr>
        <p:spPr>
          <a:xfrm>
            <a:off x="1158401" y="1028700"/>
            <a:ext cx="8229600" cy="8229600"/>
          </a:xfrm>
          <a:custGeom>
            <a:rect b="b" l="l" r="r" t="t"/>
            <a:pathLst>
              <a:path extrusionOk="0" h="8229600" w="8229600">
                <a:moveTo>
                  <a:pt x="0" y="0"/>
                </a:moveTo>
                <a:lnTo>
                  <a:pt x="8229600" y="0"/>
                </a:lnTo>
                <a:lnTo>
                  <a:pt x="8229600" y="8229600"/>
                </a:lnTo>
                <a:lnTo>
                  <a:pt x="0" y="8229600"/>
                </a:lnTo>
                <a:lnTo>
                  <a:pt x="0" y="0"/>
                </a:lnTo>
                <a:close/>
              </a:path>
            </a:pathLst>
          </a:custGeom>
          <a:blipFill rotWithShape="1">
            <a:blip r:embed="rId5">
              <a:alphaModFix/>
            </a:blip>
            <a:stretch>
              <a:fillRect b="0" l="0" r="0" t="0"/>
            </a:stretch>
          </a:blipFill>
          <a:ln>
            <a:noFill/>
          </a:ln>
        </p:spPr>
      </p:sp>
      <p:sp>
        <p:nvSpPr>
          <p:cNvPr id="117" name="Google Shape;117;p3"/>
          <p:cNvSpPr/>
          <p:nvPr/>
        </p:nvSpPr>
        <p:spPr>
          <a:xfrm>
            <a:off x="-8610836" y="-1798519"/>
            <a:ext cx="13884037" cy="13884037"/>
          </a:xfrm>
          <a:custGeom>
            <a:rect b="b" l="l" r="r" t="t"/>
            <a:pathLst>
              <a:path extrusionOk="0" h="13884037" w="13884037">
                <a:moveTo>
                  <a:pt x="0" y="0"/>
                </a:moveTo>
                <a:lnTo>
                  <a:pt x="13884037" y="0"/>
                </a:lnTo>
                <a:lnTo>
                  <a:pt x="13884037" y="13884038"/>
                </a:lnTo>
                <a:lnTo>
                  <a:pt x="0" y="13884038"/>
                </a:lnTo>
                <a:lnTo>
                  <a:pt x="0" y="0"/>
                </a:lnTo>
                <a:close/>
              </a:path>
            </a:pathLst>
          </a:custGeom>
          <a:blipFill rotWithShape="1">
            <a:blip r:embed="rId6">
              <a:alphaModFix/>
            </a:blip>
            <a:stretch>
              <a:fillRect b="0" l="0" r="0" t="0"/>
            </a:stretch>
          </a:blipFill>
          <a:ln>
            <a:noFill/>
          </a:ln>
        </p:spPr>
      </p:sp>
      <p:grpSp>
        <p:nvGrpSpPr>
          <p:cNvPr id="118" name="Google Shape;118;p3"/>
          <p:cNvGrpSpPr/>
          <p:nvPr/>
        </p:nvGrpSpPr>
        <p:grpSpPr>
          <a:xfrm>
            <a:off x="2083188" y="1959440"/>
            <a:ext cx="6373678" cy="6373665"/>
            <a:chOff x="73038" y="66269"/>
            <a:chExt cx="6350000" cy="6349987"/>
          </a:xfrm>
        </p:grpSpPr>
        <p:sp>
          <p:nvSpPr>
            <p:cNvPr id="119" name="Google Shape;119;p3"/>
            <p:cNvSpPr/>
            <p:nvPr/>
          </p:nvSpPr>
          <p:spPr>
            <a:xfrm flipH="1">
              <a:off x="116940" y="124149"/>
              <a:ext cx="6262195" cy="6234315"/>
            </a:xfrm>
            <a:custGeom>
              <a:rect b="b" l="l" r="r" t="t"/>
              <a:pathLst>
                <a:path extrusionOk="0" h="6234315" w="6262195">
                  <a:moveTo>
                    <a:pt x="3131098" y="32"/>
                  </a:moveTo>
                  <a:cubicBezTo>
                    <a:pt x="4248061" y="-4964"/>
                    <a:pt x="5282321" y="588062"/>
                    <a:pt x="5842249" y="1554557"/>
                  </a:cubicBezTo>
                  <a:cubicBezTo>
                    <a:pt x="6402178" y="2521051"/>
                    <a:pt x="6402178" y="3713264"/>
                    <a:pt x="5842249" y="4679759"/>
                  </a:cubicBezTo>
                  <a:cubicBezTo>
                    <a:pt x="5282321" y="5646253"/>
                    <a:pt x="4248061" y="6239279"/>
                    <a:pt x="3131098" y="6234284"/>
                  </a:cubicBezTo>
                  <a:cubicBezTo>
                    <a:pt x="2014135" y="6239279"/>
                    <a:pt x="979875" y="5646253"/>
                    <a:pt x="419947" y="4679759"/>
                  </a:cubicBezTo>
                  <a:cubicBezTo>
                    <a:pt x="-139982" y="3713265"/>
                    <a:pt x="-139982" y="2521051"/>
                    <a:pt x="419947" y="1554557"/>
                  </a:cubicBezTo>
                  <a:cubicBezTo>
                    <a:pt x="979875" y="588063"/>
                    <a:pt x="2014135" y="-4963"/>
                    <a:pt x="3131098" y="32"/>
                  </a:cubicBezTo>
                  <a:close/>
                </a:path>
              </a:pathLst>
            </a:custGeom>
            <a:blipFill rotWithShape="1">
              <a:blip r:embed="rId7">
                <a:alphaModFix/>
              </a:blip>
              <a:stretch>
                <a:fillRect b="0" l="-24571" r="-24571"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3"/>
            <p:cNvSpPr/>
            <p:nvPr/>
          </p:nvSpPr>
          <p:spPr>
            <a:xfrm>
              <a:off x="73038" y="66269"/>
              <a:ext cx="6350000" cy="6349987"/>
            </a:xfrm>
            <a:custGeom>
              <a:rect b="b" l="l" r="r" t="t"/>
              <a:pathLst>
                <a:path extrusionOk="0"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B4E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1" name="Google Shape;121;p3"/>
          <p:cNvSpPr txBox="1"/>
          <p:nvPr/>
        </p:nvSpPr>
        <p:spPr>
          <a:xfrm>
            <a:off x="9927850" y="1028700"/>
            <a:ext cx="6398241" cy="1017712"/>
          </a:xfrm>
          <a:prstGeom prst="rect">
            <a:avLst/>
          </a:prstGeom>
          <a:noFill/>
          <a:ln>
            <a:noFill/>
          </a:ln>
        </p:spPr>
        <p:txBody>
          <a:bodyPr anchorCtr="0" anchor="t" bIns="0" lIns="0" spcFirstLastPara="1" rIns="0" wrap="square" tIns="0">
            <a:spAutoFit/>
          </a:bodyPr>
          <a:lstStyle/>
          <a:p>
            <a:pPr indent="0" lvl="0" marL="0" marR="0" rtl="0" algn="ctr">
              <a:lnSpc>
                <a:spcPct val="119988"/>
              </a:lnSpc>
              <a:spcBef>
                <a:spcPts val="0"/>
              </a:spcBef>
              <a:spcAft>
                <a:spcPts val="0"/>
              </a:spcAft>
              <a:buNone/>
            </a:pPr>
            <a:r>
              <a:rPr b="1" i="0" lang="en-US" sz="6704" u="none" cap="none" strike="noStrike">
                <a:solidFill>
                  <a:srgbClr val="A8DFFD"/>
                </a:solidFill>
                <a:latin typeface="Noto Sans TC"/>
                <a:ea typeface="Noto Sans TC"/>
                <a:cs typeface="Noto Sans TC"/>
                <a:sym typeface="Noto Sans TC"/>
              </a:rPr>
              <a:t>課堂流程</a:t>
            </a:r>
            <a:endParaRPr/>
          </a:p>
        </p:txBody>
      </p:sp>
      <p:sp>
        <p:nvSpPr>
          <p:cNvPr id="122" name="Google Shape;122;p3"/>
          <p:cNvSpPr/>
          <p:nvPr/>
        </p:nvSpPr>
        <p:spPr>
          <a:xfrm>
            <a:off x="10067536" y="2744842"/>
            <a:ext cx="953654" cy="953654"/>
          </a:xfrm>
          <a:custGeom>
            <a:rect b="b" l="l" r="r" t="t"/>
            <a:pathLst>
              <a:path extrusionOk="0" h="953654" w="953654">
                <a:moveTo>
                  <a:pt x="0" y="0"/>
                </a:moveTo>
                <a:lnTo>
                  <a:pt x="953654" y="0"/>
                </a:lnTo>
                <a:lnTo>
                  <a:pt x="953654" y="953654"/>
                </a:lnTo>
                <a:lnTo>
                  <a:pt x="0" y="953654"/>
                </a:lnTo>
                <a:lnTo>
                  <a:pt x="0" y="0"/>
                </a:lnTo>
                <a:close/>
              </a:path>
            </a:pathLst>
          </a:custGeom>
          <a:blipFill rotWithShape="1">
            <a:blip r:embed="rId5">
              <a:alphaModFix/>
            </a:blip>
            <a:stretch>
              <a:fillRect b="0" l="0" r="0" t="0"/>
            </a:stretch>
          </a:blipFill>
          <a:ln>
            <a:noFill/>
          </a:ln>
        </p:spPr>
      </p:sp>
      <p:sp>
        <p:nvSpPr>
          <p:cNvPr id="123" name="Google Shape;123;p3"/>
          <p:cNvSpPr/>
          <p:nvPr/>
        </p:nvSpPr>
        <p:spPr>
          <a:xfrm>
            <a:off x="10067536" y="4154999"/>
            <a:ext cx="953654" cy="953654"/>
          </a:xfrm>
          <a:custGeom>
            <a:rect b="b" l="l" r="r" t="t"/>
            <a:pathLst>
              <a:path extrusionOk="0" h="953654" w="953654">
                <a:moveTo>
                  <a:pt x="0" y="0"/>
                </a:moveTo>
                <a:lnTo>
                  <a:pt x="953654" y="0"/>
                </a:lnTo>
                <a:lnTo>
                  <a:pt x="953654" y="953653"/>
                </a:lnTo>
                <a:lnTo>
                  <a:pt x="0" y="953653"/>
                </a:lnTo>
                <a:lnTo>
                  <a:pt x="0" y="0"/>
                </a:lnTo>
                <a:close/>
              </a:path>
            </a:pathLst>
          </a:custGeom>
          <a:blipFill rotWithShape="1">
            <a:blip r:embed="rId5">
              <a:alphaModFix/>
            </a:blip>
            <a:stretch>
              <a:fillRect b="0" l="0" r="0" t="0"/>
            </a:stretch>
          </a:blipFill>
          <a:ln>
            <a:noFill/>
          </a:ln>
        </p:spPr>
      </p:sp>
      <p:sp>
        <p:nvSpPr>
          <p:cNvPr id="124" name="Google Shape;124;p3"/>
          <p:cNvSpPr/>
          <p:nvPr/>
        </p:nvSpPr>
        <p:spPr>
          <a:xfrm>
            <a:off x="10067536" y="5567621"/>
            <a:ext cx="953654" cy="953654"/>
          </a:xfrm>
          <a:custGeom>
            <a:rect b="b" l="l" r="r" t="t"/>
            <a:pathLst>
              <a:path extrusionOk="0" h="953654" w="953654">
                <a:moveTo>
                  <a:pt x="0" y="0"/>
                </a:moveTo>
                <a:lnTo>
                  <a:pt x="953654" y="0"/>
                </a:lnTo>
                <a:lnTo>
                  <a:pt x="953654" y="953653"/>
                </a:lnTo>
                <a:lnTo>
                  <a:pt x="0" y="953653"/>
                </a:lnTo>
                <a:lnTo>
                  <a:pt x="0" y="0"/>
                </a:lnTo>
                <a:close/>
              </a:path>
            </a:pathLst>
          </a:custGeom>
          <a:blipFill rotWithShape="1">
            <a:blip r:embed="rId5">
              <a:alphaModFix/>
            </a:blip>
            <a:stretch>
              <a:fillRect b="0" l="0" r="0" t="0"/>
            </a:stretch>
          </a:blipFill>
          <a:ln>
            <a:noFill/>
          </a:ln>
        </p:spPr>
      </p:sp>
      <p:sp>
        <p:nvSpPr>
          <p:cNvPr id="125" name="Google Shape;125;p3"/>
          <p:cNvSpPr/>
          <p:nvPr/>
        </p:nvSpPr>
        <p:spPr>
          <a:xfrm>
            <a:off x="10067536" y="6980242"/>
            <a:ext cx="953654" cy="953654"/>
          </a:xfrm>
          <a:custGeom>
            <a:rect b="b" l="l" r="r" t="t"/>
            <a:pathLst>
              <a:path extrusionOk="0" h="953654" w="953654">
                <a:moveTo>
                  <a:pt x="0" y="0"/>
                </a:moveTo>
                <a:lnTo>
                  <a:pt x="953654" y="0"/>
                </a:lnTo>
                <a:lnTo>
                  <a:pt x="953654" y="953654"/>
                </a:lnTo>
                <a:lnTo>
                  <a:pt x="0" y="953654"/>
                </a:lnTo>
                <a:lnTo>
                  <a:pt x="0" y="0"/>
                </a:lnTo>
                <a:close/>
              </a:path>
            </a:pathLst>
          </a:custGeom>
          <a:blipFill rotWithShape="1">
            <a:blip r:embed="rId5">
              <a:alphaModFix/>
            </a:blip>
            <a:stretch>
              <a:fillRect b="0" l="0" r="0" t="0"/>
            </a:stretch>
          </a:blipFill>
          <a:ln>
            <a:noFill/>
          </a:ln>
        </p:spPr>
      </p:sp>
      <p:sp>
        <p:nvSpPr>
          <p:cNvPr id="126" name="Google Shape;126;p3"/>
          <p:cNvSpPr txBox="1"/>
          <p:nvPr/>
        </p:nvSpPr>
        <p:spPr>
          <a:xfrm>
            <a:off x="10334502" y="2913436"/>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01</a:t>
            </a:r>
            <a:endParaRPr/>
          </a:p>
        </p:txBody>
      </p:sp>
      <p:sp>
        <p:nvSpPr>
          <p:cNvPr id="127" name="Google Shape;127;p3"/>
          <p:cNvSpPr txBox="1"/>
          <p:nvPr/>
        </p:nvSpPr>
        <p:spPr>
          <a:xfrm>
            <a:off x="10334502" y="4323592"/>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02</a:t>
            </a:r>
            <a:endParaRPr/>
          </a:p>
        </p:txBody>
      </p:sp>
      <p:sp>
        <p:nvSpPr>
          <p:cNvPr id="128" name="Google Shape;128;p3"/>
          <p:cNvSpPr txBox="1"/>
          <p:nvPr/>
        </p:nvSpPr>
        <p:spPr>
          <a:xfrm>
            <a:off x="10334502" y="5736214"/>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03</a:t>
            </a:r>
            <a:endParaRPr/>
          </a:p>
        </p:txBody>
      </p:sp>
      <p:sp>
        <p:nvSpPr>
          <p:cNvPr id="129" name="Google Shape;129;p3"/>
          <p:cNvSpPr txBox="1"/>
          <p:nvPr/>
        </p:nvSpPr>
        <p:spPr>
          <a:xfrm>
            <a:off x="10334502" y="7148836"/>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04</a:t>
            </a:r>
            <a:endParaRPr/>
          </a:p>
        </p:txBody>
      </p:sp>
      <p:sp>
        <p:nvSpPr>
          <p:cNvPr id="130" name="Google Shape;130;p3"/>
          <p:cNvSpPr txBox="1"/>
          <p:nvPr/>
        </p:nvSpPr>
        <p:spPr>
          <a:xfrm>
            <a:off x="11444598" y="2780521"/>
            <a:ext cx="5851840" cy="648913"/>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b="0" i="0" lang="en-US" sz="3771" u="none" cap="none" strike="noStrike">
                <a:solidFill>
                  <a:srgbClr val="FFFFFF"/>
                </a:solidFill>
                <a:latin typeface="Noto Sans TC"/>
                <a:ea typeface="Noto Sans TC"/>
                <a:cs typeface="Noto Sans TC"/>
                <a:sym typeface="Noto Sans TC"/>
              </a:rPr>
              <a:t>簡介：元宇宙是甚麼</a:t>
            </a:r>
            <a:endParaRPr/>
          </a:p>
        </p:txBody>
      </p:sp>
      <p:sp>
        <p:nvSpPr>
          <p:cNvPr id="131" name="Google Shape;131;p3"/>
          <p:cNvSpPr txBox="1"/>
          <p:nvPr/>
        </p:nvSpPr>
        <p:spPr>
          <a:xfrm>
            <a:off x="11444598" y="3882439"/>
            <a:ext cx="6306663" cy="1317410"/>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b="0" i="0" lang="en-US" sz="3771" u="none" cap="none" strike="noStrike">
                <a:solidFill>
                  <a:srgbClr val="FFFFFF"/>
                </a:solidFill>
                <a:latin typeface="Noto Sans TC"/>
                <a:ea typeface="Noto Sans TC"/>
                <a:cs typeface="Noto Sans TC"/>
                <a:sym typeface="Noto Sans TC"/>
              </a:rPr>
              <a:t>元宇宙的功用：</a:t>
            </a:r>
            <a:endParaRPr/>
          </a:p>
          <a:p>
            <a:pPr indent="0" lvl="0" marL="0" marR="0" rtl="0" algn="l">
              <a:lnSpc>
                <a:spcPct val="139989"/>
              </a:lnSpc>
              <a:spcBef>
                <a:spcPts val="0"/>
              </a:spcBef>
              <a:spcAft>
                <a:spcPts val="0"/>
              </a:spcAft>
              <a:buNone/>
            </a:pPr>
            <a:r>
              <a:rPr b="0" i="0" lang="en-US" sz="3771" u="none" cap="none" strike="noStrike">
                <a:solidFill>
                  <a:srgbClr val="FFFFFF"/>
                </a:solidFill>
                <a:latin typeface="Noto Sans TC"/>
                <a:ea typeface="Noto Sans TC"/>
                <a:cs typeface="Noto Sans TC"/>
                <a:sym typeface="Noto Sans TC"/>
              </a:rPr>
              <a:t>擴增實境(AR)及虛擬實境(VR)</a:t>
            </a:r>
            <a:endParaRPr/>
          </a:p>
        </p:txBody>
      </p:sp>
      <p:sp>
        <p:nvSpPr>
          <p:cNvPr id="132" name="Google Shape;132;p3"/>
          <p:cNvSpPr txBox="1"/>
          <p:nvPr/>
        </p:nvSpPr>
        <p:spPr>
          <a:xfrm>
            <a:off x="11444598" y="5681891"/>
            <a:ext cx="5851840" cy="648913"/>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b="0" i="0" lang="en-US" sz="3771" u="none" cap="none" strike="noStrike">
                <a:solidFill>
                  <a:srgbClr val="FFFFFF"/>
                </a:solidFill>
                <a:latin typeface="Noto Sans TC"/>
                <a:ea typeface="Noto Sans TC"/>
                <a:cs typeface="Noto Sans TC"/>
                <a:sym typeface="Noto Sans TC"/>
              </a:rPr>
              <a:t>體驗活動：虛擬漫步</a:t>
            </a:r>
            <a:endParaRPr/>
          </a:p>
        </p:txBody>
      </p:sp>
      <p:sp>
        <p:nvSpPr>
          <p:cNvPr id="133" name="Google Shape;133;p3"/>
          <p:cNvSpPr txBox="1"/>
          <p:nvPr/>
        </p:nvSpPr>
        <p:spPr>
          <a:xfrm>
            <a:off x="11444598" y="7055499"/>
            <a:ext cx="5851840" cy="648913"/>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b="0" i="0" lang="en-US" sz="3771" u="none" cap="none" strike="noStrike">
                <a:solidFill>
                  <a:srgbClr val="FFFFFF"/>
                </a:solidFill>
                <a:latin typeface="Noto Sans TC"/>
                <a:ea typeface="Noto Sans TC"/>
                <a:cs typeface="Noto Sans TC"/>
                <a:sym typeface="Noto Sans TC"/>
              </a:rPr>
              <a:t>課後小測驗：Kahoot</a:t>
            </a:r>
            <a:endParaRPr/>
          </a:p>
        </p:txBody>
      </p:sp>
      <p:sp>
        <p:nvSpPr>
          <p:cNvPr id="134" name="Google Shape;134;p3"/>
          <p:cNvSpPr txBox="1"/>
          <p:nvPr/>
        </p:nvSpPr>
        <p:spPr>
          <a:xfrm>
            <a:off x="11444598" y="8468121"/>
            <a:ext cx="5851840" cy="648913"/>
          </a:xfrm>
          <a:prstGeom prst="rect">
            <a:avLst/>
          </a:prstGeom>
          <a:noFill/>
          <a:ln>
            <a:noFill/>
          </a:ln>
        </p:spPr>
        <p:txBody>
          <a:bodyPr anchorCtr="0" anchor="t" bIns="0" lIns="0" spcFirstLastPara="1" rIns="0" wrap="square" tIns="0">
            <a:spAutoFit/>
          </a:bodyPr>
          <a:lstStyle/>
          <a:p>
            <a:pPr indent="0" lvl="0" marL="0" marR="0" rtl="0" algn="l">
              <a:lnSpc>
                <a:spcPct val="139989"/>
              </a:lnSpc>
              <a:spcBef>
                <a:spcPts val="0"/>
              </a:spcBef>
              <a:spcAft>
                <a:spcPts val="0"/>
              </a:spcAft>
              <a:buNone/>
            </a:pPr>
            <a:r>
              <a:rPr b="0" i="0" lang="en-US" sz="3771" u="none" cap="none" strike="noStrike">
                <a:solidFill>
                  <a:srgbClr val="FFFFFF"/>
                </a:solidFill>
                <a:latin typeface="Noto Sans TC"/>
                <a:ea typeface="Noto Sans TC"/>
                <a:cs typeface="Noto Sans TC"/>
                <a:sym typeface="Noto Sans TC"/>
              </a:rPr>
              <a:t>總結</a:t>
            </a:r>
            <a:endParaRPr/>
          </a:p>
        </p:txBody>
      </p:sp>
      <p:sp>
        <p:nvSpPr>
          <p:cNvPr id="135" name="Google Shape;135;p3"/>
          <p:cNvSpPr/>
          <p:nvPr/>
        </p:nvSpPr>
        <p:spPr>
          <a:xfrm>
            <a:off x="10067536" y="8392864"/>
            <a:ext cx="953654" cy="953654"/>
          </a:xfrm>
          <a:custGeom>
            <a:rect b="b" l="l" r="r" t="t"/>
            <a:pathLst>
              <a:path extrusionOk="0" h="953654" w="953654">
                <a:moveTo>
                  <a:pt x="0" y="0"/>
                </a:moveTo>
                <a:lnTo>
                  <a:pt x="953654" y="0"/>
                </a:lnTo>
                <a:lnTo>
                  <a:pt x="953654" y="953654"/>
                </a:lnTo>
                <a:lnTo>
                  <a:pt x="0" y="953654"/>
                </a:lnTo>
                <a:lnTo>
                  <a:pt x="0" y="0"/>
                </a:lnTo>
                <a:close/>
              </a:path>
            </a:pathLst>
          </a:custGeom>
          <a:blipFill rotWithShape="1">
            <a:blip r:embed="rId5">
              <a:alphaModFix/>
            </a:blip>
            <a:stretch>
              <a:fillRect b="0" l="0" r="0" t="0"/>
            </a:stretch>
          </a:blipFill>
          <a:ln>
            <a:noFill/>
          </a:ln>
        </p:spPr>
      </p:sp>
      <p:sp>
        <p:nvSpPr>
          <p:cNvPr id="136" name="Google Shape;136;p3"/>
          <p:cNvSpPr txBox="1"/>
          <p:nvPr/>
        </p:nvSpPr>
        <p:spPr>
          <a:xfrm>
            <a:off x="10334502" y="8561458"/>
            <a:ext cx="686688" cy="54559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142" u="none" cap="none" strike="noStrike">
                <a:solidFill>
                  <a:srgbClr val="A8DFFD"/>
                </a:solidFill>
                <a:latin typeface="Roboto Condensed"/>
                <a:ea typeface="Roboto Condensed"/>
                <a:cs typeface="Roboto Condensed"/>
                <a:sym typeface="Roboto Condensed"/>
              </a:rPr>
              <a:t>05</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4"/>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sp>
        <p:nvSpPr>
          <p:cNvPr id="142" name="Google Shape;142;p4"/>
          <p:cNvSpPr txBox="1"/>
          <p:nvPr/>
        </p:nvSpPr>
        <p:spPr>
          <a:xfrm>
            <a:off x="1633956" y="4650553"/>
            <a:ext cx="15020100" cy="1411800"/>
          </a:xfrm>
          <a:prstGeom prst="rect">
            <a:avLst/>
          </a:prstGeom>
          <a:noFill/>
          <a:ln>
            <a:noFill/>
          </a:ln>
        </p:spPr>
        <p:txBody>
          <a:bodyPr anchorCtr="0" anchor="t" bIns="0" lIns="0" spcFirstLastPara="1" rIns="0" wrap="square" tIns="0">
            <a:spAutoFit/>
          </a:bodyPr>
          <a:lstStyle/>
          <a:p>
            <a:pPr indent="0" lvl="0" marL="0" marR="0" rtl="0" algn="ctr">
              <a:lnSpc>
                <a:spcPct val="173996"/>
              </a:lnSpc>
              <a:spcBef>
                <a:spcPts val="0"/>
              </a:spcBef>
              <a:spcAft>
                <a:spcPts val="0"/>
              </a:spcAft>
              <a:buNone/>
            </a:pPr>
            <a:r>
              <a:rPr b="1" i="0" lang="en-US" sz="9172" u="none" cap="none" strike="noStrike">
                <a:solidFill>
                  <a:srgbClr val="FFFFFF"/>
                </a:solidFill>
                <a:latin typeface="Noto Sans TC"/>
                <a:ea typeface="Noto Sans TC"/>
                <a:cs typeface="Noto Sans TC"/>
                <a:sym typeface="Noto Sans TC"/>
              </a:rPr>
              <a:t>元宇宙是甚麼？</a:t>
            </a:r>
            <a:endParaRPr/>
          </a:p>
        </p:txBody>
      </p:sp>
      <p:pic>
        <p:nvPicPr>
          <p:cNvPr id="143" name="Google Shape;143;p4"/>
          <p:cNvPicPr preferRelativeResize="0"/>
          <p:nvPr/>
        </p:nvPicPr>
        <p:blipFill rotWithShape="1">
          <a:blip r:embed="rId4">
            <a:alphaModFix/>
          </a:blip>
          <a:srcRect b="26506" l="0" r="0" t="26506"/>
          <a:stretch/>
        </p:blipFill>
        <p:spPr>
          <a:xfrm>
            <a:off x="0" y="-419100"/>
            <a:ext cx="18288000" cy="4897940"/>
          </a:xfrm>
          <a:prstGeom prst="rect">
            <a:avLst/>
          </a:prstGeom>
          <a:noFill/>
          <a:ln>
            <a:noFill/>
          </a:ln>
        </p:spPr>
      </p:pic>
      <p:pic>
        <p:nvPicPr>
          <p:cNvPr id="144" name="Google Shape;144;p4"/>
          <p:cNvPicPr preferRelativeResize="0"/>
          <p:nvPr/>
        </p:nvPicPr>
        <p:blipFill rotWithShape="1">
          <a:blip r:embed="rId5">
            <a:alphaModFix/>
          </a:blip>
          <a:srcRect b="30651" l="0" r="0" t="30651"/>
          <a:stretch/>
        </p:blipFill>
        <p:spPr>
          <a:xfrm>
            <a:off x="0" y="6234071"/>
            <a:ext cx="18288000" cy="403387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5"/>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150" name="Google Shape;150;p5"/>
          <p:cNvGrpSpPr/>
          <p:nvPr/>
        </p:nvGrpSpPr>
        <p:grpSpPr>
          <a:xfrm>
            <a:off x="2560626" y="2139080"/>
            <a:ext cx="11991123" cy="7256512"/>
            <a:chOff x="0" y="-95250"/>
            <a:chExt cx="3158156" cy="1911180"/>
          </a:xfrm>
        </p:grpSpPr>
        <p:sp>
          <p:nvSpPr>
            <p:cNvPr id="151" name="Google Shape;151;p5"/>
            <p:cNvSpPr/>
            <p:nvPr/>
          </p:nvSpPr>
          <p:spPr>
            <a:xfrm>
              <a:off x="0" y="0"/>
              <a:ext cx="3158156" cy="1815930"/>
            </a:xfrm>
            <a:custGeom>
              <a:rect b="b" l="l" r="r" t="t"/>
              <a:pathLst>
                <a:path extrusionOk="0" h="1815930" w="3158156">
                  <a:moveTo>
                    <a:pt x="38093" y="0"/>
                  </a:moveTo>
                  <a:lnTo>
                    <a:pt x="3120063" y="0"/>
                  </a:lnTo>
                  <a:cubicBezTo>
                    <a:pt x="3130166" y="0"/>
                    <a:pt x="3139855" y="4013"/>
                    <a:pt x="3146999" y="11157"/>
                  </a:cubicBezTo>
                  <a:cubicBezTo>
                    <a:pt x="3154143" y="18301"/>
                    <a:pt x="3158156" y="27990"/>
                    <a:pt x="3158156" y="38093"/>
                  </a:cubicBezTo>
                  <a:lnTo>
                    <a:pt x="3158156" y="1777837"/>
                  </a:lnTo>
                  <a:cubicBezTo>
                    <a:pt x="3158156" y="1798875"/>
                    <a:pt x="3141101" y="1815930"/>
                    <a:pt x="3120063" y="1815930"/>
                  </a:cubicBezTo>
                  <a:lnTo>
                    <a:pt x="38093" y="1815930"/>
                  </a:lnTo>
                  <a:cubicBezTo>
                    <a:pt x="27990" y="1815930"/>
                    <a:pt x="18301" y="1811917"/>
                    <a:pt x="11157" y="1804773"/>
                  </a:cubicBezTo>
                  <a:cubicBezTo>
                    <a:pt x="4013" y="1797629"/>
                    <a:pt x="0" y="1787940"/>
                    <a:pt x="0" y="1777837"/>
                  </a:cubicBezTo>
                  <a:lnTo>
                    <a:pt x="0" y="38093"/>
                  </a:lnTo>
                  <a:cubicBezTo>
                    <a:pt x="0" y="17055"/>
                    <a:pt x="17055" y="0"/>
                    <a:pt x="38093" y="0"/>
                  </a:cubicBezTo>
                  <a:close/>
                </a:path>
              </a:pathLst>
            </a:custGeom>
            <a:gradFill>
              <a:gsLst>
                <a:gs pos="0">
                  <a:srgbClr val="004AAD"/>
                </a:gs>
                <a:gs pos="100000">
                  <a:srgbClr val="CB6CE6"/>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5"/>
            <p:cNvSpPr txBox="1"/>
            <p:nvPr/>
          </p:nvSpPr>
          <p:spPr>
            <a:xfrm>
              <a:off x="0" y="-95250"/>
              <a:ext cx="3158156" cy="191118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53" name="Google Shape;153;p5"/>
          <p:cNvSpPr/>
          <p:nvPr/>
        </p:nvSpPr>
        <p:spPr>
          <a:xfrm>
            <a:off x="14151896" y="6623090"/>
            <a:ext cx="3405800" cy="3341791"/>
          </a:xfrm>
          <a:custGeom>
            <a:rect b="b" l="l" r="r" t="t"/>
            <a:pathLst>
              <a:path extrusionOk="0" h="3341791" w="3405800">
                <a:moveTo>
                  <a:pt x="0" y="0"/>
                </a:moveTo>
                <a:lnTo>
                  <a:pt x="3405800" y="0"/>
                </a:lnTo>
                <a:lnTo>
                  <a:pt x="3405800" y="3341791"/>
                </a:lnTo>
                <a:lnTo>
                  <a:pt x="0" y="3341791"/>
                </a:lnTo>
                <a:lnTo>
                  <a:pt x="0" y="0"/>
                </a:lnTo>
                <a:close/>
              </a:path>
            </a:pathLst>
          </a:custGeom>
          <a:blipFill rotWithShape="1">
            <a:blip r:embed="rId4">
              <a:alphaModFix/>
            </a:blip>
            <a:stretch>
              <a:fillRect b="0" l="0" r="0" t="-2015"/>
            </a:stretch>
          </a:blipFill>
          <a:ln>
            <a:noFill/>
          </a:ln>
        </p:spPr>
      </p:sp>
      <p:sp>
        <p:nvSpPr>
          <p:cNvPr id="154" name="Google Shape;154;p5"/>
          <p:cNvSpPr txBox="1"/>
          <p:nvPr/>
        </p:nvSpPr>
        <p:spPr>
          <a:xfrm>
            <a:off x="0" y="873922"/>
            <a:ext cx="18288000" cy="105114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影片：元宇宙到底是甚麼？</a:t>
            </a:r>
            <a:endParaRPr/>
          </a:p>
        </p:txBody>
      </p:sp>
      <p:sp>
        <p:nvSpPr>
          <p:cNvPr id="155" name="Google Shape;155;p5"/>
          <p:cNvSpPr txBox="1"/>
          <p:nvPr/>
        </p:nvSpPr>
        <p:spPr>
          <a:xfrm>
            <a:off x="2887452" y="9449054"/>
            <a:ext cx="7737128" cy="375511"/>
          </a:xfrm>
          <a:prstGeom prst="rect">
            <a:avLst/>
          </a:prstGeom>
          <a:noFill/>
          <a:ln>
            <a:noFill/>
          </a:ln>
        </p:spPr>
        <p:txBody>
          <a:bodyPr anchorCtr="0" anchor="t" bIns="0" lIns="0" spcFirstLastPara="1" rIns="0" wrap="square" tIns="0">
            <a:spAutoFit/>
          </a:bodyPr>
          <a:lstStyle/>
          <a:p>
            <a:pPr indent="0" lvl="0" marL="0" marR="0" rtl="0" algn="ctr">
              <a:lnSpc>
                <a:spcPct val="189977"/>
              </a:lnSpc>
              <a:spcBef>
                <a:spcPts val="0"/>
              </a:spcBef>
              <a:spcAft>
                <a:spcPts val="0"/>
              </a:spcAft>
              <a:buNone/>
            </a:pPr>
            <a:r>
              <a:rPr b="0" i="0" lang="en-US" sz="1776" u="none" cap="none" strike="noStrike">
                <a:solidFill>
                  <a:srgbClr val="FFFFFF"/>
                </a:solidFill>
                <a:latin typeface="Noto Sans TC"/>
                <a:ea typeface="Noto Sans TC"/>
                <a:cs typeface="Noto Sans TC"/>
                <a:sym typeface="Noto Sans TC"/>
              </a:rPr>
              <a:t>影片來源:Youtube-BBC News 大家都在說的元宇宙到底是什麼? (0:00-0:50)</a:t>
            </a:r>
            <a:endParaRPr/>
          </a:p>
        </p:txBody>
      </p:sp>
      <p:pic>
        <p:nvPicPr>
          <p:cNvPr descr="近月最流行的其中一個關鍵字是元宇宙（metaverse），臉書的母公司搶先改名做META，中國搜尋引擎公司百度也註冊了「metaapp」商標。&#10;&#10;但到底元宇宙是什麼？BBC記者切希拉克說，它不單是一個虛擬現實的模擬器，背後還有一連串的東西，完全改變我們與其他人接觸的方式。&#10;&#10;BBC News 中文: https://www.bbc.com/zhongwen&#10;訂閱BBC News 中文 YouTube：http://bit.ly/1wkHh5T&#10;BBC News 中文 Facebook - https://www.facebook.com/bbcchinese&#10;BBC News 中文 Twitter - https://twitter.com/bbcchinese&#10;BBC News 中文 Instagram - https://www.instagram.com/bbcchinese/" id="156" name="Google Shape;156;p5" title="大家都在說的元宇宙到底是什麼？－ BBC News 中文">
            <a:hlinkClick r:id="rId5"/>
          </p:cNvPr>
          <p:cNvPicPr preferRelativeResize="0"/>
          <p:nvPr/>
        </p:nvPicPr>
        <p:blipFill>
          <a:blip r:embed="rId6">
            <a:alphaModFix/>
          </a:blip>
          <a:stretch>
            <a:fillRect/>
          </a:stretch>
        </p:blipFill>
        <p:spPr>
          <a:xfrm>
            <a:off x="2977175" y="2880171"/>
            <a:ext cx="10811900" cy="608170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6"/>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162" name="Google Shape;162;p6"/>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sp>
        <p:nvSpPr>
          <p:cNvPr id="163" name="Google Shape;163;p6"/>
          <p:cNvSpPr/>
          <p:nvPr/>
        </p:nvSpPr>
        <p:spPr>
          <a:xfrm>
            <a:off x="1028700" y="1048181"/>
            <a:ext cx="15899997" cy="8509881"/>
          </a:xfrm>
          <a:custGeom>
            <a:rect b="b" l="l" r="r" t="t"/>
            <a:pathLst>
              <a:path extrusionOk="0" h="8509881" w="15899997">
                <a:moveTo>
                  <a:pt x="0" y="0"/>
                </a:moveTo>
                <a:lnTo>
                  <a:pt x="15899997" y="0"/>
                </a:lnTo>
                <a:lnTo>
                  <a:pt x="15899997" y="8509881"/>
                </a:lnTo>
                <a:lnTo>
                  <a:pt x="0" y="8509881"/>
                </a:lnTo>
                <a:lnTo>
                  <a:pt x="0" y="0"/>
                </a:lnTo>
                <a:close/>
              </a:path>
            </a:pathLst>
          </a:custGeom>
          <a:blipFill rotWithShape="1">
            <a:blip r:embed="rId5">
              <a:alphaModFix amt="79000"/>
            </a:blip>
            <a:stretch>
              <a:fillRect b="0" l="0" r="0" t="-20257"/>
            </a:stretch>
          </a:blipFill>
          <a:ln>
            <a:noFill/>
          </a:ln>
        </p:spPr>
      </p:sp>
      <p:sp>
        <p:nvSpPr>
          <p:cNvPr id="164" name="Google Shape;164;p6"/>
          <p:cNvSpPr txBox="1"/>
          <p:nvPr/>
        </p:nvSpPr>
        <p:spPr>
          <a:xfrm>
            <a:off x="3105033" y="1948809"/>
            <a:ext cx="12111291" cy="662936"/>
          </a:xfrm>
          <a:prstGeom prst="rect">
            <a:avLst/>
          </a:prstGeom>
          <a:noFill/>
          <a:ln>
            <a:noFill/>
          </a:ln>
        </p:spPr>
        <p:txBody>
          <a:bodyPr anchorCtr="0" anchor="t" bIns="0" lIns="0" spcFirstLastPara="1" rIns="0" wrap="square" tIns="0">
            <a:spAutoFit/>
          </a:bodyPr>
          <a:lstStyle/>
          <a:p>
            <a:pPr indent="0" lvl="0" marL="0" marR="0" rtl="0" algn="ctr">
              <a:lnSpc>
                <a:spcPct val="71995"/>
              </a:lnSpc>
              <a:spcBef>
                <a:spcPts val="0"/>
              </a:spcBef>
              <a:spcAft>
                <a:spcPts val="0"/>
              </a:spcAft>
              <a:buNone/>
            </a:pPr>
            <a:r>
              <a:rPr b="0" i="0" lang="en-US" sz="6274" u="none" cap="none" strike="noStrike">
                <a:solidFill>
                  <a:srgbClr val="6866E1"/>
                </a:solidFill>
                <a:latin typeface="Noto Sans TC"/>
                <a:ea typeface="Noto Sans TC"/>
                <a:cs typeface="Noto Sans TC"/>
                <a:sym typeface="Noto Sans TC"/>
              </a:rPr>
              <a:t>透過科技將想像的世界拉近現實</a:t>
            </a:r>
            <a:endParaRPr/>
          </a:p>
        </p:txBody>
      </p:sp>
      <p:sp>
        <p:nvSpPr>
          <p:cNvPr id="165" name="Google Shape;165;p6"/>
          <p:cNvSpPr/>
          <p:nvPr/>
        </p:nvSpPr>
        <p:spPr>
          <a:xfrm>
            <a:off x="7616593" y="6762586"/>
            <a:ext cx="2564288" cy="2114469"/>
          </a:xfrm>
          <a:custGeom>
            <a:rect b="b" l="l" r="r" t="t"/>
            <a:pathLst>
              <a:path extrusionOk="0" h="2114469" w="2564288">
                <a:moveTo>
                  <a:pt x="0" y="0"/>
                </a:moveTo>
                <a:lnTo>
                  <a:pt x="2564288" y="0"/>
                </a:lnTo>
                <a:lnTo>
                  <a:pt x="2564288" y="2114469"/>
                </a:lnTo>
                <a:lnTo>
                  <a:pt x="0" y="2114469"/>
                </a:lnTo>
                <a:lnTo>
                  <a:pt x="0" y="0"/>
                </a:lnTo>
                <a:close/>
              </a:path>
            </a:pathLst>
          </a:custGeom>
          <a:blipFill rotWithShape="1">
            <a:blip r:embed="rId6">
              <a:alphaModFix/>
            </a:blip>
            <a:stretch>
              <a:fillRect b="0" l="0" r="0" t="0"/>
            </a:stretch>
          </a:blipFill>
          <a:ln>
            <a:noFill/>
          </a:ln>
        </p:spPr>
      </p:sp>
      <p:pic>
        <p:nvPicPr>
          <p:cNvPr id="166" name="Google Shape;166;p6"/>
          <p:cNvPicPr preferRelativeResize="0"/>
          <p:nvPr/>
        </p:nvPicPr>
        <p:blipFill rotWithShape="1">
          <a:blip r:embed="rId7">
            <a:alphaModFix/>
          </a:blip>
          <a:srcRect b="8934" l="1940" r="2425" t="0"/>
          <a:stretch/>
        </p:blipFill>
        <p:spPr>
          <a:xfrm>
            <a:off x="8877548" y="3057399"/>
            <a:ext cx="7509614" cy="4762421"/>
          </a:xfrm>
          <a:prstGeom prst="rect">
            <a:avLst/>
          </a:prstGeom>
          <a:noFill/>
          <a:ln>
            <a:noFill/>
          </a:ln>
        </p:spPr>
      </p:pic>
      <p:sp>
        <p:nvSpPr>
          <p:cNvPr id="167" name="Google Shape;167;p6"/>
          <p:cNvSpPr/>
          <p:nvPr/>
        </p:nvSpPr>
        <p:spPr>
          <a:xfrm>
            <a:off x="15898953" y="3630766"/>
            <a:ext cx="2720693" cy="6263640"/>
          </a:xfrm>
          <a:custGeom>
            <a:rect b="b" l="l" r="r" t="t"/>
            <a:pathLst>
              <a:path extrusionOk="0" h="6263640" w="2720693">
                <a:moveTo>
                  <a:pt x="0" y="0"/>
                </a:moveTo>
                <a:lnTo>
                  <a:pt x="2720694" y="0"/>
                </a:lnTo>
                <a:lnTo>
                  <a:pt x="2720694" y="6263640"/>
                </a:lnTo>
                <a:lnTo>
                  <a:pt x="0" y="6263640"/>
                </a:lnTo>
                <a:lnTo>
                  <a:pt x="0" y="0"/>
                </a:lnTo>
                <a:close/>
              </a:path>
            </a:pathLst>
          </a:custGeom>
          <a:blipFill rotWithShape="1">
            <a:blip r:embed="rId8">
              <a:alphaModFix/>
            </a:blip>
            <a:stretch>
              <a:fillRect b="0" l="0" r="0" t="0"/>
            </a:stretch>
          </a:blipFill>
          <a:ln>
            <a:noFill/>
          </a:ln>
        </p:spPr>
      </p:sp>
      <p:sp>
        <p:nvSpPr>
          <p:cNvPr id="168" name="Google Shape;168;p6"/>
          <p:cNvSpPr/>
          <p:nvPr/>
        </p:nvSpPr>
        <p:spPr>
          <a:xfrm>
            <a:off x="1538726" y="3057399"/>
            <a:ext cx="7338822" cy="4762421"/>
          </a:xfrm>
          <a:custGeom>
            <a:rect b="b" l="l" r="r" t="t"/>
            <a:pathLst>
              <a:path extrusionOk="0" h="4762421" w="7338822">
                <a:moveTo>
                  <a:pt x="0" y="0"/>
                </a:moveTo>
                <a:lnTo>
                  <a:pt x="7338822" y="0"/>
                </a:lnTo>
                <a:lnTo>
                  <a:pt x="7338822" y="4762421"/>
                </a:lnTo>
                <a:lnTo>
                  <a:pt x="0" y="4762421"/>
                </a:lnTo>
                <a:lnTo>
                  <a:pt x="0" y="0"/>
                </a:lnTo>
                <a:close/>
              </a:path>
            </a:pathLst>
          </a:custGeom>
          <a:blipFill rotWithShape="1">
            <a:blip r:embed="rId9">
              <a:alphaModFix/>
            </a:blip>
            <a:stretch>
              <a:fillRect b="0" l="-8065" r="-7320" t="0"/>
            </a:stretch>
          </a:blipFill>
          <a:ln>
            <a:noFill/>
          </a:ln>
        </p:spPr>
      </p:sp>
      <p:sp>
        <p:nvSpPr>
          <p:cNvPr id="169" name="Google Shape;169;p6"/>
          <p:cNvSpPr/>
          <p:nvPr/>
        </p:nvSpPr>
        <p:spPr>
          <a:xfrm>
            <a:off x="1592417" y="2019174"/>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10">
              <a:alphaModFix amt="87000"/>
            </a:blip>
            <a:stretch>
              <a:fillRect b="0" l="-72408" r="0" t="0"/>
            </a:stretch>
          </a:blipFill>
          <a:ln>
            <a:noFill/>
          </a:ln>
        </p:spPr>
      </p:sp>
      <p:sp>
        <p:nvSpPr>
          <p:cNvPr id="170" name="Google Shape;170;p6"/>
          <p:cNvSpPr txBox="1"/>
          <p:nvPr/>
        </p:nvSpPr>
        <p:spPr>
          <a:xfrm>
            <a:off x="1592417" y="8286545"/>
            <a:ext cx="4390580" cy="448088"/>
          </a:xfrm>
          <a:prstGeom prst="rect">
            <a:avLst/>
          </a:prstGeom>
          <a:noFill/>
          <a:ln>
            <a:noFill/>
          </a:ln>
        </p:spPr>
        <p:txBody>
          <a:bodyPr anchorCtr="0" anchor="t" bIns="0" lIns="0" spcFirstLastPara="1" rIns="0" wrap="square" tIns="0">
            <a:spAutoFit/>
          </a:bodyPr>
          <a:lstStyle/>
          <a:p>
            <a:pPr indent="0" lvl="0" marL="0" marR="0" rtl="0" algn="l">
              <a:lnSpc>
                <a:spcPct val="190053"/>
              </a:lnSpc>
              <a:spcBef>
                <a:spcPts val="0"/>
              </a:spcBef>
              <a:spcAft>
                <a:spcPts val="0"/>
              </a:spcAft>
              <a:buNone/>
            </a:pPr>
            <a:r>
              <a:rPr b="0" i="0" lang="en-US" sz="2041" u="none" cap="none" strike="noStrike">
                <a:solidFill>
                  <a:srgbClr val="FFFFFF"/>
                </a:solidFill>
                <a:latin typeface="Noto Sans TC"/>
                <a:ea typeface="Noto Sans TC"/>
                <a:cs typeface="Noto Sans TC"/>
                <a:sym typeface="Noto Sans TC"/>
              </a:rPr>
              <a:t>圖片來源: Google- 哈和波特</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7"/>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176" name="Google Shape;176;p7"/>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grpSp>
        <p:nvGrpSpPr>
          <p:cNvPr id="177" name="Google Shape;177;p7"/>
          <p:cNvGrpSpPr/>
          <p:nvPr/>
        </p:nvGrpSpPr>
        <p:grpSpPr>
          <a:xfrm rot="458666">
            <a:off x="14866931" y="-1488183"/>
            <a:ext cx="6955031" cy="12755042"/>
            <a:chOff x="0" y="-28575"/>
            <a:chExt cx="1831778" cy="3359353"/>
          </a:xfrm>
        </p:grpSpPr>
        <p:sp>
          <p:nvSpPr>
            <p:cNvPr id="178" name="Google Shape;178;p7"/>
            <p:cNvSpPr/>
            <p:nvPr/>
          </p:nvSpPr>
          <p:spPr>
            <a:xfrm>
              <a:off x="0" y="0"/>
              <a:ext cx="1831778" cy="3330778"/>
            </a:xfrm>
            <a:custGeom>
              <a:rect b="b" l="l" r="r" t="t"/>
              <a:pathLst>
                <a:path extrusionOk="0" h="3330778" w="1831778">
                  <a:moveTo>
                    <a:pt x="35620" y="0"/>
                  </a:moveTo>
                  <a:lnTo>
                    <a:pt x="1796157" y="0"/>
                  </a:lnTo>
                  <a:cubicBezTo>
                    <a:pt x="1805604" y="0"/>
                    <a:pt x="1814664" y="3753"/>
                    <a:pt x="1821344" y="10433"/>
                  </a:cubicBezTo>
                  <a:cubicBezTo>
                    <a:pt x="1828025" y="17113"/>
                    <a:pt x="1831778" y="26173"/>
                    <a:pt x="1831778" y="35620"/>
                  </a:cubicBezTo>
                  <a:lnTo>
                    <a:pt x="1831778" y="3295157"/>
                  </a:lnTo>
                  <a:cubicBezTo>
                    <a:pt x="1831778" y="3304604"/>
                    <a:pt x="1828025" y="3313664"/>
                    <a:pt x="1821344" y="3320345"/>
                  </a:cubicBezTo>
                  <a:cubicBezTo>
                    <a:pt x="1814664" y="3327025"/>
                    <a:pt x="1805604" y="3330778"/>
                    <a:pt x="1796157" y="3330778"/>
                  </a:cubicBezTo>
                  <a:lnTo>
                    <a:pt x="35620" y="3330778"/>
                  </a:lnTo>
                  <a:cubicBezTo>
                    <a:pt x="26173" y="3330778"/>
                    <a:pt x="17113" y="3327025"/>
                    <a:pt x="10433" y="3320345"/>
                  </a:cubicBezTo>
                  <a:cubicBezTo>
                    <a:pt x="3753" y="3313664"/>
                    <a:pt x="0" y="3304604"/>
                    <a:pt x="0" y="3295157"/>
                  </a:cubicBezTo>
                  <a:lnTo>
                    <a:pt x="0" y="35620"/>
                  </a:lnTo>
                  <a:cubicBezTo>
                    <a:pt x="0" y="26173"/>
                    <a:pt x="3753" y="17113"/>
                    <a:pt x="10433" y="10433"/>
                  </a:cubicBezTo>
                  <a:cubicBezTo>
                    <a:pt x="17113" y="3753"/>
                    <a:pt x="26173" y="0"/>
                    <a:pt x="35620"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7"/>
            <p:cNvSpPr txBox="1"/>
            <p:nvPr/>
          </p:nvSpPr>
          <p:spPr>
            <a:xfrm>
              <a:off x="0" y="-28575"/>
              <a:ext cx="1831778" cy="3359353"/>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80" name="Google Shape;180;p7"/>
          <p:cNvGrpSpPr/>
          <p:nvPr/>
        </p:nvGrpSpPr>
        <p:grpSpPr>
          <a:xfrm>
            <a:off x="11319036" y="2166347"/>
            <a:ext cx="8904236" cy="3561694"/>
            <a:chOff x="0" y="0"/>
            <a:chExt cx="6350000" cy="2540000"/>
          </a:xfrm>
        </p:grpSpPr>
        <p:sp>
          <p:nvSpPr>
            <p:cNvPr id="181" name="Google Shape;181;p7"/>
            <p:cNvSpPr/>
            <p:nvPr/>
          </p:nvSpPr>
          <p:spPr>
            <a:xfrm>
              <a:off x="0" y="0"/>
              <a:ext cx="6350000" cy="2540000"/>
            </a:xfrm>
            <a:custGeom>
              <a:rect b="b" l="l" r="r" t="t"/>
              <a:pathLst>
                <a:path extrusionOk="0" h="2540000" w="635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rotWithShape="1">
              <a:blip r:embed="rId5">
                <a:alphaModFix/>
              </a:blip>
              <a:stretch>
                <a:fillRect b="-26726" l="0" r="0" t="-6396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7"/>
            <p:cNvSpPr/>
            <p:nvPr/>
          </p:nvSpPr>
          <p:spPr>
            <a:xfrm>
              <a:off x="0" y="0"/>
              <a:ext cx="6350000" cy="2540000"/>
            </a:xfrm>
            <a:custGeom>
              <a:rect b="b" l="l" r="r" t="t"/>
              <a:pathLst>
                <a:path extrusionOk="0" h="2540000" w="635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3" name="Google Shape;183;p7"/>
          <p:cNvGrpSpPr/>
          <p:nvPr/>
        </p:nvGrpSpPr>
        <p:grpSpPr>
          <a:xfrm>
            <a:off x="-3685104" y="5728041"/>
            <a:ext cx="8904236" cy="3561694"/>
            <a:chOff x="0" y="0"/>
            <a:chExt cx="6350000" cy="2540000"/>
          </a:xfrm>
        </p:grpSpPr>
        <p:sp>
          <p:nvSpPr>
            <p:cNvPr id="184" name="Google Shape;184;p7"/>
            <p:cNvSpPr/>
            <p:nvPr/>
          </p:nvSpPr>
          <p:spPr>
            <a:xfrm>
              <a:off x="0" y="0"/>
              <a:ext cx="6350000" cy="2540000"/>
            </a:xfrm>
            <a:custGeom>
              <a:rect b="b" l="l" r="r" t="t"/>
              <a:pathLst>
                <a:path extrusionOk="0" h="2540000" w="635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rotWithShape="1">
              <a:blip r:embed="rId6">
                <a:alphaModFix/>
              </a:blip>
              <a:stretch>
                <a:fillRect b="-20312" l="0" r="0" t="-20312"/>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7"/>
            <p:cNvSpPr/>
            <p:nvPr/>
          </p:nvSpPr>
          <p:spPr>
            <a:xfrm>
              <a:off x="0" y="0"/>
              <a:ext cx="6350000" cy="2540000"/>
            </a:xfrm>
            <a:custGeom>
              <a:rect b="b" l="l" r="r" t="t"/>
              <a:pathLst>
                <a:path extrusionOk="0" h="2540000" w="635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7"/>
          <p:cNvSpPr txBox="1"/>
          <p:nvPr/>
        </p:nvSpPr>
        <p:spPr>
          <a:xfrm>
            <a:off x="767014" y="537319"/>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元宇宙是甚麼？</a:t>
            </a:r>
            <a:endParaRPr/>
          </a:p>
        </p:txBody>
      </p:sp>
      <p:sp>
        <p:nvSpPr>
          <p:cNvPr id="187" name="Google Shape;187;p7"/>
          <p:cNvSpPr txBox="1"/>
          <p:nvPr/>
        </p:nvSpPr>
        <p:spPr>
          <a:xfrm>
            <a:off x="452083" y="2432794"/>
            <a:ext cx="10704275" cy="3011353"/>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元宇宙(Metaverse)</a:t>
            </a:r>
            <a:r>
              <a:rPr b="0" i="0" lang="en-US" sz="3008" u="none" cap="none" strike="noStrike">
                <a:solidFill>
                  <a:srgbClr val="0F4DB1"/>
                </a:solidFill>
                <a:latin typeface="Noto Sans TC"/>
                <a:ea typeface="Noto Sans TC"/>
                <a:cs typeface="Noto Sans TC"/>
                <a:sym typeface="Noto Sans TC"/>
              </a:rPr>
              <a:t>一詞最初出現於 1992 年尼爾·史蒂文森 (Neal Stephenson) 的科幻小說《雪崩》 (Snow Crash) 。</a:t>
            </a:r>
            <a:endParaRPr/>
          </a:p>
          <a:p>
            <a:pPr indent="0" lvl="0" marL="0" marR="0" rtl="0" algn="l">
              <a:lnSpc>
                <a:spcPct val="162001"/>
              </a:lnSpc>
              <a:spcBef>
                <a:spcPts val="0"/>
              </a:spcBef>
              <a:spcAft>
                <a:spcPts val="0"/>
              </a:spcAft>
              <a:buNone/>
            </a:pPr>
            <a:r>
              <a:rPr b="0" i="0" lang="en-US" sz="3008" u="none" cap="none" strike="noStrike">
                <a:solidFill>
                  <a:srgbClr val="0F4DB1"/>
                </a:solidFill>
                <a:latin typeface="Noto Sans TC"/>
                <a:ea typeface="Noto Sans TC"/>
                <a:cs typeface="Noto Sans TC"/>
                <a:sym typeface="Noto Sans TC"/>
              </a:rPr>
              <a:t>這個詞是從英文中的「meta」（超越）和「universe」（宇宙）組合而成，用來描繪作者想像中的未來虛擬世界。</a:t>
            </a:r>
            <a:endParaRPr/>
          </a:p>
          <a:p>
            <a:pPr indent="0" lvl="0" marL="0" marR="0" rtl="0" algn="l">
              <a:lnSpc>
                <a:spcPct val="162001"/>
              </a:lnSpc>
              <a:spcBef>
                <a:spcPts val="0"/>
              </a:spcBef>
              <a:spcAft>
                <a:spcPts val="0"/>
              </a:spcAft>
              <a:buNone/>
            </a:pPr>
            <a:r>
              <a:t/>
            </a:r>
            <a:endParaRPr b="0" i="0" sz="3008" u="none" cap="none" strike="noStrike">
              <a:solidFill>
                <a:srgbClr val="0F4DB1"/>
              </a:solidFill>
              <a:latin typeface="Noto Sans TC"/>
              <a:ea typeface="Noto Sans TC"/>
              <a:cs typeface="Noto Sans TC"/>
              <a:sym typeface="Noto Sans TC"/>
            </a:endParaRPr>
          </a:p>
        </p:txBody>
      </p:sp>
      <p:sp>
        <p:nvSpPr>
          <p:cNvPr id="188" name="Google Shape;188;p7"/>
          <p:cNvSpPr txBox="1"/>
          <p:nvPr/>
        </p:nvSpPr>
        <p:spPr>
          <a:xfrm>
            <a:off x="5378270" y="6550900"/>
            <a:ext cx="9333104" cy="1792153"/>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元宇宙</a:t>
            </a:r>
            <a:r>
              <a:rPr b="0" i="0" lang="en-US" sz="3008" u="none" cap="none" strike="noStrike">
                <a:solidFill>
                  <a:srgbClr val="0F4DB1"/>
                </a:solidFill>
                <a:latin typeface="Noto Sans TC"/>
                <a:ea typeface="Noto Sans TC"/>
                <a:cs typeface="Noto Sans TC"/>
                <a:sym typeface="Noto Sans TC"/>
              </a:rPr>
              <a:t>，即借助</a:t>
            </a:r>
            <a:r>
              <a:rPr b="1" i="0" lang="en-US" sz="3008" u="none" cap="none" strike="noStrike">
                <a:solidFill>
                  <a:srgbClr val="C229A9"/>
                </a:solidFill>
                <a:latin typeface="Noto Sans TC"/>
                <a:ea typeface="Noto Sans TC"/>
                <a:cs typeface="Noto Sans TC"/>
                <a:sym typeface="Noto Sans TC"/>
              </a:rPr>
              <a:t>虛擬實境</a:t>
            </a:r>
            <a:r>
              <a:rPr b="0" i="0" lang="en-US" sz="3008" u="none" cap="none" strike="noStrike">
                <a:solidFill>
                  <a:srgbClr val="0F4DB1"/>
                </a:solidFill>
                <a:latin typeface="Noto Sans TC"/>
                <a:ea typeface="Noto Sans TC"/>
                <a:cs typeface="Noto Sans TC"/>
                <a:sym typeface="Noto Sans TC"/>
              </a:rPr>
              <a:t>（Virtual Reality，簡稱VR）、</a:t>
            </a:r>
            <a:r>
              <a:rPr b="1" i="0" lang="en-US" sz="3008" u="none" cap="none" strike="noStrike">
                <a:solidFill>
                  <a:srgbClr val="C229A9"/>
                </a:solidFill>
                <a:latin typeface="Noto Sans TC"/>
                <a:ea typeface="Noto Sans TC"/>
                <a:cs typeface="Noto Sans TC"/>
                <a:sym typeface="Noto Sans TC"/>
              </a:rPr>
              <a:t>擴增實境</a:t>
            </a:r>
            <a:r>
              <a:rPr b="0" i="0" lang="en-US" sz="3008" u="none" cap="none" strike="noStrike">
                <a:solidFill>
                  <a:srgbClr val="0F4DB1"/>
                </a:solidFill>
                <a:latin typeface="Noto Sans TC"/>
                <a:ea typeface="Noto Sans TC"/>
                <a:cs typeface="Noto Sans TC"/>
                <a:sym typeface="Noto Sans TC"/>
              </a:rPr>
              <a:t>（Augmented Reality，簡稱AR）等數位</a:t>
            </a:r>
            <a:endParaRPr/>
          </a:p>
          <a:p>
            <a:pPr indent="0" lvl="0" marL="0" marR="0" rtl="0" algn="l">
              <a:lnSpc>
                <a:spcPct val="162001"/>
              </a:lnSpc>
              <a:spcBef>
                <a:spcPts val="0"/>
              </a:spcBef>
              <a:spcAft>
                <a:spcPts val="0"/>
              </a:spcAft>
              <a:buNone/>
            </a:pPr>
            <a:r>
              <a:rPr b="0" i="0" lang="en-US" sz="3008" u="none" cap="none" strike="noStrike">
                <a:solidFill>
                  <a:srgbClr val="0F4DB1"/>
                </a:solidFill>
                <a:latin typeface="Noto Sans TC"/>
                <a:ea typeface="Noto Sans TC"/>
                <a:cs typeface="Noto Sans TC"/>
                <a:sym typeface="Noto Sans TC"/>
              </a:rPr>
              <a:t>技術結合虛擬和現實世界的虛擬網絡空間。</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8"/>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194" name="Google Shape;194;p8"/>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sp>
        <p:nvSpPr>
          <p:cNvPr id="195" name="Google Shape;195;p8"/>
          <p:cNvSpPr txBox="1"/>
          <p:nvPr/>
        </p:nvSpPr>
        <p:spPr>
          <a:xfrm>
            <a:off x="767014" y="537319"/>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元宇宙是甚麼？</a:t>
            </a:r>
            <a:endParaRPr/>
          </a:p>
        </p:txBody>
      </p:sp>
      <p:grpSp>
        <p:nvGrpSpPr>
          <p:cNvPr id="196" name="Google Shape;196;p8"/>
          <p:cNvGrpSpPr/>
          <p:nvPr/>
        </p:nvGrpSpPr>
        <p:grpSpPr>
          <a:xfrm>
            <a:off x="1637955" y="3995130"/>
            <a:ext cx="15048074" cy="4136808"/>
            <a:chOff x="0" y="0"/>
            <a:chExt cx="20064098" cy="5515745"/>
          </a:xfrm>
        </p:grpSpPr>
        <p:pic>
          <p:nvPicPr>
            <p:cNvPr id="197" name="Google Shape;197;p8"/>
            <p:cNvPicPr preferRelativeResize="0"/>
            <p:nvPr/>
          </p:nvPicPr>
          <p:blipFill rotWithShape="1">
            <a:blip r:embed="rId5">
              <a:alphaModFix/>
            </a:blip>
            <a:srcRect b="0" l="6467" r="6467" t="0"/>
            <a:stretch/>
          </p:blipFill>
          <p:spPr>
            <a:xfrm>
              <a:off x="0" y="0"/>
              <a:ext cx="3079433" cy="5515745"/>
            </a:xfrm>
            <a:prstGeom prst="rect">
              <a:avLst/>
            </a:prstGeom>
            <a:noFill/>
            <a:ln>
              <a:noFill/>
            </a:ln>
          </p:spPr>
        </p:pic>
        <p:pic>
          <p:nvPicPr>
            <p:cNvPr id="198" name="Google Shape;198;p8"/>
            <p:cNvPicPr preferRelativeResize="0"/>
            <p:nvPr/>
          </p:nvPicPr>
          <p:blipFill rotWithShape="1">
            <a:blip r:embed="rId6">
              <a:alphaModFix/>
            </a:blip>
            <a:srcRect b="0" l="7081" r="67096" t="0"/>
            <a:stretch/>
          </p:blipFill>
          <p:spPr>
            <a:xfrm>
              <a:off x="3396933" y="0"/>
              <a:ext cx="3079433" cy="5515745"/>
            </a:xfrm>
            <a:prstGeom prst="rect">
              <a:avLst/>
            </a:prstGeom>
            <a:noFill/>
            <a:ln>
              <a:noFill/>
            </a:ln>
          </p:spPr>
        </p:pic>
        <p:pic>
          <p:nvPicPr>
            <p:cNvPr id="199" name="Google Shape;199;p8"/>
            <p:cNvPicPr preferRelativeResize="0"/>
            <p:nvPr/>
          </p:nvPicPr>
          <p:blipFill rotWithShape="1">
            <a:blip r:embed="rId7">
              <a:alphaModFix/>
            </a:blip>
            <a:srcRect b="1546" l="36359" r="30463" t="5015"/>
            <a:stretch/>
          </p:blipFill>
          <p:spPr>
            <a:xfrm>
              <a:off x="6793866" y="0"/>
              <a:ext cx="3079433" cy="5515745"/>
            </a:xfrm>
            <a:prstGeom prst="rect">
              <a:avLst/>
            </a:prstGeom>
            <a:noFill/>
            <a:ln>
              <a:noFill/>
            </a:ln>
          </p:spPr>
        </p:pic>
        <p:pic>
          <p:nvPicPr>
            <p:cNvPr id="200" name="Google Shape;200;p8"/>
            <p:cNvPicPr preferRelativeResize="0"/>
            <p:nvPr/>
          </p:nvPicPr>
          <p:blipFill rotWithShape="1">
            <a:blip r:embed="rId8">
              <a:alphaModFix/>
            </a:blip>
            <a:srcRect b="0" l="31366" r="31366" t="0"/>
            <a:stretch/>
          </p:blipFill>
          <p:spPr>
            <a:xfrm>
              <a:off x="10190799" y="0"/>
              <a:ext cx="3079433" cy="5515745"/>
            </a:xfrm>
            <a:prstGeom prst="rect">
              <a:avLst/>
            </a:prstGeom>
            <a:noFill/>
            <a:ln>
              <a:noFill/>
            </a:ln>
          </p:spPr>
        </p:pic>
        <p:pic>
          <p:nvPicPr>
            <p:cNvPr id="201" name="Google Shape;201;p8"/>
            <p:cNvPicPr preferRelativeResize="0"/>
            <p:nvPr/>
          </p:nvPicPr>
          <p:blipFill rotWithShape="1">
            <a:blip r:embed="rId9">
              <a:alphaModFix/>
            </a:blip>
            <a:srcRect b="0" l="37856" r="24946" t="0"/>
            <a:stretch/>
          </p:blipFill>
          <p:spPr>
            <a:xfrm>
              <a:off x="13587732" y="0"/>
              <a:ext cx="3079433" cy="5515745"/>
            </a:xfrm>
            <a:prstGeom prst="rect">
              <a:avLst/>
            </a:prstGeom>
            <a:noFill/>
            <a:ln>
              <a:noFill/>
            </a:ln>
          </p:spPr>
        </p:pic>
        <p:pic>
          <p:nvPicPr>
            <p:cNvPr id="202" name="Google Shape;202;p8"/>
            <p:cNvPicPr preferRelativeResize="0"/>
            <p:nvPr/>
          </p:nvPicPr>
          <p:blipFill rotWithShape="1">
            <a:blip r:embed="rId10">
              <a:alphaModFix/>
            </a:blip>
            <a:srcRect b="0" l="12780" r="12780" t="0"/>
            <a:stretch/>
          </p:blipFill>
          <p:spPr>
            <a:xfrm>
              <a:off x="16984665" y="0"/>
              <a:ext cx="3079433" cy="5515745"/>
            </a:xfrm>
            <a:prstGeom prst="rect">
              <a:avLst/>
            </a:prstGeom>
            <a:noFill/>
            <a:ln>
              <a:noFill/>
            </a:ln>
          </p:spPr>
        </p:pic>
      </p:grpSp>
      <p:sp>
        <p:nvSpPr>
          <p:cNvPr id="203" name="Google Shape;203;p8"/>
          <p:cNvSpPr txBox="1"/>
          <p:nvPr/>
        </p:nvSpPr>
        <p:spPr>
          <a:xfrm>
            <a:off x="1802885" y="2580965"/>
            <a:ext cx="14682229" cy="744023"/>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908" u="none" cap="none" strike="noStrike">
                <a:solidFill>
                  <a:srgbClr val="8B36DD"/>
                </a:solidFill>
                <a:latin typeface="Noto Sans TC"/>
                <a:ea typeface="Noto Sans TC"/>
                <a:cs typeface="Noto Sans TC"/>
                <a:sym typeface="Noto Sans TC"/>
              </a:rPr>
              <a:t>元宇宙可被理解為一個豐富多彩，有無限可能的虛擬空間，可以:</a:t>
            </a:r>
            <a:endParaRPr/>
          </a:p>
        </p:txBody>
      </p:sp>
      <p:sp>
        <p:nvSpPr>
          <p:cNvPr id="204" name="Google Shape;204;p8"/>
          <p:cNvSpPr txBox="1"/>
          <p:nvPr/>
        </p:nvSpPr>
        <p:spPr>
          <a:xfrm>
            <a:off x="2311297" y="8560564"/>
            <a:ext cx="769829" cy="582054"/>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工作</a:t>
            </a:r>
            <a:endParaRPr/>
          </a:p>
        </p:txBody>
      </p:sp>
      <p:sp>
        <p:nvSpPr>
          <p:cNvPr id="205" name="Google Shape;205;p8"/>
          <p:cNvSpPr txBox="1"/>
          <p:nvPr/>
        </p:nvSpPr>
        <p:spPr>
          <a:xfrm>
            <a:off x="4890413" y="8560564"/>
            <a:ext cx="769829" cy="582054"/>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社交</a:t>
            </a:r>
            <a:endParaRPr/>
          </a:p>
        </p:txBody>
      </p:sp>
      <p:sp>
        <p:nvSpPr>
          <p:cNvPr id="206" name="Google Shape;206;p8"/>
          <p:cNvSpPr txBox="1"/>
          <p:nvPr/>
        </p:nvSpPr>
        <p:spPr>
          <a:xfrm>
            <a:off x="7469528" y="8560564"/>
            <a:ext cx="769829" cy="582054"/>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娛樂</a:t>
            </a:r>
            <a:endParaRPr/>
          </a:p>
        </p:txBody>
      </p:sp>
      <p:sp>
        <p:nvSpPr>
          <p:cNvPr id="207" name="Google Shape;207;p8"/>
          <p:cNvSpPr txBox="1"/>
          <p:nvPr/>
        </p:nvSpPr>
        <p:spPr>
          <a:xfrm>
            <a:off x="12627759" y="8560564"/>
            <a:ext cx="769829" cy="582054"/>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購物</a:t>
            </a:r>
            <a:endParaRPr/>
          </a:p>
        </p:txBody>
      </p:sp>
      <p:sp>
        <p:nvSpPr>
          <p:cNvPr id="208" name="Google Shape;208;p8"/>
          <p:cNvSpPr txBox="1"/>
          <p:nvPr/>
        </p:nvSpPr>
        <p:spPr>
          <a:xfrm>
            <a:off x="15206874" y="8560564"/>
            <a:ext cx="769829" cy="582054"/>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創作</a:t>
            </a:r>
            <a:endParaRPr/>
          </a:p>
        </p:txBody>
      </p:sp>
      <p:sp>
        <p:nvSpPr>
          <p:cNvPr id="209" name="Google Shape;209;p8"/>
          <p:cNvSpPr txBox="1"/>
          <p:nvPr/>
        </p:nvSpPr>
        <p:spPr>
          <a:xfrm>
            <a:off x="10048643" y="8560564"/>
            <a:ext cx="769829" cy="582054"/>
          </a:xfrm>
          <a:prstGeom prst="rect">
            <a:avLst/>
          </a:prstGeom>
          <a:noFill/>
          <a:ln>
            <a:noFill/>
          </a:ln>
        </p:spPr>
        <p:txBody>
          <a:bodyPr anchorCtr="0" anchor="t" bIns="0" lIns="0" spcFirstLastPara="1" rIns="0" wrap="square" tIns="0">
            <a:spAutoFit/>
          </a:bodyPr>
          <a:lstStyle/>
          <a:p>
            <a:pPr indent="0" lvl="0" marL="0" marR="0" rtl="0" algn="l">
              <a:lnSpc>
                <a:spcPct val="162001"/>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學習</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213" name="Shape 213"/>
        <p:cNvGrpSpPr/>
        <p:nvPr/>
      </p:nvGrpSpPr>
      <p:grpSpPr>
        <a:xfrm>
          <a:off x="0" y="0"/>
          <a:ext cx="0" cy="0"/>
          <a:chOff x="0" y="0"/>
          <a:chExt cx="0" cy="0"/>
        </a:xfrm>
      </p:grpSpPr>
      <p:sp>
        <p:nvSpPr>
          <p:cNvPr id="214" name="Google Shape;214;p9"/>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215" name="Google Shape;215;p9"/>
          <p:cNvSpPr/>
          <p:nvPr/>
        </p:nvSpPr>
        <p:spPr>
          <a:xfrm>
            <a:off x="1517112" y="1903787"/>
            <a:ext cx="15020139" cy="5961631"/>
          </a:xfrm>
          <a:custGeom>
            <a:rect b="b" l="l" r="r" t="t"/>
            <a:pathLst>
              <a:path extrusionOk="0" h="2540000" w="6399449">
                <a:moveTo>
                  <a:pt x="0" y="1270000"/>
                </a:moveTo>
                <a:cubicBezTo>
                  <a:pt x="0" y="568960"/>
                  <a:pt x="573391" y="0"/>
                  <a:pt x="1279890" y="0"/>
                </a:cubicBezTo>
                <a:lnTo>
                  <a:pt x="5119559" y="0"/>
                </a:lnTo>
                <a:cubicBezTo>
                  <a:pt x="5826059" y="0"/>
                  <a:pt x="6399449" y="568960"/>
                  <a:pt x="6399449" y="1270000"/>
                </a:cubicBezTo>
                <a:cubicBezTo>
                  <a:pt x="6399449" y="1971040"/>
                  <a:pt x="5826059" y="2540000"/>
                  <a:pt x="5119559" y="2540000"/>
                </a:cubicBezTo>
                <a:lnTo>
                  <a:pt x="1279890" y="2540000"/>
                </a:lnTo>
                <a:cubicBezTo>
                  <a:pt x="573391" y="2540000"/>
                  <a:pt x="0" y="1971040"/>
                  <a:pt x="0" y="1270000"/>
                </a:cubicBezTo>
                <a:lnTo>
                  <a:pt x="0" y="1270000"/>
                </a:lnTo>
                <a:close/>
              </a:path>
            </a:pathLst>
          </a:custGeom>
          <a:blipFill rotWithShape="1">
            <a:blip r:embed="rId4">
              <a:alphaModFix/>
            </a:blip>
            <a:stretch>
              <a:fillRect b="-16487" l="-3219" r="0" t="-2831"/>
            </a:stretch>
          </a:blipFill>
          <a:ln cap="sq" cmpd="sng" w="1524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9"/>
          <p:cNvSpPr txBox="1"/>
          <p:nvPr/>
        </p:nvSpPr>
        <p:spPr>
          <a:xfrm>
            <a:off x="1517112" y="3571661"/>
            <a:ext cx="15020139" cy="1835272"/>
          </a:xfrm>
          <a:prstGeom prst="rect">
            <a:avLst/>
          </a:prstGeom>
          <a:noFill/>
          <a:ln>
            <a:noFill/>
          </a:ln>
        </p:spPr>
        <p:txBody>
          <a:bodyPr anchorCtr="0" anchor="t" bIns="0" lIns="0" spcFirstLastPara="1" rIns="0" wrap="square" tIns="0">
            <a:spAutoFit/>
          </a:bodyPr>
          <a:lstStyle/>
          <a:p>
            <a:pPr indent="0" lvl="0" marL="0" marR="0" rtl="0" algn="ctr">
              <a:lnSpc>
                <a:spcPct val="173996"/>
              </a:lnSpc>
              <a:spcBef>
                <a:spcPts val="0"/>
              </a:spcBef>
              <a:spcAft>
                <a:spcPts val="0"/>
              </a:spcAft>
              <a:buNone/>
            </a:pPr>
            <a:r>
              <a:rPr b="1" i="0" lang="en-US" sz="9072" u="none" cap="none" strike="noStrike">
                <a:solidFill>
                  <a:srgbClr val="FFFFFF"/>
                </a:solidFill>
                <a:latin typeface="Noto Sans TC"/>
                <a:ea typeface="Noto Sans TC"/>
                <a:cs typeface="Noto Sans TC"/>
                <a:sym typeface="Noto Sans TC"/>
              </a:rPr>
              <a:t>元宇宙世界的特點</a:t>
            </a:r>
            <a:endParaRPr/>
          </a:p>
        </p:txBody>
      </p:sp>
      <p:sp>
        <p:nvSpPr>
          <p:cNvPr id="217" name="Google Shape;217;p9"/>
          <p:cNvSpPr/>
          <p:nvPr/>
        </p:nvSpPr>
        <p:spPr>
          <a:xfrm>
            <a:off x="10430540" y="5779135"/>
            <a:ext cx="5390229" cy="5848350"/>
          </a:xfrm>
          <a:custGeom>
            <a:rect b="b" l="l" r="r" t="t"/>
            <a:pathLst>
              <a:path extrusionOk="0" h="5848350" w="5390229">
                <a:moveTo>
                  <a:pt x="0" y="0"/>
                </a:moveTo>
                <a:lnTo>
                  <a:pt x="5390229" y="0"/>
                </a:lnTo>
                <a:lnTo>
                  <a:pt x="5390229" y="5848350"/>
                </a:lnTo>
                <a:lnTo>
                  <a:pt x="0" y="584835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0"/>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223" name="Google Shape;223;p10"/>
          <p:cNvGrpSpPr/>
          <p:nvPr/>
        </p:nvGrpSpPr>
        <p:grpSpPr>
          <a:xfrm>
            <a:off x="8171552" y="3192942"/>
            <a:ext cx="4261534" cy="957440"/>
            <a:chOff x="0" y="-38100"/>
            <a:chExt cx="1294868" cy="290918"/>
          </a:xfrm>
        </p:grpSpPr>
        <p:sp>
          <p:nvSpPr>
            <p:cNvPr id="224" name="Google Shape;224;p10"/>
            <p:cNvSpPr/>
            <p:nvPr/>
          </p:nvSpPr>
          <p:spPr>
            <a:xfrm>
              <a:off x="0" y="0"/>
              <a:ext cx="1294868" cy="252818"/>
            </a:xfrm>
            <a:custGeom>
              <a:rect b="b" l="l" r="r" t="t"/>
              <a:pathLst>
                <a:path extrusionOk="0" h="252818" w="1294868">
                  <a:moveTo>
                    <a:pt x="92652" y="0"/>
                  </a:moveTo>
                  <a:lnTo>
                    <a:pt x="1202216" y="0"/>
                  </a:lnTo>
                  <a:cubicBezTo>
                    <a:pt x="1226789" y="0"/>
                    <a:pt x="1250355" y="9761"/>
                    <a:pt x="1267731" y="27137"/>
                  </a:cubicBezTo>
                  <a:cubicBezTo>
                    <a:pt x="1285106" y="44513"/>
                    <a:pt x="1294868" y="68079"/>
                    <a:pt x="1294868" y="92652"/>
                  </a:cubicBezTo>
                  <a:lnTo>
                    <a:pt x="1294868" y="160167"/>
                  </a:lnTo>
                  <a:cubicBezTo>
                    <a:pt x="1294868" y="211337"/>
                    <a:pt x="1253386" y="252818"/>
                    <a:pt x="1202216" y="252818"/>
                  </a:cubicBezTo>
                  <a:lnTo>
                    <a:pt x="92652" y="252818"/>
                  </a:lnTo>
                  <a:cubicBezTo>
                    <a:pt x="68079" y="252818"/>
                    <a:pt x="44513" y="243057"/>
                    <a:pt x="27137" y="225681"/>
                  </a:cubicBezTo>
                  <a:cubicBezTo>
                    <a:pt x="9761" y="208306"/>
                    <a:pt x="0" y="184739"/>
                    <a:pt x="0" y="160167"/>
                  </a:cubicBezTo>
                  <a:lnTo>
                    <a:pt x="0" y="92652"/>
                  </a:lnTo>
                  <a:cubicBezTo>
                    <a:pt x="0" y="68079"/>
                    <a:pt x="9761" y="44513"/>
                    <a:pt x="27137" y="27137"/>
                  </a:cubicBezTo>
                  <a:cubicBezTo>
                    <a:pt x="44513" y="9761"/>
                    <a:pt x="68079" y="0"/>
                    <a:pt x="92652" y="0"/>
                  </a:cubicBezTo>
                  <a:close/>
                </a:path>
              </a:pathLst>
            </a:custGeom>
            <a:gradFill>
              <a:gsLst>
                <a:gs pos="0">
                  <a:srgbClr val="C12C93">
                    <a:alpha val="41960"/>
                  </a:srgbClr>
                </a:gs>
                <a:gs pos="50000">
                  <a:srgbClr val="649EDA">
                    <a:alpha val="41960"/>
                  </a:srgbClr>
                </a:gs>
                <a:gs pos="100000">
                  <a:srgbClr val="DCD2FF">
                    <a:alpha val="41960"/>
                  </a:srgbClr>
                </a:gs>
              </a:gsLst>
              <a:lin ang="0" scaled="0"/>
            </a:gradFill>
            <a:ln cap="rnd" cmpd="sng" w="28575">
              <a:solidFill>
                <a:srgbClr val="FFFFFF">
                  <a:alpha val="4196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0"/>
            <p:cNvSpPr txBox="1"/>
            <p:nvPr/>
          </p:nvSpPr>
          <p:spPr>
            <a:xfrm>
              <a:off x="0" y="-38100"/>
              <a:ext cx="1294868" cy="29091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6" name="Google Shape;226;p10"/>
          <p:cNvGrpSpPr/>
          <p:nvPr/>
        </p:nvGrpSpPr>
        <p:grpSpPr>
          <a:xfrm>
            <a:off x="8171552" y="4943666"/>
            <a:ext cx="4261534" cy="957440"/>
            <a:chOff x="0" y="-38100"/>
            <a:chExt cx="1294868" cy="290918"/>
          </a:xfrm>
        </p:grpSpPr>
        <p:sp>
          <p:nvSpPr>
            <p:cNvPr id="227" name="Google Shape;227;p10"/>
            <p:cNvSpPr/>
            <p:nvPr/>
          </p:nvSpPr>
          <p:spPr>
            <a:xfrm>
              <a:off x="0" y="0"/>
              <a:ext cx="1294868" cy="252818"/>
            </a:xfrm>
            <a:custGeom>
              <a:rect b="b" l="l" r="r" t="t"/>
              <a:pathLst>
                <a:path extrusionOk="0" h="252818" w="1294868">
                  <a:moveTo>
                    <a:pt x="92652" y="0"/>
                  </a:moveTo>
                  <a:lnTo>
                    <a:pt x="1202216" y="0"/>
                  </a:lnTo>
                  <a:cubicBezTo>
                    <a:pt x="1226789" y="0"/>
                    <a:pt x="1250355" y="9761"/>
                    <a:pt x="1267731" y="27137"/>
                  </a:cubicBezTo>
                  <a:cubicBezTo>
                    <a:pt x="1285106" y="44513"/>
                    <a:pt x="1294868" y="68079"/>
                    <a:pt x="1294868" y="92652"/>
                  </a:cubicBezTo>
                  <a:lnTo>
                    <a:pt x="1294868" y="160167"/>
                  </a:lnTo>
                  <a:cubicBezTo>
                    <a:pt x="1294868" y="211337"/>
                    <a:pt x="1253386" y="252818"/>
                    <a:pt x="1202216" y="252818"/>
                  </a:cubicBezTo>
                  <a:lnTo>
                    <a:pt x="92652" y="252818"/>
                  </a:lnTo>
                  <a:cubicBezTo>
                    <a:pt x="68079" y="252818"/>
                    <a:pt x="44513" y="243057"/>
                    <a:pt x="27137" y="225681"/>
                  </a:cubicBezTo>
                  <a:cubicBezTo>
                    <a:pt x="9761" y="208306"/>
                    <a:pt x="0" y="184739"/>
                    <a:pt x="0" y="160167"/>
                  </a:cubicBezTo>
                  <a:lnTo>
                    <a:pt x="0" y="92652"/>
                  </a:lnTo>
                  <a:cubicBezTo>
                    <a:pt x="0" y="68079"/>
                    <a:pt x="9761" y="44513"/>
                    <a:pt x="27137" y="27137"/>
                  </a:cubicBezTo>
                  <a:cubicBezTo>
                    <a:pt x="44513" y="9761"/>
                    <a:pt x="68079" y="0"/>
                    <a:pt x="92652" y="0"/>
                  </a:cubicBezTo>
                  <a:close/>
                </a:path>
              </a:pathLst>
            </a:custGeom>
            <a:gradFill>
              <a:gsLst>
                <a:gs pos="0">
                  <a:srgbClr val="C12C93">
                    <a:alpha val="41960"/>
                  </a:srgbClr>
                </a:gs>
                <a:gs pos="50000">
                  <a:srgbClr val="649EDA">
                    <a:alpha val="41960"/>
                  </a:srgbClr>
                </a:gs>
                <a:gs pos="100000">
                  <a:srgbClr val="DCD2FF">
                    <a:alpha val="41960"/>
                  </a:srgbClr>
                </a:gs>
              </a:gsLst>
              <a:lin ang="0" scaled="0"/>
            </a:gradFill>
            <a:ln cap="rnd" cmpd="sng" w="28575">
              <a:solidFill>
                <a:srgbClr val="FFFFFF">
                  <a:alpha val="4196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0"/>
            <p:cNvSpPr txBox="1"/>
            <p:nvPr/>
          </p:nvSpPr>
          <p:spPr>
            <a:xfrm>
              <a:off x="0" y="-38100"/>
              <a:ext cx="1294868" cy="29091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9" name="Google Shape;229;p10"/>
          <p:cNvGrpSpPr/>
          <p:nvPr/>
        </p:nvGrpSpPr>
        <p:grpSpPr>
          <a:xfrm>
            <a:off x="12997766" y="3192942"/>
            <a:ext cx="4261534" cy="957440"/>
            <a:chOff x="0" y="-38100"/>
            <a:chExt cx="1294868" cy="290918"/>
          </a:xfrm>
        </p:grpSpPr>
        <p:sp>
          <p:nvSpPr>
            <p:cNvPr id="230" name="Google Shape;230;p10"/>
            <p:cNvSpPr/>
            <p:nvPr/>
          </p:nvSpPr>
          <p:spPr>
            <a:xfrm>
              <a:off x="0" y="0"/>
              <a:ext cx="1294868" cy="252818"/>
            </a:xfrm>
            <a:custGeom>
              <a:rect b="b" l="l" r="r" t="t"/>
              <a:pathLst>
                <a:path extrusionOk="0" h="252818" w="1294868">
                  <a:moveTo>
                    <a:pt x="92652" y="0"/>
                  </a:moveTo>
                  <a:lnTo>
                    <a:pt x="1202216" y="0"/>
                  </a:lnTo>
                  <a:cubicBezTo>
                    <a:pt x="1226789" y="0"/>
                    <a:pt x="1250355" y="9761"/>
                    <a:pt x="1267731" y="27137"/>
                  </a:cubicBezTo>
                  <a:cubicBezTo>
                    <a:pt x="1285106" y="44513"/>
                    <a:pt x="1294868" y="68079"/>
                    <a:pt x="1294868" y="92652"/>
                  </a:cubicBezTo>
                  <a:lnTo>
                    <a:pt x="1294868" y="160167"/>
                  </a:lnTo>
                  <a:cubicBezTo>
                    <a:pt x="1294868" y="211337"/>
                    <a:pt x="1253386" y="252818"/>
                    <a:pt x="1202216" y="252818"/>
                  </a:cubicBezTo>
                  <a:lnTo>
                    <a:pt x="92652" y="252818"/>
                  </a:lnTo>
                  <a:cubicBezTo>
                    <a:pt x="68079" y="252818"/>
                    <a:pt x="44513" y="243057"/>
                    <a:pt x="27137" y="225681"/>
                  </a:cubicBezTo>
                  <a:cubicBezTo>
                    <a:pt x="9761" y="208306"/>
                    <a:pt x="0" y="184739"/>
                    <a:pt x="0" y="160167"/>
                  </a:cubicBezTo>
                  <a:lnTo>
                    <a:pt x="0" y="92652"/>
                  </a:lnTo>
                  <a:cubicBezTo>
                    <a:pt x="0" y="68079"/>
                    <a:pt x="9761" y="44513"/>
                    <a:pt x="27137" y="27137"/>
                  </a:cubicBezTo>
                  <a:cubicBezTo>
                    <a:pt x="44513" y="9761"/>
                    <a:pt x="68079" y="0"/>
                    <a:pt x="92652" y="0"/>
                  </a:cubicBezTo>
                  <a:close/>
                </a:path>
              </a:pathLst>
            </a:custGeom>
            <a:gradFill>
              <a:gsLst>
                <a:gs pos="0">
                  <a:srgbClr val="C12C93">
                    <a:alpha val="41960"/>
                  </a:srgbClr>
                </a:gs>
                <a:gs pos="50000">
                  <a:srgbClr val="649EDA">
                    <a:alpha val="41960"/>
                  </a:srgbClr>
                </a:gs>
                <a:gs pos="100000">
                  <a:srgbClr val="DCD2FF">
                    <a:alpha val="41960"/>
                  </a:srgbClr>
                </a:gs>
              </a:gsLst>
              <a:lin ang="0" scaled="0"/>
            </a:gradFill>
            <a:ln cap="rnd" cmpd="sng" w="28575">
              <a:solidFill>
                <a:srgbClr val="FFFFFF">
                  <a:alpha val="4196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0"/>
            <p:cNvSpPr txBox="1"/>
            <p:nvPr/>
          </p:nvSpPr>
          <p:spPr>
            <a:xfrm>
              <a:off x="0" y="-38100"/>
              <a:ext cx="1294868" cy="29091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32" name="Google Shape;232;p10"/>
          <p:cNvGrpSpPr/>
          <p:nvPr/>
        </p:nvGrpSpPr>
        <p:grpSpPr>
          <a:xfrm>
            <a:off x="12997766" y="4943666"/>
            <a:ext cx="4261534" cy="957440"/>
            <a:chOff x="0" y="-38100"/>
            <a:chExt cx="1294868" cy="290918"/>
          </a:xfrm>
        </p:grpSpPr>
        <p:sp>
          <p:nvSpPr>
            <p:cNvPr id="233" name="Google Shape;233;p10"/>
            <p:cNvSpPr/>
            <p:nvPr/>
          </p:nvSpPr>
          <p:spPr>
            <a:xfrm>
              <a:off x="0" y="0"/>
              <a:ext cx="1294868" cy="252818"/>
            </a:xfrm>
            <a:custGeom>
              <a:rect b="b" l="l" r="r" t="t"/>
              <a:pathLst>
                <a:path extrusionOk="0" h="252818" w="1294868">
                  <a:moveTo>
                    <a:pt x="92652" y="0"/>
                  </a:moveTo>
                  <a:lnTo>
                    <a:pt x="1202216" y="0"/>
                  </a:lnTo>
                  <a:cubicBezTo>
                    <a:pt x="1226789" y="0"/>
                    <a:pt x="1250355" y="9761"/>
                    <a:pt x="1267731" y="27137"/>
                  </a:cubicBezTo>
                  <a:cubicBezTo>
                    <a:pt x="1285106" y="44513"/>
                    <a:pt x="1294868" y="68079"/>
                    <a:pt x="1294868" y="92652"/>
                  </a:cubicBezTo>
                  <a:lnTo>
                    <a:pt x="1294868" y="160167"/>
                  </a:lnTo>
                  <a:cubicBezTo>
                    <a:pt x="1294868" y="211337"/>
                    <a:pt x="1253386" y="252818"/>
                    <a:pt x="1202216" y="252818"/>
                  </a:cubicBezTo>
                  <a:lnTo>
                    <a:pt x="92652" y="252818"/>
                  </a:lnTo>
                  <a:cubicBezTo>
                    <a:pt x="68079" y="252818"/>
                    <a:pt x="44513" y="243057"/>
                    <a:pt x="27137" y="225681"/>
                  </a:cubicBezTo>
                  <a:cubicBezTo>
                    <a:pt x="9761" y="208306"/>
                    <a:pt x="0" y="184739"/>
                    <a:pt x="0" y="160167"/>
                  </a:cubicBezTo>
                  <a:lnTo>
                    <a:pt x="0" y="92652"/>
                  </a:lnTo>
                  <a:cubicBezTo>
                    <a:pt x="0" y="68079"/>
                    <a:pt x="9761" y="44513"/>
                    <a:pt x="27137" y="27137"/>
                  </a:cubicBezTo>
                  <a:cubicBezTo>
                    <a:pt x="44513" y="9761"/>
                    <a:pt x="68079" y="0"/>
                    <a:pt x="92652" y="0"/>
                  </a:cubicBezTo>
                  <a:close/>
                </a:path>
              </a:pathLst>
            </a:custGeom>
            <a:gradFill>
              <a:gsLst>
                <a:gs pos="0">
                  <a:srgbClr val="C12C93">
                    <a:alpha val="41960"/>
                  </a:srgbClr>
                </a:gs>
                <a:gs pos="50000">
                  <a:srgbClr val="649EDA">
                    <a:alpha val="41960"/>
                  </a:srgbClr>
                </a:gs>
                <a:gs pos="100000">
                  <a:srgbClr val="DCD2FF">
                    <a:alpha val="41960"/>
                  </a:srgbClr>
                </a:gs>
              </a:gsLst>
              <a:lin ang="0" scaled="0"/>
            </a:gradFill>
            <a:ln cap="rnd" cmpd="sng" w="28575">
              <a:solidFill>
                <a:srgbClr val="FFFFFF">
                  <a:alpha val="4196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0"/>
            <p:cNvSpPr txBox="1"/>
            <p:nvPr/>
          </p:nvSpPr>
          <p:spPr>
            <a:xfrm>
              <a:off x="0" y="-38100"/>
              <a:ext cx="1294868" cy="29091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35" name="Google Shape;235;p10"/>
          <p:cNvSpPr txBox="1"/>
          <p:nvPr/>
        </p:nvSpPr>
        <p:spPr>
          <a:xfrm>
            <a:off x="7314469" y="1200385"/>
            <a:ext cx="10973531" cy="105114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92F3FF"/>
                </a:solidFill>
                <a:latin typeface="Noto Sans TC"/>
                <a:ea typeface="Noto Sans TC"/>
                <a:cs typeface="Noto Sans TC"/>
                <a:sym typeface="Noto Sans TC"/>
              </a:rPr>
              <a:t>元宇宙世界的特點</a:t>
            </a:r>
            <a:endParaRPr/>
          </a:p>
        </p:txBody>
      </p:sp>
      <p:sp>
        <p:nvSpPr>
          <p:cNvPr id="236" name="Google Shape;236;p10"/>
          <p:cNvSpPr txBox="1"/>
          <p:nvPr/>
        </p:nvSpPr>
        <p:spPr>
          <a:xfrm>
            <a:off x="9359984" y="3336182"/>
            <a:ext cx="1884670" cy="720151"/>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US" sz="4272" u="none" cap="none" strike="noStrike">
                <a:solidFill>
                  <a:srgbClr val="FFFFFF"/>
                </a:solidFill>
                <a:latin typeface="Noto Sans TC"/>
                <a:ea typeface="Noto Sans TC"/>
                <a:cs typeface="Noto Sans TC"/>
                <a:sym typeface="Noto Sans TC"/>
              </a:rPr>
              <a:t>沉浸感</a:t>
            </a:r>
            <a:endParaRPr/>
          </a:p>
        </p:txBody>
      </p:sp>
      <p:sp>
        <p:nvSpPr>
          <p:cNvPr id="237" name="Google Shape;237;p10"/>
          <p:cNvSpPr txBox="1"/>
          <p:nvPr/>
        </p:nvSpPr>
        <p:spPr>
          <a:xfrm>
            <a:off x="9359984" y="5086907"/>
            <a:ext cx="1884670" cy="720151"/>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US" sz="4272" u="none" cap="none" strike="noStrike">
                <a:solidFill>
                  <a:srgbClr val="FFFFFF"/>
                </a:solidFill>
                <a:latin typeface="Noto Sans TC"/>
                <a:ea typeface="Noto Sans TC"/>
                <a:cs typeface="Noto Sans TC"/>
                <a:sym typeface="Noto Sans TC"/>
              </a:rPr>
              <a:t>低延遲</a:t>
            </a:r>
            <a:endParaRPr/>
          </a:p>
        </p:txBody>
      </p:sp>
      <p:sp>
        <p:nvSpPr>
          <p:cNvPr id="238" name="Google Shape;238;p10"/>
          <p:cNvSpPr txBox="1"/>
          <p:nvPr/>
        </p:nvSpPr>
        <p:spPr>
          <a:xfrm>
            <a:off x="14428344" y="3336182"/>
            <a:ext cx="1400378" cy="720151"/>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US" sz="4272" u="none" cap="none" strike="noStrike">
                <a:solidFill>
                  <a:srgbClr val="FFFFFF"/>
                </a:solidFill>
                <a:latin typeface="Noto Sans TC"/>
                <a:ea typeface="Noto Sans TC"/>
                <a:cs typeface="Noto Sans TC"/>
                <a:sym typeface="Noto Sans TC"/>
              </a:rPr>
              <a:t>隨地</a:t>
            </a:r>
            <a:endParaRPr/>
          </a:p>
        </p:txBody>
      </p:sp>
      <p:sp>
        <p:nvSpPr>
          <p:cNvPr id="239" name="Google Shape;239;p10"/>
          <p:cNvSpPr txBox="1"/>
          <p:nvPr/>
        </p:nvSpPr>
        <p:spPr>
          <a:xfrm>
            <a:off x="14186198" y="5086907"/>
            <a:ext cx="1884670" cy="720151"/>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US" sz="4272" u="none" cap="none" strike="noStrike">
                <a:solidFill>
                  <a:srgbClr val="FFFFFF"/>
                </a:solidFill>
                <a:latin typeface="Noto Sans TC"/>
                <a:ea typeface="Noto Sans TC"/>
                <a:cs typeface="Noto Sans TC"/>
                <a:sym typeface="Noto Sans TC"/>
              </a:rPr>
              <a:t>多樣性</a:t>
            </a:r>
            <a:endParaRPr/>
          </a:p>
        </p:txBody>
      </p:sp>
      <p:sp>
        <p:nvSpPr>
          <p:cNvPr id="240" name="Google Shape;240;p10"/>
          <p:cNvSpPr txBox="1"/>
          <p:nvPr/>
        </p:nvSpPr>
        <p:spPr>
          <a:xfrm>
            <a:off x="8392513" y="6520232"/>
            <a:ext cx="8737281" cy="2905764"/>
          </a:xfrm>
          <a:prstGeom prst="rect">
            <a:avLst/>
          </a:prstGeom>
          <a:noFill/>
          <a:ln>
            <a:noFill/>
          </a:ln>
        </p:spPr>
        <p:txBody>
          <a:bodyPr anchorCtr="0" anchor="t" bIns="0" lIns="0" spcFirstLastPara="1" rIns="0" wrap="square" tIns="0">
            <a:spAutoFit/>
          </a:bodyPr>
          <a:lstStyle/>
          <a:p>
            <a:pPr indent="0" lvl="0" marL="0" marR="0" rtl="0" algn="ctr">
              <a:lnSpc>
                <a:spcPct val="190029"/>
              </a:lnSpc>
              <a:spcBef>
                <a:spcPts val="0"/>
              </a:spcBef>
              <a:spcAft>
                <a:spcPts val="0"/>
              </a:spcAft>
              <a:buNone/>
            </a:pPr>
            <a:r>
              <a:rPr b="0" i="0" lang="en-US" sz="3099" u="none" cap="none" strike="noStrike">
                <a:solidFill>
                  <a:srgbClr val="FFFFFF"/>
                </a:solidFill>
                <a:latin typeface="Noto Sans TC"/>
                <a:ea typeface="Noto Sans TC"/>
                <a:cs typeface="Noto Sans TC"/>
                <a:sym typeface="Noto Sans TC"/>
              </a:rPr>
              <a:t>元宇宙是一個正在快速發展的概念,它融合了虛擬現實、擴增現實、人工智能等多項尖端技術，旨在創造一個更加沉浸式、互動性強的虛擬世界，與我們的現實生活密切連接。</a:t>
            </a:r>
            <a:endParaRPr/>
          </a:p>
        </p:txBody>
      </p:sp>
      <p:sp>
        <p:nvSpPr>
          <p:cNvPr id="241" name="Google Shape;241;p10"/>
          <p:cNvSpPr/>
          <p:nvPr/>
        </p:nvSpPr>
        <p:spPr>
          <a:xfrm>
            <a:off x="0" y="1387744"/>
            <a:ext cx="7870556" cy="7870556"/>
          </a:xfrm>
          <a:custGeom>
            <a:rect b="b" l="l" r="r" t="t"/>
            <a:pathLst>
              <a:path extrusionOk="0" h="7870556" w="7870556">
                <a:moveTo>
                  <a:pt x="0" y="0"/>
                </a:moveTo>
                <a:lnTo>
                  <a:pt x="7870556" y="0"/>
                </a:lnTo>
                <a:lnTo>
                  <a:pt x="7870556" y="7870556"/>
                </a:lnTo>
                <a:lnTo>
                  <a:pt x="0" y="7870556"/>
                </a:lnTo>
                <a:lnTo>
                  <a:pt x="0" y="0"/>
                </a:lnTo>
                <a:close/>
              </a:path>
            </a:pathLst>
          </a:custGeom>
          <a:blipFill rotWithShape="1">
            <a:blip r:embed="rId4">
              <a:alphaModFix/>
            </a:blip>
            <a:stretch>
              <a:fillRect b="0" l="0" r="0" t="0"/>
            </a:stretch>
          </a:blipFill>
          <a:ln>
            <a:noFill/>
          </a:ln>
        </p:spPr>
      </p:sp>
      <p:sp>
        <p:nvSpPr>
          <p:cNvPr id="242" name="Google Shape;242;p10"/>
          <p:cNvSpPr/>
          <p:nvPr/>
        </p:nvSpPr>
        <p:spPr>
          <a:xfrm>
            <a:off x="-9827285" y="-1798519"/>
            <a:ext cx="13884037" cy="13884037"/>
          </a:xfrm>
          <a:custGeom>
            <a:rect b="b" l="l" r="r" t="t"/>
            <a:pathLst>
              <a:path extrusionOk="0" h="13884037" w="13884037">
                <a:moveTo>
                  <a:pt x="0" y="0"/>
                </a:moveTo>
                <a:lnTo>
                  <a:pt x="13884037" y="0"/>
                </a:lnTo>
                <a:lnTo>
                  <a:pt x="13884037" y="13884038"/>
                </a:lnTo>
                <a:lnTo>
                  <a:pt x="0" y="13884038"/>
                </a:lnTo>
                <a:lnTo>
                  <a:pt x="0" y="0"/>
                </a:lnTo>
                <a:close/>
              </a:path>
            </a:pathLst>
          </a:custGeom>
          <a:blipFill rotWithShape="1">
            <a:blip r:embed="rId5">
              <a:alphaModFix/>
            </a:blip>
            <a:stretch>
              <a:fillRect b="0" l="0" r="0" t="0"/>
            </a:stretch>
          </a:blipFill>
          <a:ln>
            <a:noFill/>
          </a:ln>
        </p:spPr>
      </p:sp>
      <p:grpSp>
        <p:nvGrpSpPr>
          <p:cNvPr id="243" name="Google Shape;243;p10"/>
          <p:cNvGrpSpPr/>
          <p:nvPr/>
        </p:nvGrpSpPr>
        <p:grpSpPr>
          <a:xfrm>
            <a:off x="884440" y="2277877"/>
            <a:ext cx="6095605" cy="6095592"/>
            <a:chOff x="73038" y="66269"/>
            <a:chExt cx="6350000" cy="6349987"/>
          </a:xfrm>
        </p:grpSpPr>
        <p:sp>
          <p:nvSpPr>
            <p:cNvPr id="244" name="Google Shape;244;p10"/>
            <p:cNvSpPr/>
            <p:nvPr/>
          </p:nvSpPr>
          <p:spPr>
            <a:xfrm>
              <a:off x="116940" y="124149"/>
              <a:ext cx="6262195" cy="6234315"/>
            </a:xfrm>
            <a:custGeom>
              <a:rect b="b" l="l" r="r" t="t"/>
              <a:pathLst>
                <a:path extrusionOk="0" h="6234315" w="6262195">
                  <a:moveTo>
                    <a:pt x="3131098" y="32"/>
                  </a:moveTo>
                  <a:cubicBezTo>
                    <a:pt x="2014135" y="-4964"/>
                    <a:pt x="979875" y="588062"/>
                    <a:pt x="419947" y="1554557"/>
                  </a:cubicBezTo>
                  <a:cubicBezTo>
                    <a:pt x="-139982" y="2521051"/>
                    <a:pt x="-139982" y="3713264"/>
                    <a:pt x="419947" y="4679759"/>
                  </a:cubicBezTo>
                  <a:cubicBezTo>
                    <a:pt x="979875" y="5646253"/>
                    <a:pt x="2014135" y="6239279"/>
                    <a:pt x="3131098" y="6234284"/>
                  </a:cubicBezTo>
                  <a:cubicBezTo>
                    <a:pt x="4248061" y="6239279"/>
                    <a:pt x="5282321" y="5646253"/>
                    <a:pt x="5842249" y="4679759"/>
                  </a:cubicBezTo>
                  <a:cubicBezTo>
                    <a:pt x="6402178" y="3713265"/>
                    <a:pt x="6402178" y="2521051"/>
                    <a:pt x="5842249" y="1554557"/>
                  </a:cubicBezTo>
                  <a:cubicBezTo>
                    <a:pt x="5282321" y="588063"/>
                    <a:pt x="4248061" y="-4963"/>
                    <a:pt x="3131098" y="32"/>
                  </a:cubicBezTo>
                  <a:close/>
                </a:path>
              </a:pathLst>
            </a:custGeom>
            <a:blipFill rotWithShape="1">
              <a:blip r:embed="rId6">
                <a:alphaModFix/>
              </a:blip>
              <a:stretch>
                <a:fillRect b="0" l="-38492" r="-3849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0"/>
            <p:cNvSpPr/>
            <p:nvPr/>
          </p:nvSpPr>
          <p:spPr>
            <a:xfrm>
              <a:off x="73038" y="66269"/>
              <a:ext cx="6350000" cy="6349987"/>
            </a:xfrm>
            <a:custGeom>
              <a:rect b="b" l="l" r="r" t="t"/>
              <a:pathLst>
                <a:path extrusionOk="0"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B4E4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1"/>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255" name="Google Shape;255;p11"/>
          <p:cNvGrpSpPr/>
          <p:nvPr/>
        </p:nvGrpSpPr>
        <p:grpSpPr>
          <a:xfrm>
            <a:off x="2560626" y="2139080"/>
            <a:ext cx="11991123" cy="7256512"/>
            <a:chOff x="0" y="-95250"/>
            <a:chExt cx="3158156" cy="1911180"/>
          </a:xfrm>
        </p:grpSpPr>
        <p:sp>
          <p:nvSpPr>
            <p:cNvPr id="256" name="Google Shape;256;p11"/>
            <p:cNvSpPr/>
            <p:nvPr/>
          </p:nvSpPr>
          <p:spPr>
            <a:xfrm>
              <a:off x="0" y="0"/>
              <a:ext cx="3158156" cy="1815930"/>
            </a:xfrm>
            <a:custGeom>
              <a:rect b="b" l="l" r="r" t="t"/>
              <a:pathLst>
                <a:path extrusionOk="0" h="1815930" w="3158156">
                  <a:moveTo>
                    <a:pt x="38093" y="0"/>
                  </a:moveTo>
                  <a:lnTo>
                    <a:pt x="3120063" y="0"/>
                  </a:lnTo>
                  <a:cubicBezTo>
                    <a:pt x="3130166" y="0"/>
                    <a:pt x="3139855" y="4013"/>
                    <a:pt x="3146999" y="11157"/>
                  </a:cubicBezTo>
                  <a:cubicBezTo>
                    <a:pt x="3154143" y="18301"/>
                    <a:pt x="3158156" y="27990"/>
                    <a:pt x="3158156" y="38093"/>
                  </a:cubicBezTo>
                  <a:lnTo>
                    <a:pt x="3158156" y="1777837"/>
                  </a:lnTo>
                  <a:cubicBezTo>
                    <a:pt x="3158156" y="1798875"/>
                    <a:pt x="3141101" y="1815930"/>
                    <a:pt x="3120063" y="1815930"/>
                  </a:cubicBezTo>
                  <a:lnTo>
                    <a:pt x="38093" y="1815930"/>
                  </a:lnTo>
                  <a:cubicBezTo>
                    <a:pt x="27990" y="1815930"/>
                    <a:pt x="18301" y="1811917"/>
                    <a:pt x="11157" y="1804773"/>
                  </a:cubicBezTo>
                  <a:cubicBezTo>
                    <a:pt x="4013" y="1797629"/>
                    <a:pt x="0" y="1787940"/>
                    <a:pt x="0" y="1777837"/>
                  </a:cubicBezTo>
                  <a:lnTo>
                    <a:pt x="0" y="38093"/>
                  </a:lnTo>
                  <a:cubicBezTo>
                    <a:pt x="0" y="17055"/>
                    <a:pt x="17055" y="0"/>
                    <a:pt x="38093" y="0"/>
                  </a:cubicBezTo>
                  <a:close/>
                </a:path>
              </a:pathLst>
            </a:custGeom>
            <a:gradFill>
              <a:gsLst>
                <a:gs pos="0">
                  <a:srgbClr val="004AAD"/>
                </a:gs>
                <a:gs pos="100000">
                  <a:srgbClr val="CB6CE6"/>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txBox="1"/>
            <p:nvPr/>
          </p:nvSpPr>
          <p:spPr>
            <a:xfrm>
              <a:off x="0" y="-95250"/>
              <a:ext cx="3158156" cy="191118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8" name="Google Shape;258;p11"/>
          <p:cNvSpPr/>
          <p:nvPr/>
        </p:nvSpPr>
        <p:spPr>
          <a:xfrm>
            <a:off x="14018299" y="6689889"/>
            <a:ext cx="3405800" cy="3341791"/>
          </a:xfrm>
          <a:custGeom>
            <a:rect b="b" l="l" r="r" t="t"/>
            <a:pathLst>
              <a:path extrusionOk="0" h="3341791" w="3405800">
                <a:moveTo>
                  <a:pt x="0" y="0"/>
                </a:moveTo>
                <a:lnTo>
                  <a:pt x="3405799" y="0"/>
                </a:lnTo>
                <a:lnTo>
                  <a:pt x="3405799" y="3341791"/>
                </a:lnTo>
                <a:lnTo>
                  <a:pt x="0" y="3341791"/>
                </a:lnTo>
                <a:lnTo>
                  <a:pt x="0" y="0"/>
                </a:lnTo>
                <a:close/>
              </a:path>
            </a:pathLst>
          </a:custGeom>
          <a:blipFill rotWithShape="1">
            <a:blip r:embed="rId4">
              <a:alphaModFix/>
            </a:blip>
            <a:stretch>
              <a:fillRect b="0" l="0" r="0" t="-2015"/>
            </a:stretch>
          </a:blipFill>
          <a:ln>
            <a:noFill/>
          </a:ln>
        </p:spPr>
      </p:sp>
      <p:sp>
        <p:nvSpPr>
          <p:cNvPr id="259" name="Google Shape;259;p11"/>
          <p:cNvSpPr txBox="1"/>
          <p:nvPr/>
        </p:nvSpPr>
        <p:spPr>
          <a:xfrm>
            <a:off x="0" y="854872"/>
            <a:ext cx="18288000" cy="961613"/>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6978" u="none" cap="none" strike="noStrike">
                <a:solidFill>
                  <a:srgbClr val="FFFFFF"/>
                </a:solidFill>
                <a:latin typeface="Noto Sans TC"/>
                <a:ea typeface="Noto Sans TC"/>
                <a:cs typeface="Noto Sans TC"/>
                <a:sym typeface="Noto Sans TC"/>
              </a:rPr>
              <a:t>影片：PROJECT NEXT動畫-元宇宙篇</a:t>
            </a:r>
            <a:endParaRPr/>
          </a:p>
        </p:txBody>
      </p:sp>
      <p:pic>
        <p:nvPicPr>
          <p:cNvPr descr="香港青年協會全健空間(九龍) 「Project NEXT 新興科技素養及價值教育計劃」&#10;&#10;元宇宙是一個虛擬的共享空間，融合了增強現實（AR）、虛擬現實（VR）和區塊鏈技術，讓用戶能夠互動、創造和交易。隨著元宇宙的興起，學習新興科技素養至關重要，因為它使我們能夠有效參與這個數位生態系統，提升創意和協作能力，並為未來的職業生涯做好準備。快來了解元宇宙的無限可能吧！&#10;&#10;【Project NEXT教學短片】&#10;針對四大新興科技：人工智能、元宇宙、大數據及區塊鏈。&#10;&#10;媒體素養教育網：Medialiteracy.hk&#10;&#10;策劃：香港青年協會全健空間(九龍) &#10;動畫製作：Charlie" id="260" name="Google Shape;260;p11" title="【Project NEXT 教學短片】Episode 1 元宇宙｜新興科技素養及價值教育計劃">
            <a:hlinkClick r:id="rId5"/>
          </p:cNvPr>
          <p:cNvPicPr preferRelativeResize="0"/>
          <p:nvPr/>
        </p:nvPicPr>
        <p:blipFill>
          <a:blip r:embed="rId6">
            <a:alphaModFix/>
          </a:blip>
          <a:stretch>
            <a:fillRect/>
          </a:stretch>
        </p:blipFill>
        <p:spPr>
          <a:xfrm>
            <a:off x="3069801" y="2832150"/>
            <a:ext cx="10972779" cy="617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2"/>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993" l="-42414" r="-6862" t="-4760"/>
            </a:stretch>
          </a:blipFill>
          <a:ln>
            <a:noFill/>
          </a:ln>
        </p:spPr>
      </p:sp>
      <p:sp>
        <p:nvSpPr>
          <p:cNvPr id="266" name="Google Shape;266;p12"/>
          <p:cNvSpPr/>
          <p:nvPr/>
        </p:nvSpPr>
        <p:spPr>
          <a:xfrm rot="10800000">
            <a:off x="-2012453" y="2056389"/>
            <a:ext cx="16842284" cy="11962591"/>
          </a:xfrm>
          <a:custGeom>
            <a:rect b="b" l="l" r="r" t="t"/>
            <a:pathLst>
              <a:path extrusionOk="0" h="11962591" w="16842284">
                <a:moveTo>
                  <a:pt x="0" y="0"/>
                </a:moveTo>
                <a:lnTo>
                  <a:pt x="16842283" y="0"/>
                </a:lnTo>
                <a:lnTo>
                  <a:pt x="16842283" y="11962590"/>
                </a:lnTo>
                <a:lnTo>
                  <a:pt x="0" y="11962590"/>
                </a:lnTo>
                <a:lnTo>
                  <a:pt x="0" y="0"/>
                </a:lnTo>
                <a:close/>
              </a:path>
            </a:pathLst>
          </a:custGeom>
          <a:blipFill rotWithShape="1">
            <a:blip r:embed="rId4">
              <a:alphaModFix amt="52999"/>
            </a:blip>
            <a:stretch>
              <a:fillRect b="0" l="0" r="0" t="0"/>
            </a:stretch>
          </a:blipFill>
          <a:ln>
            <a:noFill/>
          </a:ln>
        </p:spPr>
      </p:sp>
      <p:sp>
        <p:nvSpPr>
          <p:cNvPr id="267" name="Google Shape;267;p12"/>
          <p:cNvSpPr/>
          <p:nvPr/>
        </p:nvSpPr>
        <p:spPr>
          <a:xfrm>
            <a:off x="1802726" y="2250505"/>
            <a:ext cx="4793036" cy="1449893"/>
          </a:xfrm>
          <a:custGeom>
            <a:rect b="b" l="l" r="r" t="t"/>
            <a:pathLst>
              <a:path extrusionOk="0" h="1449893" w="4793036">
                <a:moveTo>
                  <a:pt x="0" y="0"/>
                </a:moveTo>
                <a:lnTo>
                  <a:pt x="4793035" y="0"/>
                </a:lnTo>
                <a:lnTo>
                  <a:pt x="4793035" y="1449893"/>
                </a:lnTo>
                <a:lnTo>
                  <a:pt x="0" y="1449893"/>
                </a:lnTo>
                <a:lnTo>
                  <a:pt x="0" y="0"/>
                </a:lnTo>
                <a:close/>
              </a:path>
            </a:pathLst>
          </a:custGeom>
          <a:blipFill rotWithShape="1">
            <a:blip r:embed="rId5">
              <a:alphaModFix/>
            </a:blip>
            <a:stretch>
              <a:fillRect b="0" l="0" r="0" t="0"/>
            </a:stretch>
          </a:blipFill>
          <a:ln>
            <a:noFill/>
          </a:ln>
        </p:spPr>
      </p:sp>
      <p:sp>
        <p:nvSpPr>
          <p:cNvPr id="268" name="Google Shape;268;p12"/>
          <p:cNvSpPr/>
          <p:nvPr/>
        </p:nvSpPr>
        <p:spPr>
          <a:xfrm>
            <a:off x="1434783" y="4329048"/>
            <a:ext cx="15418434" cy="5293669"/>
          </a:xfrm>
          <a:custGeom>
            <a:rect b="b" l="l" r="r" t="t"/>
            <a:pathLst>
              <a:path extrusionOk="0" h="5293669" w="15418434">
                <a:moveTo>
                  <a:pt x="0" y="0"/>
                </a:moveTo>
                <a:lnTo>
                  <a:pt x="15418434" y="0"/>
                </a:lnTo>
                <a:lnTo>
                  <a:pt x="15418434" y="5293669"/>
                </a:lnTo>
                <a:lnTo>
                  <a:pt x="0" y="5293669"/>
                </a:lnTo>
                <a:lnTo>
                  <a:pt x="0" y="0"/>
                </a:lnTo>
                <a:close/>
              </a:path>
            </a:pathLst>
          </a:custGeom>
          <a:blipFill rotWithShape="1">
            <a:blip r:embed="rId6">
              <a:alphaModFix/>
            </a:blip>
            <a:stretch>
              <a:fillRect b="-40268" l="0" r="0" t="-54149"/>
            </a:stretch>
          </a:blipFill>
          <a:ln cap="rnd" cmpd="sng" w="95250">
            <a:solidFill>
              <a:srgbClr val="FFFCF3"/>
            </a:solidFill>
            <a:prstDash val="solid"/>
            <a:round/>
            <a:headEnd len="sm" w="sm" type="none"/>
            <a:tailEnd len="sm" w="sm" type="none"/>
          </a:ln>
        </p:spPr>
      </p:sp>
      <p:sp>
        <p:nvSpPr>
          <p:cNvPr id="269" name="Google Shape;269;p12"/>
          <p:cNvSpPr txBox="1"/>
          <p:nvPr/>
        </p:nvSpPr>
        <p:spPr>
          <a:xfrm>
            <a:off x="8511645" y="1980189"/>
            <a:ext cx="6899430" cy="2684741"/>
          </a:xfrm>
          <a:prstGeom prst="rect">
            <a:avLst/>
          </a:prstGeom>
          <a:noFill/>
          <a:ln>
            <a:noFill/>
          </a:ln>
        </p:spPr>
        <p:txBody>
          <a:bodyPr anchorCtr="0" anchor="t" bIns="0" lIns="0" spcFirstLastPara="1" rIns="0" wrap="square" tIns="0">
            <a:spAutoFit/>
          </a:bodyPr>
          <a:lstStyle/>
          <a:p>
            <a:pPr indent="0" lvl="0" marL="0" marR="0" rtl="0" algn="l">
              <a:lnSpc>
                <a:spcPct val="140015"/>
              </a:lnSpc>
              <a:spcBef>
                <a:spcPts val="0"/>
              </a:spcBef>
              <a:spcAft>
                <a:spcPts val="0"/>
              </a:spcAft>
              <a:buNone/>
            </a:pPr>
            <a:r>
              <a:rPr b="0" i="0" lang="en-US" sz="3811" u="none" cap="none" strike="noStrike">
                <a:solidFill>
                  <a:srgbClr val="92F3FF"/>
                </a:solidFill>
                <a:latin typeface="Noto Sans TC"/>
                <a:ea typeface="Noto Sans TC"/>
                <a:cs typeface="Noto Sans TC"/>
                <a:sym typeface="Noto Sans TC"/>
              </a:rPr>
              <a:t>透過手持的電子器材，將信息融合到現實世界中，使用時仍能看到周圍的實際環境的沉浸式體驗</a:t>
            </a:r>
            <a:endParaRPr/>
          </a:p>
          <a:p>
            <a:pPr indent="0" lvl="0" marL="0" marR="0" rtl="0" algn="l">
              <a:lnSpc>
                <a:spcPct val="140015"/>
              </a:lnSpc>
              <a:spcBef>
                <a:spcPts val="0"/>
              </a:spcBef>
              <a:spcAft>
                <a:spcPts val="0"/>
              </a:spcAft>
              <a:buNone/>
            </a:pPr>
            <a:r>
              <a:t/>
            </a:r>
            <a:endParaRPr b="0" i="0" sz="3811" u="none" cap="none" strike="noStrike">
              <a:solidFill>
                <a:srgbClr val="92F3FF"/>
              </a:solidFill>
              <a:latin typeface="Noto Sans TC"/>
              <a:ea typeface="Noto Sans TC"/>
              <a:cs typeface="Noto Sans TC"/>
              <a:sym typeface="Noto Sans TC"/>
            </a:endParaRPr>
          </a:p>
        </p:txBody>
      </p:sp>
      <p:sp>
        <p:nvSpPr>
          <p:cNvPr id="270" name="Google Shape;270;p12"/>
          <p:cNvSpPr txBox="1"/>
          <p:nvPr/>
        </p:nvSpPr>
        <p:spPr>
          <a:xfrm>
            <a:off x="1232087" y="2417603"/>
            <a:ext cx="5667119" cy="102044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US" sz="3499" u="none" cap="none" strike="noStrike">
                <a:solidFill>
                  <a:srgbClr val="8B36DD"/>
                </a:solidFill>
                <a:latin typeface="Noto Sans TC"/>
                <a:ea typeface="Noto Sans TC"/>
                <a:cs typeface="Noto Sans TC"/>
                <a:sym typeface="Noto Sans TC"/>
              </a:rPr>
              <a:t>擴增實境</a:t>
            </a:r>
            <a:endParaRPr/>
          </a:p>
          <a:p>
            <a:pPr indent="0" lvl="0" marL="0" marR="0" rtl="0" algn="ctr">
              <a:lnSpc>
                <a:spcPct val="140016"/>
              </a:lnSpc>
              <a:spcBef>
                <a:spcPts val="0"/>
              </a:spcBef>
              <a:spcAft>
                <a:spcPts val="0"/>
              </a:spcAft>
              <a:buNone/>
            </a:pPr>
            <a:r>
              <a:rPr b="1" i="0" lang="en-US" sz="2399" u="none" cap="none" strike="noStrike">
                <a:solidFill>
                  <a:srgbClr val="8B36DD"/>
                </a:solidFill>
                <a:latin typeface="Noto Sans TC"/>
                <a:ea typeface="Noto Sans TC"/>
                <a:cs typeface="Noto Sans TC"/>
                <a:sym typeface="Noto Sans TC"/>
              </a:rPr>
              <a:t>Augmented Reality(AR)</a:t>
            </a:r>
            <a:endParaRPr/>
          </a:p>
        </p:txBody>
      </p:sp>
      <p:sp>
        <p:nvSpPr>
          <p:cNvPr id="271" name="Google Shape;271;p12"/>
          <p:cNvSpPr txBox="1"/>
          <p:nvPr/>
        </p:nvSpPr>
        <p:spPr>
          <a:xfrm>
            <a:off x="1434783" y="1028700"/>
            <a:ext cx="6359522" cy="1095375"/>
          </a:xfrm>
          <a:prstGeom prst="rect">
            <a:avLst/>
          </a:prstGeom>
          <a:noFill/>
          <a:ln>
            <a:noFill/>
          </a:ln>
        </p:spPr>
        <p:txBody>
          <a:bodyPr anchorCtr="0" anchor="t" bIns="0" lIns="0" spcFirstLastPara="1" rIns="0" wrap="square" tIns="0">
            <a:spAutoFit/>
          </a:bodyPr>
          <a:lstStyle/>
          <a:p>
            <a:pPr indent="0" lvl="0" marL="0" marR="0" rtl="0" algn="l">
              <a:lnSpc>
                <a:spcPct val="120002"/>
              </a:lnSpc>
              <a:spcBef>
                <a:spcPts val="0"/>
              </a:spcBef>
              <a:spcAft>
                <a:spcPts val="0"/>
              </a:spcAft>
              <a:buNone/>
            </a:pPr>
            <a:r>
              <a:rPr b="1" i="0" lang="en-US" sz="7199" u="none" cap="none" strike="noStrike">
                <a:solidFill>
                  <a:srgbClr val="FFFFFF"/>
                </a:solidFill>
                <a:latin typeface="Noto Sans TC"/>
                <a:ea typeface="Noto Sans TC"/>
                <a:cs typeface="Noto Sans TC"/>
                <a:sym typeface="Noto Sans TC"/>
              </a:rPr>
              <a:t>元宇宙的功用</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275" name="Shape 275"/>
        <p:cNvGrpSpPr/>
        <p:nvPr/>
      </p:nvGrpSpPr>
      <p:grpSpPr>
        <a:xfrm>
          <a:off x="0" y="0"/>
          <a:ext cx="0" cy="0"/>
          <a:chOff x="0" y="0"/>
          <a:chExt cx="0" cy="0"/>
        </a:xfrm>
      </p:grpSpPr>
      <p:sp>
        <p:nvSpPr>
          <p:cNvPr id="276" name="Google Shape;276;p13"/>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277" name="Google Shape;277;p13"/>
          <p:cNvSpPr/>
          <p:nvPr/>
        </p:nvSpPr>
        <p:spPr>
          <a:xfrm>
            <a:off x="1517112" y="1903787"/>
            <a:ext cx="15020139" cy="5961631"/>
          </a:xfrm>
          <a:custGeom>
            <a:rect b="b" l="l" r="r" t="t"/>
            <a:pathLst>
              <a:path extrusionOk="0" h="2540000" w="6399449">
                <a:moveTo>
                  <a:pt x="0" y="1270000"/>
                </a:moveTo>
                <a:cubicBezTo>
                  <a:pt x="0" y="568960"/>
                  <a:pt x="573391" y="0"/>
                  <a:pt x="1279890" y="0"/>
                </a:cubicBezTo>
                <a:lnTo>
                  <a:pt x="5119559" y="0"/>
                </a:lnTo>
                <a:cubicBezTo>
                  <a:pt x="5826059" y="0"/>
                  <a:pt x="6399449" y="568960"/>
                  <a:pt x="6399449" y="1270000"/>
                </a:cubicBezTo>
                <a:cubicBezTo>
                  <a:pt x="6399449" y="1971040"/>
                  <a:pt x="5826059" y="2540000"/>
                  <a:pt x="5119559" y="2540000"/>
                </a:cubicBezTo>
                <a:lnTo>
                  <a:pt x="1279890" y="2540000"/>
                </a:lnTo>
                <a:cubicBezTo>
                  <a:pt x="573391" y="2540000"/>
                  <a:pt x="0" y="1971040"/>
                  <a:pt x="0" y="1270000"/>
                </a:cubicBezTo>
                <a:lnTo>
                  <a:pt x="0" y="1270000"/>
                </a:lnTo>
                <a:close/>
              </a:path>
            </a:pathLst>
          </a:custGeom>
          <a:blipFill rotWithShape="1">
            <a:blip r:embed="rId4">
              <a:alphaModFix/>
            </a:blip>
            <a:stretch>
              <a:fillRect b="-20860" l="0" r="0" t="-20860"/>
            </a:stretch>
          </a:blipFill>
          <a:ln cap="sq" cmpd="sng" w="1524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3"/>
          <p:cNvSpPr txBox="1"/>
          <p:nvPr/>
        </p:nvSpPr>
        <p:spPr>
          <a:xfrm>
            <a:off x="1517112" y="2738242"/>
            <a:ext cx="15020139" cy="3835522"/>
          </a:xfrm>
          <a:prstGeom prst="rect">
            <a:avLst/>
          </a:prstGeom>
          <a:noFill/>
          <a:ln>
            <a:noFill/>
          </a:ln>
        </p:spPr>
        <p:txBody>
          <a:bodyPr anchorCtr="0" anchor="t" bIns="0" lIns="0" spcFirstLastPara="1" rIns="0" wrap="square" tIns="0">
            <a:spAutoFit/>
          </a:bodyPr>
          <a:lstStyle/>
          <a:p>
            <a:pPr indent="0" lvl="0" marL="0" marR="0" rtl="0" algn="ctr">
              <a:lnSpc>
                <a:spcPct val="173996"/>
              </a:lnSpc>
              <a:spcBef>
                <a:spcPts val="0"/>
              </a:spcBef>
              <a:spcAft>
                <a:spcPts val="0"/>
              </a:spcAft>
              <a:buNone/>
            </a:pPr>
            <a:r>
              <a:rPr b="1" i="0" lang="en-US" sz="9072" u="none" cap="none" strike="noStrike">
                <a:solidFill>
                  <a:srgbClr val="FFFFFF"/>
                </a:solidFill>
                <a:latin typeface="Noto Sans TC"/>
                <a:ea typeface="Noto Sans TC"/>
                <a:cs typeface="Noto Sans TC"/>
                <a:sym typeface="Noto Sans TC"/>
              </a:rPr>
              <a:t>日常生活中的</a:t>
            </a:r>
            <a:endParaRPr/>
          </a:p>
          <a:p>
            <a:pPr indent="0" lvl="0" marL="0" marR="0" rtl="0" algn="ctr">
              <a:lnSpc>
                <a:spcPct val="173996"/>
              </a:lnSpc>
              <a:spcBef>
                <a:spcPts val="0"/>
              </a:spcBef>
              <a:spcAft>
                <a:spcPts val="0"/>
              </a:spcAft>
              <a:buNone/>
            </a:pPr>
            <a:r>
              <a:rPr b="1" i="0" lang="en-US" sz="9072" u="none" cap="none" strike="noStrike">
                <a:solidFill>
                  <a:srgbClr val="FFFFFF"/>
                </a:solidFill>
                <a:latin typeface="Noto Sans TC"/>
                <a:ea typeface="Noto Sans TC"/>
                <a:cs typeface="Noto Sans TC"/>
                <a:sym typeface="Noto Sans TC"/>
              </a:rPr>
              <a:t>擴增實境(AR)</a:t>
            </a:r>
            <a:endParaRPr/>
          </a:p>
        </p:txBody>
      </p:sp>
      <p:sp>
        <p:nvSpPr>
          <p:cNvPr id="279" name="Google Shape;279;p13"/>
          <p:cNvSpPr/>
          <p:nvPr/>
        </p:nvSpPr>
        <p:spPr>
          <a:xfrm>
            <a:off x="12913562" y="4884602"/>
            <a:ext cx="4895850" cy="4895850"/>
          </a:xfrm>
          <a:custGeom>
            <a:rect b="b" l="l" r="r" t="t"/>
            <a:pathLst>
              <a:path extrusionOk="0" h="4895850" w="4895850">
                <a:moveTo>
                  <a:pt x="0" y="0"/>
                </a:moveTo>
                <a:lnTo>
                  <a:pt x="4895850" y="0"/>
                </a:lnTo>
                <a:lnTo>
                  <a:pt x="4895850" y="4895850"/>
                </a:lnTo>
                <a:lnTo>
                  <a:pt x="0" y="489585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4"/>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285" name="Google Shape;285;p14"/>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sp>
        <p:nvSpPr>
          <p:cNvPr id="286" name="Google Shape;286;p14"/>
          <p:cNvSpPr/>
          <p:nvPr/>
        </p:nvSpPr>
        <p:spPr>
          <a:xfrm>
            <a:off x="6863577" y="7459563"/>
            <a:ext cx="18270008" cy="6201698"/>
          </a:xfrm>
          <a:custGeom>
            <a:rect b="b" l="l" r="r" t="t"/>
            <a:pathLst>
              <a:path extrusionOk="0" h="6201698" w="18270008">
                <a:moveTo>
                  <a:pt x="0" y="0"/>
                </a:moveTo>
                <a:lnTo>
                  <a:pt x="18270009" y="0"/>
                </a:lnTo>
                <a:lnTo>
                  <a:pt x="18270009" y="6201697"/>
                </a:lnTo>
                <a:lnTo>
                  <a:pt x="0" y="6201697"/>
                </a:lnTo>
                <a:lnTo>
                  <a:pt x="0" y="0"/>
                </a:lnTo>
                <a:close/>
              </a:path>
            </a:pathLst>
          </a:custGeom>
          <a:blipFill rotWithShape="1">
            <a:blip r:embed="rId5">
              <a:alphaModFix amt="52999"/>
            </a:blip>
            <a:stretch>
              <a:fillRect b="-77708" l="0" r="0" t="-116886"/>
            </a:stretch>
          </a:blipFill>
          <a:ln>
            <a:noFill/>
          </a:ln>
        </p:spPr>
      </p:sp>
      <p:sp>
        <p:nvSpPr>
          <p:cNvPr id="287" name="Google Shape;287;p14"/>
          <p:cNvSpPr/>
          <p:nvPr/>
        </p:nvSpPr>
        <p:spPr>
          <a:xfrm>
            <a:off x="-11406431" y="7459563"/>
            <a:ext cx="18270008" cy="6201698"/>
          </a:xfrm>
          <a:custGeom>
            <a:rect b="b" l="l" r="r" t="t"/>
            <a:pathLst>
              <a:path extrusionOk="0" h="6201698" w="18270008">
                <a:moveTo>
                  <a:pt x="0" y="0"/>
                </a:moveTo>
                <a:lnTo>
                  <a:pt x="18270008" y="0"/>
                </a:lnTo>
                <a:lnTo>
                  <a:pt x="18270008" y="6201697"/>
                </a:lnTo>
                <a:lnTo>
                  <a:pt x="0" y="6201697"/>
                </a:lnTo>
                <a:lnTo>
                  <a:pt x="0" y="0"/>
                </a:lnTo>
                <a:close/>
              </a:path>
            </a:pathLst>
          </a:custGeom>
          <a:blipFill rotWithShape="1">
            <a:blip r:embed="rId5">
              <a:alphaModFix amt="52999"/>
            </a:blip>
            <a:stretch>
              <a:fillRect b="-77708" l="0" r="0" t="-116886"/>
            </a:stretch>
          </a:blipFill>
          <a:ln>
            <a:noFill/>
          </a:ln>
        </p:spPr>
      </p:sp>
      <p:sp>
        <p:nvSpPr>
          <p:cNvPr id="288" name="Google Shape;288;p14"/>
          <p:cNvSpPr/>
          <p:nvPr/>
        </p:nvSpPr>
        <p:spPr>
          <a:xfrm>
            <a:off x="7134024" y="2794398"/>
            <a:ext cx="3727615" cy="4464172"/>
          </a:xfrm>
          <a:custGeom>
            <a:rect b="b" l="l" r="r" t="t"/>
            <a:pathLst>
              <a:path extrusionOk="0" h="4464172" w="3727615">
                <a:moveTo>
                  <a:pt x="0" y="0"/>
                </a:moveTo>
                <a:lnTo>
                  <a:pt x="3727615" y="0"/>
                </a:lnTo>
                <a:lnTo>
                  <a:pt x="3727615" y="4464172"/>
                </a:lnTo>
                <a:lnTo>
                  <a:pt x="0" y="4464172"/>
                </a:lnTo>
                <a:lnTo>
                  <a:pt x="0" y="0"/>
                </a:lnTo>
                <a:close/>
              </a:path>
            </a:pathLst>
          </a:custGeom>
          <a:blipFill rotWithShape="1">
            <a:blip r:embed="rId6">
              <a:alphaModFix/>
            </a:blip>
            <a:stretch>
              <a:fillRect b="0" l="-93315" r="0" t="0"/>
            </a:stretch>
          </a:blipFill>
          <a:ln cap="sq" cmpd="sng" w="95250">
            <a:solidFill>
              <a:srgbClr val="004AAD"/>
            </a:solidFill>
            <a:prstDash val="solid"/>
            <a:miter lim="8000"/>
            <a:headEnd len="sm" w="sm" type="none"/>
            <a:tailEnd len="sm" w="sm" type="none"/>
          </a:ln>
        </p:spPr>
      </p:sp>
      <p:grpSp>
        <p:nvGrpSpPr>
          <p:cNvPr id="289" name="Google Shape;289;p14"/>
          <p:cNvGrpSpPr/>
          <p:nvPr/>
        </p:nvGrpSpPr>
        <p:grpSpPr>
          <a:xfrm>
            <a:off x="905330" y="2104122"/>
            <a:ext cx="5406003" cy="6005849"/>
            <a:chOff x="0" y="-97209"/>
            <a:chExt cx="7208004" cy="8007799"/>
          </a:xfrm>
        </p:grpSpPr>
        <p:grpSp>
          <p:nvGrpSpPr>
            <p:cNvPr id="290" name="Google Shape;290;p14"/>
            <p:cNvGrpSpPr/>
            <p:nvPr/>
          </p:nvGrpSpPr>
          <p:grpSpPr>
            <a:xfrm>
              <a:off x="0" y="-97209"/>
              <a:ext cx="7208004" cy="8007799"/>
              <a:chOff x="0" y="-28575"/>
              <a:chExt cx="2118826" cy="2353930"/>
            </a:xfrm>
          </p:grpSpPr>
          <p:sp>
            <p:nvSpPr>
              <p:cNvPr id="291" name="Google Shape;291;p14"/>
              <p:cNvSpPr/>
              <p:nvPr/>
            </p:nvSpPr>
            <p:spPr>
              <a:xfrm>
                <a:off x="0" y="0"/>
                <a:ext cx="2118826" cy="2325355"/>
              </a:xfrm>
              <a:custGeom>
                <a:rect b="b" l="l" r="r" t="t"/>
                <a:pathLst>
                  <a:path extrusionOk="0" h="2325355" w="2118826">
                    <a:moveTo>
                      <a:pt x="37746" y="0"/>
                    </a:moveTo>
                    <a:lnTo>
                      <a:pt x="2081081" y="0"/>
                    </a:lnTo>
                    <a:cubicBezTo>
                      <a:pt x="2101927" y="0"/>
                      <a:pt x="2118826" y="16899"/>
                      <a:pt x="2118826" y="37746"/>
                    </a:cubicBezTo>
                    <a:lnTo>
                      <a:pt x="2118826" y="2287609"/>
                    </a:lnTo>
                    <a:cubicBezTo>
                      <a:pt x="2118826" y="2308455"/>
                      <a:pt x="2101927" y="2325355"/>
                      <a:pt x="2081081" y="2325355"/>
                    </a:cubicBezTo>
                    <a:lnTo>
                      <a:pt x="37746" y="2325355"/>
                    </a:lnTo>
                    <a:cubicBezTo>
                      <a:pt x="16899" y="2325355"/>
                      <a:pt x="0" y="2308455"/>
                      <a:pt x="0" y="2287609"/>
                    </a:cubicBezTo>
                    <a:lnTo>
                      <a:pt x="0" y="37746"/>
                    </a:lnTo>
                    <a:cubicBezTo>
                      <a:pt x="0" y="16899"/>
                      <a:pt x="16899" y="0"/>
                      <a:pt x="37746"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4"/>
              <p:cNvSpPr txBox="1"/>
              <p:nvPr/>
            </p:nvSpPr>
            <p:spPr>
              <a:xfrm>
                <a:off x="0" y="-28575"/>
                <a:ext cx="2118826" cy="235393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3" name="Google Shape;293;p14"/>
            <p:cNvSpPr/>
            <p:nvPr/>
          </p:nvSpPr>
          <p:spPr>
            <a:xfrm>
              <a:off x="202136" y="4303791"/>
              <a:ext cx="6792870" cy="3425764"/>
            </a:xfrm>
            <a:custGeom>
              <a:rect b="b" l="l" r="r" t="t"/>
              <a:pathLst>
                <a:path extrusionOk="0" h="3425764" w="6792870">
                  <a:moveTo>
                    <a:pt x="0" y="0"/>
                  </a:moveTo>
                  <a:lnTo>
                    <a:pt x="6792871" y="0"/>
                  </a:lnTo>
                  <a:lnTo>
                    <a:pt x="6792871" y="3425764"/>
                  </a:lnTo>
                  <a:lnTo>
                    <a:pt x="0" y="3425764"/>
                  </a:lnTo>
                  <a:lnTo>
                    <a:pt x="0" y="0"/>
                  </a:lnTo>
                  <a:close/>
                </a:path>
              </a:pathLst>
            </a:custGeom>
            <a:blipFill rotWithShape="1">
              <a:blip r:embed="rId7">
                <a:alphaModFix/>
              </a:blip>
              <a:stretch>
                <a:fillRect b="-22750" l="0" r="0" t="-28032"/>
              </a:stretch>
            </a:blipFill>
            <a:ln>
              <a:noFill/>
            </a:ln>
          </p:spPr>
        </p:sp>
        <p:sp>
          <p:nvSpPr>
            <p:cNvPr id="294" name="Google Shape;294;p14"/>
            <p:cNvSpPr/>
            <p:nvPr/>
          </p:nvSpPr>
          <p:spPr>
            <a:xfrm>
              <a:off x="202136" y="188947"/>
              <a:ext cx="6792870" cy="4309594"/>
            </a:xfrm>
            <a:custGeom>
              <a:rect b="b" l="l" r="r" t="t"/>
              <a:pathLst>
                <a:path extrusionOk="0" h="4309594" w="6792870">
                  <a:moveTo>
                    <a:pt x="0" y="0"/>
                  </a:moveTo>
                  <a:lnTo>
                    <a:pt x="6792871" y="0"/>
                  </a:lnTo>
                  <a:lnTo>
                    <a:pt x="6792871" y="4309594"/>
                  </a:lnTo>
                  <a:lnTo>
                    <a:pt x="0" y="4309594"/>
                  </a:lnTo>
                  <a:lnTo>
                    <a:pt x="0" y="0"/>
                  </a:lnTo>
                  <a:close/>
                </a:path>
              </a:pathLst>
            </a:custGeom>
            <a:blipFill rotWithShape="1">
              <a:blip r:embed="rId8">
                <a:alphaModFix/>
              </a:blip>
              <a:stretch>
                <a:fillRect b="-2540" l="0" r="0" t="-2540"/>
              </a:stretch>
            </a:blipFill>
            <a:ln>
              <a:noFill/>
            </a:ln>
          </p:spPr>
        </p:sp>
      </p:grpSp>
      <p:sp>
        <p:nvSpPr>
          <p:cNvPr id="295" name="Google Shape;295;p14"/>
          <p:cNvSpPr/>
          <p:nvPr/>
        </p:nvSpPr>
        <p:spPr>
          <a:xfrm>
            <a:off x="15846324" y="7902846"/>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9">
              <a:alphaModFix amt="87000"/>
            </a:blip>
            <a:stretch>
              <a:fillRect b="0" l="-72408" r="0" t="0"/>
            </a:stretch>
          </a:blipFill>
          <a:ln>
            <a:noFill/>
          </a:ln>
        </p:spPr>
      </p:sp>
      <p:grpSp>
        <p:nvGrpSpPr>
          <p:cNvPr id="296" name="Google Shape;296;p14"/>
          <p:cNvGrpSpPr/>
          <p:nvPr/>
        </p:nvGrpSpPr>
        <p:grpSpPr>
          <a:xfrm>
            <a:off x="13800441" y="1742763"/>
            <a:ext cx="4091765" cy="5515806"/>
            <a:chOff x="0" y="0"/>
            <a:chExt cx="5455686" cy="7354408"/>
          </a:xfrm>
        </p:grpSpPr>
        <p:sp>
          <p:nvSpPr>
            <p:cNvPr id="297" name="Google Shape;297;p14"/>
            <p:cNvSpPr/>
            <p:nvPr/>
          </p:nvSpPr>
          <p:spPr>
            <a:xfrm>
              <a:off x="0" y="2062393"/>
              <a:ext cx="5455686" cy="5292015"/>
            </a:xfrm>
            <a:custGeom>
              <a:rect b="b" l="l" r="r" t="t"/>
              <a:pathLst>
                <a:path extrusionOk="0" h="5292015" w="5455686">
                  <a:moveTo>
                    <a:pt x="0" y="0"/>
                  </a:moveTo>
                  <a:lnTo>
                    <a:pt x="5455686" y="0"/>
                  </a:lnTo>
                  <a:lnTo>
                    <a:pt x="5455686" y="5292016"/>
                  </a:lnTo>
                  <a:lnTo>
                    <a:pt x="0" y="5292016"/>
                  </a:lnTo>
                  <a:lnTo>
                    <a:pt x="0" y="0"/>
                  </a:lnTo>
                  <a:close/>
                </a:path>
              </a:pathLst>
            </a:custGeom>
            <a:blipFill rotWithShape="1">
              <a:blip r:embed="rId10">
                <a:alphaModFix/>
              </a:blip>
              <a:stretch>
                <a:fillRect b="0" l="0" r="0" t="0"/>
              </a:stretch>
            </a:blipFill>
            <a:ln>
              <a:noFill/>
            </a:ln>
          </p:spPr>
        </p:sp>
        <p:sp>
          <p:nvSpPr>
            <p:cNvPr id="298" name="Google Shape;298;p14"/>
            <p:cNvSpPr/>
            <p:nvPr/>
          </p:nvSpPr>
          <p:spPr>
            <a:xfrm>
              <a:off x="1198546" y="0"/>
              <a:ext cx="3058593" cy="1808393"/>
            </a:xfrm>
            <a:custGeom>
              <a:rect b="b" l="l" r="r" t="t"/>
              <a:pathLst>
                <a:path extrusionOk="0" h="1808393" w="3058593">
                  <a:moveTo>
                    <a:pt x="0" y="0"/>
                  </a:moveTo>
                  <a:lnTo>
                    <a:pt x="3058594" y="0"/>
                  </a:lnTo>
                  <a:lnTo>
                    <a:pt x="3058594" y="1808393"/>
                  </a:lnTo>
                  <a:lnTo>
                    <a:pt x="0" y="1808393"/>
                  </a:lnTo>
                  <a:lnTo>
                    <a:pt x="0" y="0"/>
                  </a:lnTo>
                  <a:close/>
                </a:path>
              </a:pathLst>
            </a:custGeom>
            <a:blipFill rotWithShape="1">
              <a:blip r:embed="rId11">
                <a:alphaModFix/>
              </a:blip>
              <a:stretch>
                <a:fillRect b="0" l="0" r="0" t="0"/>
              </a:stretch>
            </a:blipFill>
            <a:ln>
              <a:noFill/>
            </a:ln>
          </p:spPr>
        </p:sp>
      </p:grpSp>
      <p:sp>
        <p:nvSpPr>
          <p:cNvPr id="299" name="Google Shape;299;p14"/>
          <p:cNvSpPr txBox="1"/>
          <p:nvPr/>
        </p:nvSpPr>
        <p:spPr>
          <a:xfrm>
            <a:off x="905330" y="467156"/>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娛樂和遊戲</a:t>
            </a:r>
            <a:endParaRPr/>
          </a:p>
        </p:txBody>
      </p:sp>
      <p:sp>
        <p:nvSpPr>
          <p:cNvPr id="300" name="Google Shape;300;p14"/>
          <p:cNvSpPr txBox="1"/>
          <p:nvPr/>
        </p:nvSpPr>
        <p:spPr>
          <a:xfrm>
            <a:off x="833689" y="8169546"/>
            <a:ext cx="5549286" cy="1806033"/>
          </a:xfrm>
          <a:prstGeom prst="rect">
            <a:avLst/>
          </a:prstGeom>
          <a:noFill/>
          <a:ln>
            <a:noFill/>
          </a:ln>
        </p:spPr>
        <p:txBody>
          <a:bodyPr anchorCtr="0" anchor="t" bIns="0" lIns="0" spcFirstLastPara="1" rIns="0" wrap="square" tIns="0">
            <a:spAutoFit/>
          </a:bodyPr>
          <a:lstStyle/>
          <a:p>
            <a:pPr indent="0" lvl="0" marL="0" marR="0" rtl="0" algn="l">
              <a:lnSpc>
                <a:spcPct val="182016"/>
              </a:lnSpc>
              <a:spcBef>
                <a:spcPts val="0"/>
              </a:spcBef>
              <a:spcAft>
                <a:spcPts val="0"/>
              </a:spcAft>
              <a:buNone/>
            </a:pPr>
            <a:r>
              <a:rPr b="0" i="0" lang="en-US" sz="2708" u="none" cap="none" strike="noStrike">
                <a:solidFill>
                  <a:srgbClr val="FFFFFF"/>
                </a:solidFill>
                <a:latin typeface="Noto Sans TC"/>
                <a:ea typeface="Noto Sans TC"/>
                <a:cs typeface="Noto Sans TC"/>
                <a:sym typeface="Noto Sans TC"/>
              </a:rPr>
              <a:t>AR 技術可以為各種手機遊戲帶來沉浸式互動體驗，如《Pokemon Go》等位置感知型遊戲</a:t>
            </a:r>
            <a:endParaRPr/>
          </a:p>
        </p:txBody>
      </p:sp>
      <p:sp>
        <p:nvSpPr>
          <p:cNvPr id="301" name="Google Shape;301;p14"/>
          <p:cNvSpPr txBox="1"/>
          <p:nvPr/>
        </p:nvSpPr>
        <p:spPr>
          <a:xfrm>
            <a:off x="7700430" y="7740320"/>
            <a:ext cx="7514406" cy="2960750"/>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0" i="0" lang="en-US" sz="3900" u="none" cap="none" strike="noStrike">
                <a:solidFill>
                  <a:srgbClr val="FFFCF3"/>
                </a:solidFill>
                <a:latin typeface="Noto Sans TC"/>
                <a:ea typeface="Noto Sans TC"/>
                <a:cs typeface="Noto Sans TC"/>
                <a:sym typeface="Noto Sans TC"/>
              </a:rPr>
              <a:t>未來，我們可以在元宇宙中利用 AR 技術創造出更加生動有趣的虛擬遊戲和娛樂體驗。</a:t>
            </a:r>
            <a:endParaRPr/>
          </a:p>
          <a:p>
            <a:pPr indent="0" lvl="0" marL="0" marR="0" rtl="0" algn="just">
              <a:lnSpc>
                <a:spcPct val="153000"/>
              </a:lnSpc>
              <a:spcBef>
                <a:spcPts val="0"/>
              </a:spcBef>
              <a:spcAft>
                <a:spcPts val="0"/>
              </a:spcAft>
              <a:buNone/>
            </a:pPr>
            <a:r>
              <a:t/>
            </a:r>
            <a:endParaRPr b="0" i="0" sz="3900" u="none" cap="none" strike="noStrike">
              <a:solidFill>
                <a:srgbClr val="FFFCF3"/>
              </a:solidFill>
              <a:latin typeface="Noto Sans TC"/>
              <a:ea typeface="Noto Sans TC"/>
              <a:cs typeface="Noto Sans TC"/>
              <a:sym typeface="Noto Sans TC"/>
            </a:endParaRPr>
          </a:p>
        </p:txBody>
      </p:sp>
      <p:sp>
        <p:nvSpPr>
          <p:cNvPr id="302" name="Google Shape;302;p14"/>
          <p:cNvSpPr txBox="1"/>
          <p:nvPr/>
        </p:nvSpPr>
        <p:spPr>
          <a:xfrm>
            <a:off x="1160260" y="4973535"/>
            <a:ext cx="3488555" cy="431412"/>
          </a:xfrm>
          <a:prstGeom prst="rect">
            <a:avLst/>
          </a:prstGeom>
          <a:noFill/>
          <a:ln>
            <a:noFill/>
          </a:ln>
        </p:spPr>
        <p:txBody>
          <a:bodyPr anchorCtr="0" anchor="t" bIns="0" lIns="0" spcFirstLastPara="1" rIns="0" wrap="square" tIns="0">
            <a:spAutoFit/>
          </a:bodyPr>
          <a:lstStyle/>
          <a:p>
            <a:pPr indent="0" lvl="0" marL="0" marR="0" rtl="0" algn="l">
              <a:lnSpc>
                <a:spcPct val="190000"/>
              </a:lnSpc>
              <a:spcBef>
                <a:spcPts val="0"/>
              </a:spcBef>
              <a:spcAft>
                <a:spcPts val="0"/>
              </a:spcAft>
              <a:buNone/>
            </a:pPr>
            <a:r>
              <a:rPr b="0" i="0" lang="en-US" sz="1970" u="none" cap="none" strike="noStrike">
                <a:solidFill>
                  <a:srgbClr val="FFFFFF"/>
                </a:solidFill>
                <a:latin typeface="Noto Sans TC"/>
                <a:ea typeface="Noto Sans TC"/>
                <a:cs typeface="Noto Sans TC"/>
                <a:sym typeface="Noto Sans TC"/>
              </a:rPr>
              <a:t>圖片來源: Pokémon GO</a:t>
            </a:r>
            <a:endParaRPr/>
          </a:p>
        </p:txBody>
      </p:sp>
      <p:sp>
        <p:nvSpPr>
          <p:cNvPr id="303" name="Google Shape;303;p14"/>
          <p:cNvSpPr txBox="1"/>
          <p:nvPr/>
        </p:nvSpPr>
        <p:spPr>
          <a:xfrm>
            <a:off x="7118931" y="1945436"/>
            <a:ext cx="4993035" cy="639411"/>
          </a:xfrm>
          <a:prstGeom prst="rect">
            <a:avLst/>
          </a:prstGeom>
          <a:noFill/>
          <a:ln>
            <a:noFill/>
          </a:ln>
        </p:spPr>
        <p:txBody>
          <a:bodyPr anchorCtr="0" anchor="t" bIns="0" lIns="0" spcFirstLastPara="1" rIns="0" wrap="square" tIns="0">
            <a:spAutoFit/>
          </a:bodyPr>
          <a:lstStyle/>
          <a:p>
            <a:pPr indent="0" lvl="0" marL="0" marR="0" rtl="0" algn="l">
              <a:lnSpc>
                <a:spcPct val="182014"/>
              </a:lnSpc>
              <a:spcBef>
                <a:spcPts val="0"/>
              </a:spcBef>
              <a:spcAft>
                <a:spcPts val="0"/>
              </a:spcAft>
              <a:buNone/>
            </a:pPr>
            <a:r>
              <a:rPr b="1" i="0" lang="en-US" sz="3008" u="none" cap="none" strike="noStrike">
                <a:solidFill>
                  <a:srgbClr val="0F4DB1"/>
                </a:solidFill>
                <a:latin typeface="Noto Sans TC"/>
                <a:ea typeface="Noto Sans TC"/>
                <a:cs typeface="Noto Sans TC"/>
                <a:sym typeface="Noto Sans TC"/>
              </a:rPr>
              <a:t>Instagram 的 AR 特效過濾器</a:t>
            </a:r>
            <a:endParaRPr/>
          </a:p>
        </p:txBody>
      </p:sp>
      <p:sp>
        <p:nvSpPr>
          <p:cNvPr id="304" name="Google Shape;304;p14"/>
          <p:cNvSpPr txBox="1"/>
          <p:nvPr/>
        </p:nvSpPr>
        <p:spPr>
          <a:xfrm>
            <a:off x="7406292" y="6756243"/>
            <a:ext cx="3227504" cy="376968"/>
          </a:xfrm>
          <a:prstGeom prst="rect">
            <a:avLst/>
          </a:prstGeom>
          <a:noFill/>
          <a:ln>
            <a:noFill/>
          </a:ln>
        </p:spPr>
        <p:txBody>
          <a:bodyPr anchorCtr="0" anchor="t" bIns="0" lIns="0" spcFirstLastPara="1" rIns="0" wrap="square" tIns="0">
            <a:spAutoFit/>
          </a:bodyPr>
          <a:lstStyle/>
          <a:p>
            <a:pPr indent="0" lvl="0" marL="0" marR="0" rtl="0" algn="l">
              <a:lnSpc>
                <a:spcPct val="190022"/>
              </a:lnSpc>
              <a:spcBef>
                <a:spcPts val="0"/>
              </a:spcBef>
              <a:spcAft>
                <a:spcPts val="0"/>
              </a:spcAft>
              <a:buNone/>
            </a:pPr>
            <a:r>
              <a:rPr b="0" i="0" lang="en-US" sz="1744" u="none" cap="none" strike="noStrike">
                <a:solidFill>
                  <a:srgbClr val="FFFFFF"/>
                </a:solidFill>
                <a:latin typeface="Noto Sans TC"/>
                <a:ea typeface="Noto Sans TC"/>
                <a:cs typeface="Noto Sans TC"/>
                <a:sym typeface="Noto Sans TC"/>
              </a:rPr>
              <a:t>來源: Instagram (@ansonlht)</a:t>
            </a:r>
            <a:endParaRPr/>
          </a:p>
        </p:txBody>
      </p:sp>
      <p:sp>
        <p:nvSpPr>
          <p:cNvPr id="305" name="Google Shape;305;p14"/>
          <p:cNvSpPr txBox="1"/>
          <p:nvPr/>
        </p:nvSpPr>
        <p:spPr>
          <a:xfrm>
            <a:off x="11221866" y="6557086"/>
            <a:ext cx="1780198" cy="633175"/>
          </a:xfrm>
          <a:prstGeom prst="rect">
            <a:avLst/>
          </a:prstGeom>
          <a:noFill/>
          <a:ln>
            <a:noFill/>
          </a:ln>
        </p:spPr>
        <p:txBody>
          <a:bodyPr anchorCtr="0" anchor="t" bIns="0" lIns="0" spcFirstLastPara="1" rIns="0" wrap="square" tIns="0">
            <a:spAutoFit/>
          </a:bodyPr>
          <a:lstStyle/>
          <a:p>
            <a:pPr indent="0" lvl="0" marL="0" marR="0" rtl="0" algn="l">
              <a:lnSpc>
                <a:spcPct val="152006"/>
              </a:lnSpc>
              <a:spcBef>
                <a:spcPts val="0"/>
              </a:spcBef>
              <a:spcAft>
                <a:spcPts val="0"/>
              </a:spcAft>
              <a:buNone/>
            </a:pPr>
            <a:r>
              <a:rPr b="0" i="0" lang="en-US" sz="1744" u="none" cap="none" strike="noStrike">
                <a:solidFill>
                  <a:srgbClr val="FFFFFF"/>
                </a:solidFill>
                <a:latin typeface="Noto Sans TC"/>
                <a:ea typeface="Noto Sans TC"/>
                <a:cs typeface="Noto Sans TC"/>
                <a:sym typeface="Noto Sans TC"/>
              </a:rPr>
              <a:t>來源: Facebook (迷客夏Milksha)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5"/>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311" name="Google Shape;311;p15"/>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sp>
        <p:nvSpPr>
          <p:cNvPr id="312" name="Google Shape;312;p15"/>
          <p:cNvSpPr/>
          <p:nvPr/>
        </p:nvSpPr>
        <p:spPr>
          <a:xfrm>
            <a:off x="0" y="3084746"/>
            <a:ext cx="18568820" cy="5032412"/>
          </a:xfrm>
          <a:custGeom>
            <a:rect b="b" l="l" r="r" t="t"/>
            <a:pathLst>
              <a:path extrusionOk="0" h="5032412" w="18568820">
                <a:moveTo>
                  <a:pt x="0" y="0"/>
                </a:moveTo>
                <a:lnTo>
                  <a:pt x="18568820" y="0"/>
                </a:lnTo>
                <a:lnTo>
                  <a:pt x="18568820" y="5032412"/>
                </a:lnTo>
                <a:lnTo>
                  <a:pt x="0" y="5032412"/>
                </a:lnTo>
                <a:lnTo>
                  <a:pt x="0" y="0"/>
                </a:lnTo>
                <a:close/>
              </a:path>
            </a:pathLst>
          </a:custGeom>
          <a:blipFill rotWithShape="1">
            <a:blip r:embed="rId5">
              <a:alphaModFix amt="52999"/>
            </a:blip>
            <a:stretch>
              <a:fillRect b="-137427" l="0" r="-14252" t="-184141"/>
            </a:stretch>
          </a:blipFill>
          <a:ln>
            <a:noFill/>
          </a:ln>
        </p:spPr>
      </p:sp>
      <p:sp>
        <p:nvSpPr>
          <p:cNvPr id="313" name="Google Shape;313;p15"/>
          <p:cNvSpPr/>
          <p:nvPr/>
        </p:nvSpPr>
        <p:spPr>
          <a:xfrm>
            <a:off x="11948881" y="3746003"/>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6">
              <a:alphaModFix amt="87000"/>
            </a:blip>
            <a:stretch>
              <a:fillRect b="0" l="-72408" r="0" t="0"/>
            </a:stretch>
          </a:blipFill>
          <a:ln>
            <a:noFill/>
          </a:ln>
        </p:spPr>
      </p:sp>
      <p:sp>
        <p:nvSpPr>
          <p:cNvPr id="314" name="Google Shape;314;p15"/>
          <p:cNvSpPr txBox="1"/>
          <p:nvPr/>
        </p:nvSpPr>
        <p:spPr>
          <a:xfrm>
            <a:off x="905330" y="467156"/>
            <a:ext cx="1328245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教育和培訓</a:t>
            </a:r>
            <a:endParaRPr/>
          </a:p>
        </p:txBody>
      </p:sp>
      <p:sp>
        <p:nvSpPr>
          <p:cNvPr id="315" name="Google Shape;315;p15"/>
          <p:cNvSpPr txBox="1"/>
          <p:nvPr/>
        </p:nvSpPr>
        <p:spPr>
          <a:xfrm>
            <a:off x="11383973" y="4406229"/>
            <a:ext cx="6636410" cy="3915154"/>
          </a:xfrm>
          <a:prstGeom prst="rect">
            <a:avLst/>
          </a:prstGeom>
          <a:noFill/>
          <a:ln>
            <a:noFill/>
          </a:ln>
        </p:spPr>
        <p:txBody>
          <a:bodyPr anchorCtr="0" anchor="t" bIns="0" lIns="0" spcFirstLastPara="1" rIns="0" wrap="square" tIns="0">
            <a:spAutoFit/>
          </a:bodyPr>
          <a:lstStyle/>
          <a:p>
            <a:pPr indent="-367035" lvl="1" marL="734069" marR="0" rtl="0" algn="just">
              <a:lnSpc>
                <a:spcPct val="153000"/>
              </a:lnSpc>
              <a:spcBef>
                <a:spcPts val="0"/>
              </a:spcBef>
              <a:spcAft>
                <a:spcPts val="0"/>
              </a:spcAft>
              <a:buClr>
                <a:srgbClr val="FFFCF3"/>
              </a:buClr>
              <a:buSzPts val="3400"/>
              <a:buFont typeface="Arial"/>
              <a:buChar char="•"/>
            </a:pPr>
            <a:r>
              <a:rPr b="0" i="0" lang="en-US" sz="3400" u="none" cap="none" strike="noStrike">
                <a:solidFill>
                  <a:srgbClr val="FFFCF3"/>
                </a:solidFill>
                <a:latin typeface="Noto Sans TC"/>
                <a:ea typeface="Noto Sans TC"/>
                <a:cs typeface="Noto Sans TC"/>
                <a:sym typeface="Noto Sans TC"/>
              </a:rPr>
              <a:t>利用AR技術，我們能直接進入各種學科的虛擬世界中學習，學科包含科學、歷史、設計、英文等</a:t>
            </a:r>
            <a:endParaRPr/>
          </a:p>
          <a:p>
            <a:pPr indent="-367035" lvl="1" marL="734069" marR="0" rtl="0" algn="just">
              <a:lnSpc>
                <a:spcPct val="153000"/>
              </a:lnSpc>
              <a:spcBef>
                <a:spcPts val="0"/>
              </a:spcBef>
              <a:spcAft>
                <a:spcPts val="0"/>
              </a:spcAft>
              <a:buClr>
                <a:srgbClr val="FFFCF3"/>
              </a:buClr>
              <a:buSzPts val="3400"/>
              <a:buFont typeface="Arial"/>
              <a:buChar char="•"/>
            </a:pPr>
            <a:r>
              <a:rPr b="0" i="0" lang="en-US" sz="3400" u="none" cap="none" strike="noStrike">
                <a:solidFill>
                  <a:srgbClr val="FFFCF3"/>
                </a:solidFill>
                <a:latin typeface="Noto Sans TC"/>
                <a:ea typeface="Noto Sans TC"/>
                <a:cs typeface="Noto Sans TC"/>
                <a:sym typeface="Noto Sans TC"/>
              </a:rPr>
              <a:t>提高自主學習的動機及趣味性</a:t>
            </a:r>
            <a:endParaRPr/>
          </a:p>
          <a:p>
            <a:pPr indent="0" lvl="0" marL="0" marR="0" rtl="0" algn="just">
              <a:lnSpc>
                <a:spcPct val="153000"/>
              </a:lnSpc>
              <a:spcBef>
                <a:spcPts val="0"/>
              </a:spcBef>
              <a:spcAft>
                <a:spcPts val="0"/>
              </a:spcAft>
              <a:buNone/>
            </a:pPr>
            <a:r>
              <a:t/>
            </a:r>
            <a:endParaRPr b="0" i="0" sz="3400" u="none" cap="none" strike="noStrike">
              <a:solidFill>
                <a:srgbClr val="FFFCF3"/>
              </a:solidFill>
              <a:latin typeface="Noto Sans TC"/>
              <a:ea typeface="Noto Sans TC"/>
              <a:cs typeface="Noto Sans TC"/>
              <a:sym typeface="Noto Sans TC"/>
            </a:endParaRPr>
          </a:p>
        </p:txBody>
      </p:sp>
      <p:grpSp>
        <p:nvGrpSpPr>
          <p:cNvPr id="316" name="Google Shape;316;p15"/>
          <p:cNvGrpSpPr/>
          <p:nvPr/>
        </p:nvGrpSpPr>
        <p:grpSpPr>
          <a:xfrm>
            <a:off x="746039" y="1956602"/>
            <a:ext cx="10637933" cy="7553932"/>
            <a:chOff x="0" y="-95250"/>
            <a:chExt cx="2681277" cy="1903959"/>
          </a:xfrm>
        </p:grpSpPr>
        <p:sp>
          <p:nvSpPr>
            <p:cNvPr id="317" name="Google Shape;317;p15"/>
            <p:cNvSpPr/>
            <p:nvPr/>
          </p:nvSpPr>
          <p:spPr>
            <a:xfrm>
              <a:off x="0" y="0"/>
              <a:ext cx="2681277" cy="1808709"/>
            </a:xfrm>
            <a:custGeom>
              <a:rect b="b" l="l" r="r" t="t"/>
              <a:pathLst>
                <a:path extrusionOk="0" h="1808709" w="2681277">
                  <a:moveTo>
                    <a:pt x="42938" y="0"/>
                  </a:moveTo>
                  <a:lnTo>
                    <a:pt x="2638339" y="0"/>
                  </a:lnTo>
                  <a:cubicBezTo>
                    <a:pt x="2649727" y="0"/>
                    <a:pt x="2660648" y="4524"/>
                    <a:pt x="2668701" y="12576"/>
                  </a:cubicBezTo>
                  <a:cubicBezTo>
                    <a:pt x="2676753" y="20629"/>
                    <a:pt x="2681277" y="31550"/>
                    <a:pt x="2681277" y="42938"/>
                  </a:cubicBezTo>
                  <a:lnTo>
                    <a:pt x="2681277" y="1765771"/>
                  </a:lnTo>
                  <a:cubicBezTo>
                    <a:pt x="2681277" y="1789485"/>
                    <a:pt x="2662053" y="1808709"/>
                    <a:pt x="2638339" y="1808709"/>
                  </a:cubicBezTo>
                  <a:lnTo>
                    <a:pt x="42938" y="1808709"/>
                  </a:lnTo>
                  <a:cubicBezTo>
                    <a:pt x="19224" y="1808709"/>
                    <a:pt x="0" y="1789485"/>
                    <a:pt x="0" y="1765771"/>
                  </a:cubicBezTo>
                  <a:lnTo>
                    <a:pt x="0" y="42938"/>
                  </a:lnTo>
                  <a:cubicBezTo>
                    <a:pt x="0" y="31550"/>
                    <a:pt x="4524" y="20629"/>
                    <a:pt x="12576" y="12576"/>
                  </a:cubicBezTo>
                  <a:cubicBezTo>
                    <a:pt x="20629" y="4524"/>
                    <a:pt x="31550" y="0"/>
                    <a:pt x="42938" y="0"/>
                  </a:cubicBezTo>
                  <a:close/>
                </a:path>
              </a:pathLst>
            </a:custGeom>
            <a:gradFill>
              <a:gsLst>
                <a:gs pos="0">
                  <a:srgbClr val="004AAD"/>
                </a:gs>
                <a:gs pos="100000">
                  <a:srgbClr val="CB6CE6"/>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5"/>
            <p:cNvSpPr txBox="1"/>
            <p:nvPr/>
          </p:nvSpPr>
          <p:spPr>
            <a:xfrm>
              <a:off x="0" y="-95250"/>
              <a:ext cx="2681277" cy="1903959"/>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19" name="Google Shape;319;p15"/>
          <p:cNvSpPr txBox="1"/>
          <p:nvPr/>
        </p:nvSpPr>
        <p:spPr>
          <a:xfrm>
            <a:off x="1060503" y="8306250"/>
            <a:ext cx="10671622" cy="1452849"/>
          </a:xfrm>
          <a:prstGeom prst="rect">
            <a:avLst/>
          </a:prstGeom>
          <a:noFill/>
          <a:ln>
            <a:noFill/>
          </a:ln>
        </p:spPr>
        <p:txBody>
          <a:bodyPr anchorCtr="0" anchor="t" bIns="0" lIns="0" spcFirstLastPara="1" rIns="0" wrap="square" tIns="0">
            <a:spAutoFit/>
          </a:bodyPr>
          <a:lstStyle/>
          <a:p>
            <a:pPr indent="0" lvl="0" marL="0" marR="0" rtl="0" algn="l">
              <a:lnSpc>
                <a:spcPct val="190087"/>
              </a:lnSpc>
              <a:spcBef>
                <a:spcPts val="0"/>
              </a:spcBef>
              <a:spcAft>
                <a:spcPts val="0"/>
              </a:spcAft>
              <a:buNone/>
            </a:pPr>
            <a:r>
              <a:rPr b="0" i="0" lang="en-US" sz="2058" u="none" cap="none" strike="noStrike">
                <a:solidFill>
                  <a:srgbClr val="FFFFFF"/>
                </a:solidFill>
                <a:latin typeface="Noto Sans TC"/>
                <a:ea typeface="Noto Sans TC"/>
                <a:cs typeface="Noto Sans TC"/>
                <a:sym typeface="Noto Sans TC"/>
              </a:rPr>
              <a:t>影片來源:Augmented Reality Flashcards: Dinosaur 4D+ | Octagon Studio</a:t>
            </a:r>
            <a:endParaRPr/>
          </a:p>
          <a:p>
            <a:pPr indent="0" lvl="0" marL="0" marR="0" rtl="0" algn="l">
              <a:lnSpc>
                <a:spcPct val="190087"/>
              </a:lnSpc>
              <a:spcBef>
                <a:spcPts val="0"/>
              </a:spcBef>
              <a:spcAft>
                <a:spcPts val="0"/>
              </a:spcAft>
              <a:buNone/>
            </a:pPr>
            <a:r>
              <a:rPr b="0" i="0" lang="en-US" sz="2058" u="none" cap="none" strike="noStrike">
                <a:solidFill>
                  <a:srgbClr val="FFFFFF"/>
                </a:solidFill>
                <a:latin typeface="Noto Sans TC"/>
                <a:ea typeface="Noto Sans TC"/>
                <a:cs typeface="Noto Sans TC"/>
                <a:sym typeface="Noto Sans TC"/>
              </a:rPr>
              <a:t>https://www.youtube.com/watch?v=9gV57NaTjms&amp;t=46s (0:04-1:06) </a:t>
            </a:r>
            <a:endParaRPr/>
          </a:p>
          <a:p>
            <a:pPr indent="0" lvl="0" marL="0" marR="0" rtl="0" algn="l">
              <a:lnSpc>
                <a:spcPct val="190087"/>
              </a:lnSpc>
              <a:spcBef>
                <a:spcPts val="0"/>
              </a:spcBef>
              <a:spcAft>
                <a:spcPts val="0"/>
              </a:spcAft>
              <a:buNone/>
            </a:pPr>
            <a:r>
              <a:t/>
            </a:r>
            <a:endParaRPr b="0" i="0" sz="2058" u="none" cap="none" strike="noStrike">
              <a:solidFill>
                <a:srgbClr val="FFFFFF"/>
              </a:solidFill>
              <a:latin typeface="Noto Sans TC"/>
              <a:ea typeface="Noto Sans TC"/>
              <a:cs typeface="Noto Sans TC"/>
              <a:sym typeface="Noto Sans TC"/>
            </a:endParaRPr>
          </a:p>
        </p:txBody>
      </p:sp>
      <p:pic>
        <p:nvPicPr>
          <p:cNvPr descr="Making learning fun, Dinosaur 4D+ is a product of Octagon Studio as a part of immersive multimedia in education about dinosaurs and their skeletal systems.&#10;&#10;Introducing Dinosaur 4D+, the seamless integration between Augmented Reality Flashcards and free-to-download mobile app that has resulted in bringing the dinosaurs back to life in front of your eyes! Enter the serial number printed on the instruction card included in the Dinosaur 4D+ pack of cards (available for registration on 3 separate devices), launch the application, point your smartphone camera to the Augmented Reality cards, and enjoy the 360-degree view by rotating them plus zooming in and out. Utilizing the VR Mode for maximum experience, you can watch the Plesiosaurus swim and the Pteranodon fly above you! Don’t forget to visit the 3D library for extra information to broaden your knowledge, including their natural habitat and their size comparison to a human. Share the fun with your friends and tap the action button to hear their majestic roars!&#10;&#10;Get Dinosaur 4D+ Flashcards on our webstore: http://octagon.studio/octagon-linktree&#10;&#10;Follow our social media and get to know more about us:&#10;Facebook: https://www.facebook.com/studiooctagon/&#10;Instagram: https://www.instagram.com/octagonstudio/&#10;Twitter: https://twitter.com/octagon_studio&#10;&#10;Cheers,&#10;Octagon Studio&#10;www.octagon.studio" id="320" name="Google Shape;320;p15" title="Augmented Reality Flashcards: Dinosaur 4D+ | Octagon Studio">
            <a:hlinkClick r:id="rId7"/>
          </p:cNvPr>
          <p:cNvPicPr preferRelativeResize="0"/>
          <p:nvPr/>
        </p:nvPicPr>
        <p:blipFill>
          <a:blip r:embed="rId8">
            <a:alphaModFix/>
          </a:blip>
          <a:stretch>
            <a:fillRect/>
          </a:stretch>
        </p:blipFill>
        <p:spPr>
          <a:xfrm>
            <a:off x="1077872" y="2506625"/>
            <a:ext cx="9974278" cy="5610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1000"/>
                                        <p:tgtEl>
                                          <p:spTgt spid="3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16"/>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993" l="-42414" r="-6862" t="-4760"/>
            </a:stretch>
          </a:blipFill>
          <a:ln>
            <a:noFill/>
          </a:ln>
        </p:spPr>
      </p:sp>
      <p:sp>
        <p:nvSpPr>
          <p:cNvPr id="326" name="Google Shape;326;p16"/>
          <p:cNvSpPr/>
          <p:nvPr/>
        </p:nvSpPr>
        <p:spPr>
          <a:xfrm rot="10800000">
            <a:off x="-2012453" y="2218314"/>
            <a:ext cx="16842284" cy="11962591"/>
          </a:xfrm>
          <a:custGeom>
            <a:rect b="b" l="l" r="r" t="t"/>
            <a:pathLst>
              <a:path extrusionOk="0" h="11962591" w="16842284">
                <a:moveTo>
                  <a:pt x="0" y="0"/>
                </a:moveTo>
                <a:lnTo>
                  <a:pt x="16842283" y="0"/>
                </a:lnTo>
                <a:lnTo>
                  <a:pt x="16842283" y="11962590"/>
                </a:lnTo>
                <a:lnTo>
                  <a:pt x="0" y="11962590"/>
                </a:lnTo>
                <a:lnTo>
                  <a:pt x="0" y="0"/>
                </a:lnTo>
                <a:close/>
              </a:path>
            </a:pathLst>
          </a:custGeom>
          <a:blipFill rotWithShape="1">
            <a:blip r:embed="rId4">
              <a:alphaModFix amt="52999"/>
            </a:blip>
            <a:stretch>
              <a:fillRect b="0" l="0" r="0" t="0"/>
            </a:stretch>
          </a:blipFill>
          <a:ln>
            <a:noFill/>
          </a:ln>
        </p:spPr>
      </p:sp>
      <p:sp>
        <p:nvSpPr>
          <p:cNvPr id="327" name="Google Shape;327;p16"/>
          <p:cNvSpPr/>
          <p:nvPr/>
        </p:nvSpPr>
        <p:spPr>
          <a:xfrm>
            <a:off x="1802726" y="2402905"/>
            <a:ext cx="4793036" cy="1449893"/>
          </a:xfrm>
          <a:custGeom>
            <a:rect b="b" l="l" r="r" t="t"/>
            <a:pathLst>
              <a:path extrusionOk="0" h="1449893" w="4793036">
                <a:moveTo>
                  <a:pt x="0" y="0"/>
                </a:moveTo>
                <a:lnTo>
                  <a:pt x="4793035" y="0"/>
                </a:lnTo>
                <a:lnTo>
                  <a:pt x="4793035" y="1449893"/>
                </a:lnTo>
                <a:lnTo>
                  <a:pt x="0" y="1449893"/>
                </a:lnTo>
                <a:lnTo>
                  <a:pt x="0" y="0"/>
                </a:lnTo>
                <a:close/>
              </a:path>
            </a:pathLst>
          </a:custGeom>
          <a:blipFill rotWithShape="1">
            <a:blip r:embed="rId5">
              <a:alphaModFix/>
            </a:blip>
            <a:stretch>
              <a:fillRect b="0" l="0" r="0" t="0"/>
            </a:stretch>
          </a:blipFill>
          <a:ln>
            <a:noFill/>
          </a:ln>
        </p:spPr>
      </p:sp>
      <p:sp>
        <p:nvSpPr>
          <p:cNvPr id="328" name="Google Shape;328;p16"/>
          <p:cNvSpPr txBox="1"/>
          <p:nvPr/>
        </p:nvSpPr>
        <p:spPr>
          <a:xfrm>
            <a:off x="8539486" y="2404738"/>
            <a:ext cx="6899430" cy="1331926"/>
          </a:xfrm>
          <a:prstGeom prst="rect">
            <a:avLst/>
          </a:prstGeom>
          <a:noFill/>
          <a:ln>
            <a:noFill/>
          </a:ln>
        </p:spPr>
        <p:txBody>
          <a:bodyPr anchorCtr="0" anchor="t" bIns="0" lIns="0" spcFirstLastPara="1" rIns="0" wrap="square" tIns="0">
            <a:spAutoFit/>
          </a:bodyPr>
          <a:lstStyle/>
          <a:p>
            <a:pPr indent="0" lvl="0" marL="0" marR="0" rtl="0" algn="l">
              <a:lnSpc>
                <a:spcPct val="140015"/>
              </a:lnSpc>
              <a:spcBef>
                <a:spcPts val="0"/>
              </a:spcBef>
              <a:spcAft>
                <a:spcPts val="0"/>
              </a:spcAft>
              <a:buNone/>
            </a:pPr>
            <a:r>
              <a:rPr b="0" i="0" lang="en-US" sz="3811" u="none" cap="none" strike="noStrike">
                <a:solidFill>
                  <a:srgbClr val="92F3FF"/>
                </a:solidFill>
                <a:latin typeface="Noto Sans TC"/>
                <a:ea typeface="Noto Sans TC"/>
                <a:cs typeface="Noto Sans TC"/>
                <a:sym typeface="Noto Sans TC"/>
              </a:rPr>
              <a:t>完全沉浸到一個人工創造的虛擬環境中，隔絕了現實世界的感知</a:t>
            </a:r>
            <a:endParaRPr/>
          </a:p>
        </p:txBody>
      </p:sp>
      <p:sp>
        <p:nvSpPr>
          <p:cNvPr id="329" name="Google Shape;329;p16"/>
          <p:cNvSpPr txBox="1"/>
          <p:nvPr/>
        </p:nvSpPr>
        <p:spPr>
          <a:xfrm>
            <a:off x="1232087" y="2570003"/>
            <a:ext cx="5667119" cy="102044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US" sz="3499" u="none" cap="none" strike="noStrike">
                <a:solidFill>
                  <a:srgbClr val="8B36DD"/>
                </a:solidFill>
                <a:latin typeface="Noto Sans TC"/>
                <a:ea typeface="Noto Sans TC"/>
                <a:cs typeface="Noto Sans TC"/>
                <a:sym typeface="Noto Sans TC"/>
              </a:rPr>
              <a:t>虛擬實境</a:t>
            </a:r>
            <a:endParaRPr/>
          </a:p>
          <a:p>
            <a:pPr indent="0" lvl="0" marL="0" marR="0" rtl="0" algn="ctr">
              <a:lnSpc>
                <a:spcPct val="140016"/>
              </a:lnSpc>
              <a:spcBef>
                <a:spcPts val="0"/>
              </a:spcBef>
              <a:spcAft>
                <a:spcPts val="0"/>
              </a:spcAft>
              <a:buNone/>
            </a:pPr>
            <a:r>
              <a:rPr b="1" i="0" lang="en-US" sz="2399" u="none" cap="none" strike="noStrike">
                <a:solidFill>
                  <a:srgbClr val="8B36DD"/>
                </a:solidFill>
                <a:latin typeface="Noto Sans TC"/>
                <a:ea typeface="Noto Sans TC"/>
                <a:cs typeface="Noto Sans TC"/>
                <a:sym typeface="Noto Sans TC"/>
              </a:rPr>
              <a:t>Virtual Reality (VR)</a:t>
            </a:r>
            <a:endParaRPr/>
          </a:p>
        </p:txBody>
      </p:sp>
      <p:grpSp>
        <p:nvGrpSpPr>
          <p:cNvPr id="330" name="Google Shape;330;p16"/>
          <p:cNvGrpSpPr/>
          <p:nvPr/>
        </p:nvGrpSpPr>
        <p:grpSpPr>
          <a:xfrm>
            <a:off x="-986507" y="5490530"/>
            <a:ext cx="20224281" cy="3985071"/>
            <a:chOff x="0" y="-38100"/>
            <a:chExt cx="5326559" cy="1049566"/>
          </a:xfrm>
        </p:grpSpPr>
        <p:sp>
          <p:nvSpPr>
            <p:cNvPr id="331" name="Google Shape;331;p16"/>
            <p:cNvSpPr/>
            <p:nvPr/>
          </p:nvSpPr>
          <p:spPr>
            <a:xfrm>
              <a:off x="0" y="0"/>
              <a:ext cx="5326559" cy="1011466"/>
            </a:xfrm>
            <a:custGeom>
              <a:rect b="b" l="l" r="r" t="t"/>
              <a:pathLst>
                <a:path extrusionOk="0" h="1011466" w="5326559">
                  <a:moveTo>
                    <a:pt x="0" y="0"/>
                  </a:moveTo>
                  <a:lnTo>
                    <a:pt x="5326559" y="0"/>
                  </a:lnTo>
                  <a:lnTo>
                    <a:pt x="5326559" y="1011466"/>
                  </a:lnTo>
                  <a:lnTo>
                    <a:pt x="0" y="1011466"/>
                  </a:lnTo>
                  <a:close/>
                </a:path>
              </a:pathLst>
            </a:custGeom>
            <a:gradFill>
              <a:gsLst>
                <a:gs pos="0">
                  <a:srgbClr val="F600FE">
                    <a:alpha val="76078"/>
                  </a:srgbClr>
                </a:gs>
                <a:gs pos="25000">
                  <a:srgbClr val="C900FE">
                    <a:alpha val="76078"/>
                  </a:srgbClr>
                </a:gs>
                <a:gs pos="50000">
                  <a:srgbClr val="A136FF">
                    <a:alpha val="76078"/>
                  </a:srgbClr>
                </a:gs>
                <a:gs pos="75000">
                  <a:srgbClr val="5142F0">
                    <a:alpha val="76078"/>
                  </a:srgbClr>
                </a:gs>
                <a:gs pos="100000">
                  <a:srgbClr val="0033D9">
                    <a:alpha val="76078"/>
                  </a:srgbClr>
                </a:gs>
              </a:gsLst>
              <a:path path="circle">
                <a:fillToRect b="50%" l="50%" r="50%" t="50%"/>
              </a:path>
              <a:tileRect/>
            </a:gradFill>
            <a:ln>
              <a:noFill/>
            </a:ln>
          </p:spPr>
        </p:sp>
        <p:sp>
          <p:nvSpPr>
            <p:cNvPr id="332" name="Google Shape;332;p16"/>
            <p:cNvSpPr txBox="1"/>
            <p:nvPr/>
          </p:nvSpPr>
          <p:spPr>
            <a:xfrm>
              <a:off x="0" y="-38100"/>
              <a:ext cx="5326559" cy="1049566"/>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3" name="Google Shape;333;p16"/>
          <p:cNvSpPr/>
          <p:nvPr/>
        </p:nvSpPr>
        <p:spPr>
          <a:xfrm flipH="1">
            <a:off x="643239" y="5677576"/>
            <a:ext cx="4188506" cy="3774691"/>
          </a:xfrm>
          <a:custGeom>
            <a:rect b="b" l="l" r="r" t="t"/>
            <a:pathLst>
              <a:path extrusionOk="0" h="664501" w="737350">
                <a:moveTo>
                  <a:pt x="659718" y="0"/>
                </a:moveTo>
                <a:lnTo>
                  <a:pt x="77632" y="0"/>
                </a:lnTo>
                <a:cubicBezTo>
                  <a:pt x="57042" y="0"/>
                  <a:pt x="37297" y="8179"/>
                  <a:pt x="22738" y="22738"/>
                </a:cubicBezTo>
                <a:cubicBezTo>
                  <a:pt x="8179" y="37297"/>
                  <a:pt x="0" y="57042"/>
                  <a:pt x="0" y="77632"/>
                </a:cubicBezTo>
                <a:lnTo>
                  <a:pt x="0" y="586869"/>
                </a:lnTo>
                <a:cubicBezTo>
                  <a:pt x="0" y="629744"/>
                  <a:pt x="34757" y="664501"/>
                  <a:pt x="77632" y="664501"/>
                </a:cubicBezTo>
                <a:lnTo>
                  <a:pt x="659718" y="664501"/>
                </a:lnTo>
                <a:cubicBezTo>
                  <a:pt x="680307" y="664501"/>
                  <a:pt x="700053" y="656322"/>
                  <a:pt x="714612" y="641763"/>
                </a:cubicBezTo>
                <a:cubicBezTo>
                  <a:pt x="729171" y="627205"/>
                  <a:pt x="737350" y="607459"/>
                  <a:pt x="737350" y="586869"/>
                </a:cubicBezTo>
                <a:lnTo>
                  <a:pt x="737350" y="77632"/>
                </a:lnTo>
                <a:cubicBezTo>
                  <a:pt x="737350" y="57042"/>
                  <a:pt x="729171" y="37297"/>
                  <a:pt x="714612" y="22738"/>
                </a:cubicBezTo>
                <a:cubicBezTo>
                  <a:pt x="700053" y="8179"/>
                  <a:pt x="680307" y="0"/>
                  <a:pt x="659718" y="0"/>
                </a:cubicBezTo>
                <a:close/>
              </a:path>
            </a:pathLst>
          </a:custGeom>
          <a:blipFill rotWithShape="1">
            <a:blip r:embed="rId6">
              <a:alphaModFix/>
            </a:blip>
            <a:stretch>
              <a:fillRect b="-15884" l="-27815" r="-38552" t="-3971"/>
            </a:stretch>
          </a:blipFill>
          <a:ln cap="rnd" cmpd="sng" w="666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
          <p:cNvSpPr/>
          <p:nvPr/>
        </p:nvSpPr>
        <p:spPr>
          <a:xfrm>
            <a:off x="5291447" y="5191801"/>
            <a:ext cx="7755046" cy="4451417"/>
          </a:xfrm>
          <a:custGeom>
            <a:rect b="b" l="l" r="r" t="t"/>
            <a:pathLst>
              <a:path extrusionOk="0" h="759515" w="1323190">
                <a:moveTo>
                  <a:pt x="41929" y="0"/>
                </a:moveTo>
                <a:lnTo>
                  <a:pt x="1281261" y="0"/>
                </a:lnTo>
                <a:cubicBezTo>
                  <a:pt x="1304418" y="0"/>
                  <a:pt x="1323190" y="18772"/>
                  <a:pt x="1323190" y="41929"/>
                </a:cubicBezTo>
                <a:lnTo>
                  <a:pt x="1323190" y="717586"/>
                </a:lnTo>
                <a:cubicBezTo>
                  <a:pt x="1323190" y="740743"/>
                  <a:pt x="1304418" y="759515"/>
                  <a:pt x="1281261" y="759515"/>
                </a:cubicBezTo>
                <a:lnTo>
                  <a:pt x="41929" y="759515"/>
                </a:lnTo>
                <a:cubicBezTo>
                  <a:pt x="18772" y="759515"/>
                  <a:pt x="0" y="740743"/>
                  <a:pt x="0" y="717586"/>
                </a:cubicBezTo>
                <a:lnTo>
                  <a:pt x="0" y="41929"/>
                </a:lnTo>
                <a:cubicBezTo>
                  <a:pt x="0" y="18772"/>
                  <a:pt x="18772" y="0"/>
                  <a:pt x="41929" y="0"/>
                </a:cubicBezTo>
                <a:close/>
              </a:path>
            </a:pathLst>
          </a:custGeom>
          <a:blipFill rotWithShape="1">
            <a:blip r:embed="rId7">
              <a:alphaModFix/>
            </a:blip>
            <a:stretch>
              <a:fillRect b="0" l="-854" r="-854" t="0"/>
            </a:stretch>
          </a:blipFill>
          <a:ln cap="rnd" cmpd="sng" w="666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6"/>
          <p:cNvSpPr/>
          <p:nvPr/>
        </p:nvSpPr>
        <p:spPr>
          <a:xfrm>
            <a:off x="13445288" y="5677576"/>
            <a:ext cx="4188506" cy="3774691"/>
          </a:xfrm>
          <a:custGeom>
            <a:rect b="b" l="l" r="r" t="t"/>
            <a:pathLst>
              <a:path extrusionOk="0" h="664501" w="737350">
                <a:moveTo>
                  <a:pt x="77632" y="0"/>
                </a:moveTo>
                <a:lnTo>
                  <a:pt x="659718" y="0"/>
                </a:lnTo>
                <a:cubicBezTo>
                  <a:pt x="680307" y="0"/>
                  <a:pt x="700053" y="8179"/>
                  <a:pt x="714612" y="22738"/>
                </a:cubicBezTo>
                <a:cubicBezTo>
                  <a:pt x="729171" y="37297"/>
                  <a:pt x="737350" y="57042"/>
                  <a:pt x="737350" y="77632"/>
                </a:cubicBezTo>
                <a:lnTo>
                  <a:pt x="737350" y="586869"/>
                </a:lnTo>
                <a:cubicBezTo>
                  <a:pt x="737350" y="629744"/>
                  <a:pt x="702593" y="664501"/>
                  <a:pt x="659718" y="664501"/>
                </a:cubicBezTo>
                <a:lnTo>
                  <a:pt x="77632" y="664501"/>
                </a:lnTo>
                <a:cubicBezTo>
                  <a:pt x="57042" y="664501"/>
                  <a:pt x="37297" y="656322"/>
                  <a:pt x="22738" y="641763"/>
                </a:cubicBezTo>
                <a:cubicBezTo>
                  <a:pt x="8179" y="627205"/>
                  <a:pt x="0" y="607459"/>
                  <a:pt x="0" y="586869"/>
                </a:cubicBezTo>
                <a:lnTo>
                  <a:pt x="0" y="77632"/>
                </a:lnTo>
                <a:cubicBezTo>
                  <a:pt x="0" y="57042"/>
                  <a:pt x="8179" y="37297"/>
                  <a:pt x="22738" y="22738"/>
                </a:cubicBezTo>
                <a:cubicBezTo>
                  <a:pt x="37297" y="8179"/>
                  <a:pt x="57042" y="0"/>
                  <a:pt x="77632" y="0"/>
                </a:cubicBezTo>
                <a:close/>
              </a:path>
            </a:pathLst>
          </a:custGeom>
          <a:blipFill rotWithShape="1">
            <a:blip r:embed="rId8">
              <a:alphaModFix/>
            </a:blip>
            <a:stretch>
              <a:fillRect b="0" l="-6932" r="-9999" t="0"/>
            </a:stretch>
          </a:blipFill>
          <a:ln cap="rnd" cmpd="sng" w="666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339" name="Shape 339"/>
        <p:cNvGrpSpPr/>
        <p:nvPr/>
      </p:nvGrpSpPr>
      <p:grpSpPr>
        <a:xfrm>
          <a:off x="0" y="0"/>
          <a:ext cx="0" cy="0"/>
          <a:chOff x="0" y="0"/>
          <a:chExt cx="0" cy="0"/>
        </a:xfrm>
      </p:grpSpPr>
      <p:sp>
        <p:nvSpPr>
          <p:cNvPr id="340" name="Google Shape;340;p17"/>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341" name="Google Shape;341;p17"/>
          <p:cNvSpPr/>
          <p:nvPr/>
        </p:nvSpPr>
        <p:spPr>
          <a:xfrm>
            <a:off x="1517112" y="1903787"/>
            <a:ext cx="15020139" cy="5961631"/>
          </a:xfrm>
          <a:custGeom>
            <a:rect b="b" l="l" r="r" t="t"/>
            <a:pathLst>
              <a:path extrusionOk="0" h="2540000" w="6399449">
                <a:moveTo>
                  <a:pt x="0" y="1270000"/>
                </a:moveTo>
                <a:cubicBezTo>
                  <a:pt x="0" y="568960"/>
                  <a:pt x="573391" y="0"/>
                  <a:pt x="1279890" y="0"/>
                </a:cubicBezTo>
                <a:lnTo>
                  <a:pt x="5119559" y="0"/>
                </a:lnTo>
                <a:cubicBezTo>
                  <a:pt x="5826059" y="0"/>
                  <a:pt x="6399449" y="568960"/>
                  <a:pt x="6399449" y="1270000"/>
                </a:cubicBezTo>
                <a:cubicBezTo>
                  <a:pt x="6399449" y="1971040"/>
                  <a:pt x="5826059" y="2540000"/>
                  <a:pt x="5119559" y="2540000"/>
                </a:cubicBezTo>
                <a:lnTo>
                  <a:pt x="1279890" y="2540000"/>
                </a:lnTo>
                <a:cubicBezTo>
                  <a:pt x="573391" y="2540000"/>
                  <a:pt x="0" y="1971040"/>
                  <a:pt x="0" y="1270000"/>
                </a:cubicBezTo>
                <a:lnTo>
                  <a:pt x="0" y="1270000"/>
                </a:lnTo>
                <a:close/>
              </a:path>
            </a:pathLst>
          </a:custGeom>
          <a:blipFill rotWithShape="1">
            <a:blip r:embed="rId4">
              <a:alphaModFix/>
            </a:blip>
            <a:stretch>
              <a:fillRect b="-22655" l="0" r="0" t="-19064"/>
            </a:stretch>
          </a:blipFill>
          <a:ln cap="sq" cmpd="sng" w="1524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7"/>
          <p:cNvSpPr txBox="1"/>
          <p:nvPr/>
        </p:nvSpPr>
        <p:spPr>
          <a:xfrm>
            <a:off x="1517112" y="2709667"/>
            <a:ext cx="15020139" cy="3835522"/>
          </a:xfrm>
          <a:prstGeom prst="rect">
            <a:avLst/>
          </a:prstGeom>
          <a:noFill/>
          <a:ln>
            <a:noFill/>
          </a:ln>
        </p:spPr>
        <p:txBody>
          <a:bodyPr anchorCtr="0" anchor="t" bIns="0" lIns="0" spcFirstLastPara="1" rIns="0" wrap="square" tIns="0">
            <a:spAutoFit/>
          </a:bodyPr>
          <a:lstStyle/>
          <a:p>
            <a:pPr indent="0" lvl="0" marL="0" marR="0" rtl="0" algn="ctr">
              <a:lnSpc>
                <a:spcPct val="173996"/>
              </a:lnSpc>
              <a:spcBef>
                <a:spcPts val="0"/>
              </a:spcBef>
              <a:spcAft>
                <a:spcPts val="0"/>
              </a:spcAft>
              <a:buNone/>
            </a:pPr>
            <a:r>
              <a:rPr b="1" i="0" lang="en-US" sz="9072" u="none" cap="none" strike="noStrike">
                <a:solidFill>
                  <a:srgbClr val="FFFFFF"/>
                </a:solidFill>
                <a:latin typeface="Noto Sans TC"/>
                <a:ea typeface="Noto Sans TC"/>
                <a:cs typeface="Noto Sans TC"/>
                <a:sym typeface="Noto Sans TC"/>
              </a:rPr>
              <a:t>日常生活中的</a:t>
            </a:r>
            <a:endParaRPr/>
          </a:p>
          <a:p>
            <a:pPr indent="0" lvl="0" marL="0" marR="0" rtl="0" algn="ctr">
              <a:lnSpc>
                <a:spcPct val="173996"/>
              </a:lnSpc>
              <a:spcBef>
                <a:spcPts val="0"/>
              </a:spcBef>
              <a:spcAft>
                <a:spcPts val="0"/>
              </a:spcAft>
              <a:buNone/>
            </a:pPr>
            <a:r>
              <a:rPr b="1" i="0" lang="en-US" sz="9072" u="none" cap="none" strike="noStrike">
                <a:solidFill>
                  <a:srgbClr val="FFFFFF"/>
                </a:solidFill>
                <a:latin typeface="Noto Sans TC"/>
                <a:ea typeface="Noto Sans TC"/>
                <a:cs typeface="Noto Sans TC"/>
                <a:sym typeface="Noto Sans TC"/>
              </a:rPr>
              <a:t>虛擬實境(VR)</a:t>
            </a:r>
            <a:endParaRPr/>
          </a:p>
        </p:txBody>
      </p:sp>
      <p:sp>
        <p:nvSpPr>
          <p:cNvPr id="343" name="Google Shape;343;p17"/>
          <p:cNvSpPr/>
          <p:nvPr/>
        </p:nvSpPr>
        <p:spPr>
          <a:xfrm>
            <a:off x="13000219" y="3769759"/>
            <a:ext cx="4419314" cy="6324600"/>
          </a:xfrm>
          <a:custGeom>
            <a:rect b="b" l="l" r="r" t="t"/>
            <a:pathLst>
              <a:path extrusionOk="0" h="6324600" w="4419314">
                <a:moveTo>
                  <a:pt x="0" y="0"/>
                </a:moveTo>
                <a:lnTo>
                  <a:pt x="4419314" y="0"/>
                </a:lnTo>
                <a:lnTo>
                  <a:pt x="4419314" y="6324600"/>
                </a:lnTo>
                <a:lnTo>
                  <a:pt x="0" y="632460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8"/>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993" l="-42414" r="-6862" t="-4760"/>
            </a:stretch>
          </a:blipFill>
          <a:ln>
            <a:noFill/>
          </a:ln>
        </p:spPr>
      </p:sp>
      <p:grpSp>
        <p:nvGrpSpPr>
          <p:cNvPr id="349" name="Google Shape;349;p18"/>
          <p:cNvGrpSpPr/>
          <p:nvPr/>
        </p:nvGrpSpPr>
        <p:grpSpPr>
          <a:xfrm>
            <a:off x="-509000" y="-915294"/>
            <a:ext cx="5839464" cy="12603487"/>
            <a:chOff x="0" y="-38100"/>
            <a:chExt cx="1537966" cy="3319437"/>
          </a:xfrm>
        </p:grpSpPr>
        <p:sp>
          <p:nvSpPr>
            <p:cNvPr id="350" name="Google Shape;350;p18"/>
            <p:cNvSpPr/>
            <p:nvPr/>
          </p:nvSpPr>
          <p:spPr>
            <a:xfrm>
              <a:off x="0" y="0"/>
              <a:ext cx="1537966" cy="3281337"/>
            </a:xfrm>
            <a:custGeom>
              <a:rect b="b" l="l" r="r" t="t"/>
              <a:pathLst>
                <a:path extrusionOk="0" h="3281337" w="1537966">
                  <a:moveTo>
                    <a:pt x="0" y="0"/>
                  </a:moveTo>
                  <a:lnTo>
                    <a:pt x="1537966" y="0"/>
                  </a:lnTo>
                  <a:lnTo>
                    <a:pt x="1537966" y="3281337"/>
                  </a:lnTo>
                  <a:lnTo>
                    <a:pt x="0" y="3281337"/>
                  </a:lnTo>
                  <a:close/>
                </a:path>
              </a:pathLst>
            </a:custGeom>
            <a:gradFill>
              <a:gsLst>
                <a:gs pos="0">
                  <a:srgbClr val="004AAD"/>
                </a:gs>
                <a:gs pos="100000">
                  <a:srgbClr val="CB6CE6"/>
                </a:gs>
              </a:gsLst>
              <a:lin ang="0" scaled="0"/>
            </a:gradFill>
            <a:ln>
              <a:noFill/>
            </a:ln>
          </p:spPr>
        </p:sp>
        <p:sp>
          <p:nvSpPr>
            <p:cNvPr id="351" name="Google Shape;351;p18"/>
            <p:cNvSpPr txBox="1"/>
            <p:nvPr/>
          </p:nvSpPr>
          <p:spPr>
            <a:xfrm>
              <a:off x="0" y="-38100"/>
              <a:ext cx="1537966" cy="331943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52" name="Google Shape;352;p18"/>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sp>
        <p:nvSpPr>
          <p:cNvPr id="353" name="Google Shape;353;p18"/>
          <p:cNvSpPr/>
          <p:nvPr/>
        </p:nvSpPr>
        <p:spPr>
          <a:xfrm>
            <a:off x="12943049" y="2472477"/>
            <a:ext cx="4967404" cy="7403570"/>
          </a:xfrm>
          <a:custGeom>
            <a:rect b="b" l="l" r="r" t="t"/>
            <a:pathLst>
              <a:path extrusionOk="0" h="7403570" w="4967404">
                <a:moveTo>
                  <a:pt x="0" y="0"/>
                </a:moveTo>
                <a:lnTo>
                  <a:pt x="4967404" y="0"/>
                </a:lnTo>
                <a:lnTo>
                  <a:pt x="4967404" y="7403569"/>
                </a:lnTo>
                <a:lnTo>
                  <a:pt x="0" y="7403569"/>
                </a:lnTo>
                <a:lnTo>
                  <a:pt x="0" y="0"/>
                </a:lnTo>
                <a:close/>
              </a:path>
            </a:pathLst>
          </a:custGeom>
          <a:blipFill rotWithShape="1">
            <a:blip r:embed="rId5">
              <a:alphaModFix/>
            </a:blip>
            <a:stretch>
              <a:fillRect b="0" l="-66849" r="-56854" t="0"/>
            </a:stretch>
          </a:blipFill>
          <a:ln cap="rnd" cmpd="sng" w="133350">
            <a:solidFill>
              <a:srgbClr val="FFFCF3"/>
            </a:solidFill>
            <a:prstDash val="solid"/>
            <a:round/>
            <a:headEnd len="sm" w="sm" type="none"/>
            <a:tailEnd len="sm" w="sm" type="none"/>
          </a:ln>
        </p:spPr>
      </p:sp>
      <p:sp>
        <p:nvSpPr>
          <p:cNvPr id="354" name="Google Shape;354;p18"/>
          <p:cNvSpPr/>
          <p:nvPr/>
        </p:nvSpPr>
        <p:spPr>
          <a:xfrm>
            <a:off x="7267754" y="2472477"/>
            <a:ext cx="5263930" cy="7403570"/>
          </a:xfrm>
          <a:custGeom>
            <a:rect b="b" l="l" r="r" t="t"/>
            <a:pathLst>
              <a:path extrusionOk="0" h="7403570" w="5263930">
                <a:moveTo>
                  <a:pt x="0" y="0"/>
                </a:moveTo>
                <a:lnTo>
                  <a:pt x="5263930" y="0"/>
                </a:lnTo>
                <a:lnTo>
                  <a:pt x="5263930" y="7403569"/>
                </a:lnTo>
                <a:lnTo>
                  <a:pt x="0" y="7403569"/>
                </a:lnTo>
                <a:lnTo>
                  <a:pt x="0" y="0"/>
                </a:lnTo>
                <a:close/>
              </a:path>
            </a:pathLst>
          </a:custGeom>
          <a:blipFill rotWithShape="1">
            <a:blip r:embed="rId6">
              <a:alphaModFix/>
            </a:blip>
            <a:stretch>
              <a:fillRect b="0" l="-51898" r="-51689" t="0"/>
            </a:stretch>
          </a:blipFill>
          <a:ln cap="rnd" cmpd="sng" w="133350">
            <a:solidFill>
              <a:srgbClr val="FFFCF3"/>
            </a:solidFill>
            <a:prstDash val="solid"/>
            <a:round/>
            <a:headEnd len="sm" w="sm" type="none"/>
            <a:tailEnd len="sm" w="sm" type="none"/>
          </a:ln>
        </p:spPr>
      </p:sp>
      <p:sp>
        <p:nvSpPr>
          <p:cNvPr id="355" name="Google Shape;355;p18"/>
          <p:cNvSpPr/>
          <p:nvPr/>
        </p:nvSpPr>
        <p:spPr>
          <a:xfrm>
            <a:off x="8471975" y="1802561"/>
            <a:ext cx="2855488" cy="863785"/>
          </a:xfrm>
          <a:custGeom>
            <a:rect b="b" l="l" r="r" t="t"/>
            <a:pathLst>
              <a:path extrusionOk="0" h="863785" w="2855488">
                <a:moveTo>
                  <a:pt x="0" y="0"/>
                </a:moveTo>
                <a:lnTo>
                  <a:pt x="2855488" y="0"/>
                </a:lnTo>
                <a:lnTo>
                  <a:pt x="2855488" y="863786"/>
                </a:lnTo>
                <a:lnTo>
                  <a:pt x="0" y="863786"/>
                </a:lnTo>
                <a:lnTo>
                  <a:pt x="0" y="0"/>
                </a:lnTo>
                <a:close/>
              </a:path>
            </a:pathLst>
          </a:custGeom>
          <a:blipFill rotWithShape="1">
            <a:blip r:embed="rId7">
              <a:alphaModFix/>
            </a:blip>
            <a:stretch>
              <a:fillRect b="0" l="0" r="0" t="0"/>
            </a:stretch>
          </a:blipFill>
          <a:ln>
            <a:noFill/>
          </a:ln>
        </p:spPr>
      </p:sp>
      <p:sp>
        <p:nvSpPr>
          <p:cNvPr id="356" name="Google Shape;356;p18"/>
          <p:cNvSpPr/>
          <p:nvPr/>
        </p:nvSpPr>
        <p:spPr>
          <a:xfrm>
            <a:off x="13936481" y="1802561"/>
            <a:ext cx="2855488" cy="863785"/>
          </a:xfrm>
          <a:custGeom>
            <a:rect b="b" l="l" r="r" t="t"/>
            <a:pathLst>
              <a:path extrusionOk="0" h="863785" w="2855488">
                <a:moveTo>
                  <a:pt x="0" y="0"/>
                </a:moveTo>
                <a:lnTo>
                  <a:pt x="2855488" y="0"/>
                </a:lnTo>
                <a:lnTo>
                  <a:pt x="2855488" y="863786"/>
                </a:lnTo>
                <a:lnTo>
                  <a:pt x="0" y="863786"/>
                </a:lnTo>
                <a:lnTo>
                  <a:pt x="0" y="0"/>
                </a:lnTo>
                <a:close/>
              </a:path>
            </a:pathLst>
          </a:custGeom>
          <a:blipFill rotWithShape="1">
            <a:blip r:embed="rId7">
              <a:alphaModFix/>
            </a:blip>
            <a:stretch>
              <a:fillRect b="0" l="0" r="0" t="0"/>
            </a:stretch>
          </a:blipFill>
          <a:ln>
            <a:noFill/>
          </a:ln>
        </p:spPr>
      </p:sp>
      <p:grpSp>
        <p:nvGrpSpPr>
          <p:cNvPr id="357" name="Google Shape;357;p18"/>
          <p:cNvGrpSpPr/>
          <p:nvPr/>
        </p:nvGrpSpPr>
        <p:grpSpPr>
          <a:xfrm>
            <a:off x="665480" y="3018644"/>
            <a:ext cx="5939234" cy="5912791"/>
            <a:chOff x="-33258" y="-75"/>
            <a:chExt cx="14906544" cy="14840178"/>
          </a:xfrm>
        </p:grpSpPr>
        <p:sp>
          <p:nvSpPr>
            <p:cNvPr id="358" name="Google Shape;358;p18"/>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6E4A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8"/>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8"/>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8">
                <a:alphaModFix/>
              </a:blip>
              <a:stretch>
                <a:fillRect b="0" l="-24712" r="-24712"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61" name="Google Shape;361;p18"/>
          <p:cNvGrpSpPr/>
          <p:nvPr/>
        </p:nvGrpSpPr>
        <p:grpSpPr>
          <a:xfrm>
            <a:off x="3638729" y="6231092"/>
            <a:ext cx="3149673" cy="3135650"/>
            <a:chOff x="-33258" y="-75"/>
            <a:chExt cx="14906544" cy="14840178"/>
          </a:xfrm>
        </p:grpSpPr>
        <p:sp>
          <p:nvSpPr>
            <p:cNvPr id="362" name="Google Shape;362;p18"/>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6E4A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8"/>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8"/>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9">
                <a:alphaModFix/>
              </a:blip>
              <a:stretch>
                <a:fillRect b="0" l="-32960" r="-3296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5" name="Google Shape;365;p18"/>
          <p:cNvSpPr/>
          <p:nvPr/>
        </p:nvSpPr>
        <p:spPr>
          <a:xfrm>
            <a:off x="5698672" y="1028700"/>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10">
              <a:alphaModFix amt="87000"/>
            </a:blip>
            <a:stretch>
              <a:fillRect b="0" l="-72408" r="0" t="0"/>
            </a:stretch>
          </a:blipFill>
          <a:ln>
            <a:noFill/>
          </a:ln>
        </p:spPr>
      </p:sp>
      <p:sp>
        <p:nvSpPr>
          <p:cNvPr id="366" name="Google Shape;366;p18"/>
          <p:cNvSpPr txBox="1"/>
          <p:nvPr/>
        </p:nvSpPr>
        <p:spPr>
          <a:xfrm>
            <a:off x="8471975" y="1918863"/>
            <a:ext cx="2761412" cy="564507"/>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1" i="0" lang="en-US" sz="3286" u="none" cap="none" strike="noStrike">
                <a:solidFill>
                  <a:srgbClr val="8B36DD"/>
                </a:solidFill>
                <a:latin typeface="Noto Sans TC"/>
                <a:ea typeface="Noto Sans TC"/>
                <a:cs typeface="Noto Sans TC"/>
                <a:sym typeface="Noto Sans TC"/>
              </a:rPr>
              <a:t>虛擬娛樂</a:t>
            </a:r>
            <a:endParaRPr/>
          </a:p>
        </p:txBody>
      </p:sp>
      <p:sp>
        <p:nvSpPr>
          <p:cNvPr id="367" name="Google Shape;367;p18"/>
          <p:cNvSpPr txBox="1"/>
          <p:nvPr/>
        </p:nvSpPr>
        <p:spPr>
          <a:xfrm>
            <a:off x="13936481" y="1918863"/>
            <a:ext cx="2761412" cy="564507"/>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1" i="0" lang="en-US" sz="3286" u="none" cap="none" strike="noStrike">
                <a:solidFill>
                  <a:srgbClr val="8B36DD"/>
                </a:solidFill>
                <a:latin typeface="Noto Sans TC"/>
                <a:ea typeface="Noto Sans TC"/>
                <a:cs typeface="Noto Sans TC"/>
                <a:sym typeface="Noto Sans TC"/>
              </a:rPr>
              <a:t>虛擬旅遊</a:t>
            </a:r>
            <a:endParaRPr/>
          </a:p>
        </p:txBody>
      </p:sp>
      <p:sp>
        <p:nvSpPr>
          <p:cNvPr id="368" name="Google Shape;368;p18"/>
          <p:cNvSpPr txBox="1"/>
          <p:nvPr/>
        </p:nvSpPr>
        <p:spPr>
          <a:xfrm>
            <a:off x="905330" y="467156"/>
            <a:ext cx="442513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生活方面</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19"/>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993" l="-42414" r="-6862" t="-4760"/>
            </a:stretch>
          </a:blipFill>
          <a:ln>
            <a:noFill/>
          </a:ln>
        </p:spPr>
      </p:sp>
      <p:grpSp>
        <p:nvGrpSpPr>
          <p:cNvPr id="374" name="Google Shape;374;p19"/>
          <p:cNvGrpSpPr/>
          <p:nvPr/>
        </p:nvGrpSpPr>
        <p:grpSpPr>
          <a:xfrm>
            <a:off x="-509000" y="-915294"/>
            <a:ext cx="8845410" cy="12603487"/>
            <a:chOff x="0" y="-38100"/>
            <a:chExt cx="2329655" cy="3319437"/>
          </a:xfrm>
        </p:grpSpPr>
        <p:sp>
          <p:nvSpPr>
            <p:cNvPr id="375" name="Google Shape;375;p19"/>
            <p:cNvSpPr/>
            <p:nvPr/>
          </p:nvSpPr>
          <p:spPr>
            <a:xfrm>
              <a:off x="0" y="0"/>
              <a:ext cx="2329655" cy="3281337"/>
            </a:xfrm>
            <a:custGeom>
              <a:rect b="b" l="l" r="r" t="t"/>
              <a:pathLst>
                <a:path extrusionOk="0" h="3281337" w="2329655">
                  <a:moveTo>
                    <a:pt x="0" y="0"/>
                  </a:moveTo>
                  <a:lnTo>
                    <a:pt x="2329655" y="0"/>
                  </a:lnTo>
                  <a:lnTo>
                    <a:pt x="2329655" y="3281337"/>
                  </a:lnTo>
                  <a:lnTo>
                    <a:pt x="0" y="3281337"/>
                  </a:lnTo>
                  <a:close/>
                </a:path>
              </a:pathLst>
            </a:custGeom>
            <a:gradFill>
              <a:gsLst>
                <a:gs pos="0">
                  <a:srgbClr val="004AAD"/>
                </a:gs>
                <a:gs pos="100000">
                  <a:srgbClr val="CB6CE6"/>
                </a:gs>
              </a:gsLst>
              <a:lin ang="0" scaled="0"/>
            </a:gradFill>
            <a:ln>
              <a:noFill/>
            </a:ln>
          </p:spPr>
        </p:sp>
        <p:sp>
          <p:nvSpPr>
            <p:cNvPr id="376" name="Google Shape;376;p19"/>
            <p:cNvSpPr txBox="1"/>
            <p:nvPr/>
          </p:nvSpPr>
          <p:spPr>
            <a:xfrm>
              <a:off x="0" y="-38100"/>
              <a:ext cx="2329655" cy="3319437"/>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7" name="Google Shape;377;p19"/>
          <p:cNvSpPr/>
          <p:nvPr/>
        </p:nvSpPr>
        <p:spPr>
          <a:xfrm>
            <a:off x="-490525" y="-6092220"/>
            <a:ext cx="18778525" cy="9696548"/>
          </a:xfrm>
          <a:custGeom>
            <a:rect b="b" l="l" r="r" t="t"/>
            <a:pathLst>
              <a:path extrusionOk="0" h="9696548" w="18778525">
                <a:moveTo>
                  <a:pt x="0" y="0"/>
                </a:moveTo>
                <a:lnTo>
                  <a:pt x="18778525" y="0"/>
                </a:lnTo>
                <a:lnTo>
                  <a:pt x="18778525" y="9696547"/>
                </a:lnTo>
                <a:lnTo>
                  <a:pt x="0" y="9696547"/>
                </a:lnTo>
                <a:lnTo>
                  <a:pt x="0" y="0"/>
                </a:lnTo>
                <a:close/>
              </a:path>
            </a:pathLst>
          </a:custGeom>
          <a:blipFill rotWithShape="1">
            <a:blip r:embed="rId4">
              <a:alphaModFix/>
            </a:blip>
            <a:stretch>
              <a:fillRect b="0" l="0" r="0" t="0"/>
            </a:stretch>
          </a:blipFill>
          <a:ln>
            <a:noFill/>
          </a:ln>
        </p:spPr>
      </p:sp>
      <p:sp>
        <p:nvSpPr>
          <p:cNvPr id="378" name="Google Shape;378;p19"/>
          <p:cNvSpPr txBox="1"/>
          <p:nvPr/>
        </p:nvSpPr>
        <p:spPr>
          <a:xfrm>
            <a:off x="905330" y="467156"/>
            <a:ext cx="4425133" cy="1335405"/>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工作領域</a:t>
            </a:r>
            <a:endParaRPr/>
          </a:p>
        </p:txBody>
      </p:sp>
      <p:sp>
        <p:nvSpPr>
          <p:cNvPr id="379" name="Google Shape;379;p19"/>
          <p:cNvSpPr/>
          <p:nvPr/>
        </p:nvSpPr>
        <p:spPr>
          <a:xfrm>
            <a:off x="5698672" y="1028700"/>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5">
              <a:alphaModFix amt="87000"/>
            </a:blip>
            <a:stretch>
              <a:fillRect b="0" l="-72408" r="0" t="0"/>
            </a:stretch>
          </a:blipFill>
          <a:ln>
            <a:noFill/>
          </a:ln>
        </p:spPr>
      </p:sp>
      <p:grpSp>
        <p:nvGrpSpPr>
          <p:cNvPr id="380" name="Google Shape;380;p19"/>
          <p:cNvGrpSpPr/>
          <p:nvPr/>
        </p:nvGrpSpPr>
        <p:grpSpPr>
          <a:xfrm>
            <a:off x="716519" y="3463796"/>
            <a:ext cx="7368406" cy="4837960"/>
            <a:chOff x="0" y="-28575"/>
            <a:chExt cx="2886549" cy="1895255"/>
          </a:xfrm>
        </p:grpSpPr>
        <p:sp>
          <p:nvSpPr>
            <p:cNvPr id="381" name="Google Shape;381;p19"/>
            <p:cNvSpPr/>
            <p:nvPr/>
          </p:nvSpPr>
          <p:spPr>
            <a:xfrm>
              <a:off x="0" y="0"/>
              <a:ext cx="2886549" cy="1866680"/>
            </a:xfrm>
            <a:custGeom>
              <a:rect b="b" l="l" r="r" t="t"/>
              <a:pathLst>
                <a:path extrusionOk="0" h="1866680" w="2886549">
                  <a:moveTo>
                    <a:pt x="35724" y="0"/>
                  </a:moveTo>
                  <a:lnTo>
                    <a:pt x="2850825" y="0"/>
                  </a:lnTo>
                  <a:cubicBezTo>
                    <a:pt x="2860300" y="0"/>
                    <a:pt x="2869386" y="3764"/>
                    <a:pt x="2876086" y="10463"/>
                  </a:cubicBezTo>
                  <a:cubicBezTo>
                    <a:pt x="2882785" y="17163"/>
                    <a:pt x="2886549" y="26249"/>
                    <a:pt x="2886549" y="35724"/>
                  </a:cubicBezTo>
                  <a:lnTo>
                    <a:pt x="2886549" y="1830956"/>
                  </a:lnTo>
                  <a:cubicBezTo>
                    <a:pt x="2886549" y="1840431"/>
                    <a:pt x="2882785" y="1849517"/>
                    <a:pt x="2876086" y="1856217"/>
                  </a:cubicBezTo>
                  <a:cubicBezTo>
                    <a:pt x="2869386" y="1862916"/>
                    <a:pt x="2860300" y="1866680"/>
                    <a:pt x="2850825" y="1866680"/>
                  </a:cubicBezTo>
                  <a:lnTo>
                    <a:pt x="35724" y="1866680"/>
                  </a:lnTo>
                  <a:cubicBezTo>
                    <a:pt x="26249" y="1866680"/>
                    <a:pt x="17163" y="1862916"/>
                    <a:pt x="10463" y="1856217"/>
                  </a:cubicBezTo>
                  <a:cubicBezTo>
                    <a:pt x="3764" y="1849517"/>
                    <a:pt x="0" y="1840431"/>
                    <a:pt x="0" y="1830956"/>
                  </a:cubicBezTo>
                  <a:lnTo>
                    <a:pt x="0" y="35724"/>
                  </a:lnTo>
                  <a:cubicBezTo>
                    <a:pt x="0" y="26249"/>
                    <a:pt x="3764" y="17163"/>
                    <a:pt x="10463" y="10463"/>
                  </a:cubicBezTo>
                  <a:cubicBezTo>
                    <a:pt x="17163" y="3764"/>
                    <a:pt x="26249" y="0"/>
                    <a:pt x="35724" y="0"/>
                  </a:cubicBezTo>
                  <a:close/>
                </a:path>
              </a:pathLst>
            </a:custGeom>
            <a:gradFill>
              <a:gsLst>
                <a:gs pos="0">
                  <a:srgbClr val="FFFCF3"/>
                </a:gs>
                <a:gs pos="100000">
                  <a:srgbClr val="DBDBDB"/>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9"/>
            <p:cNvSpPr txBox="1"/>
            <p:nvPr/>
          </p:nvSpPr>
          <p:spPr>
            <a:xfrm>
              <a:off x="0" y="-28575"/>
              <a:ext cx="2886549" cy="1895255"/>
            </a:xfrm>
            <a:prstGeom prst="rect">
              <a:avLst/>
            </a:prstGeom>
            <a:noFill/>
            <a:ln>
              <a:noFill/>
            </a:ln>
          </p:spPr>
          <p:txBody>
            <a:bodyPr anchorCtr="0" anchor="ctr" bIns="39400" lIns="39400" spcFirstLastPara="1" rIns="39400" wrap="square" tIns="394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83" name="Google Shape;383;p19"/>
          <p:cNvSpPr txBox="1"/>
          <p:nvPr/>
        </p:nvSpPr>
        <p:spPr>
          <a:xfrm>
            <a:off x="896898" y="7604515"/>
            <a:ext cx="7288225" cy="630566"/>
          </a:xfrm>
          <a:prstGeom prst="rect">
            <a:avLst/>
          </a:prstGeom>
          <a:noFill/>
          <a:ln>
            <a:noFill/>
          </a:ln>
        </p:spPr>
        <p:txBody>
          <a:bodyPr anchorCtr="0" anchor="t" bIns="0" lIns="0" spcFirstLastPara="1" rIns="0" wrap="square" tIns="0">
            <a:spAutoFit/>
          </a:bodyPr>
          <a:lstStyle/>
          <a:p>
            <a:pPr indent="0" lvl="0" marL="0" marR="0" rtl="0" algn="l">
              <a:lnSpc>
                <a:spcPct val="190007"/>
              </a:lnSpc>
              <a:spcBef>
                <a:spcPts val="0"/>
              </a:spcBef>
              <a:spcAft>
                <a:spcPts val="0"/>
              </a:spcAft>
              <a:buNone/>
            </a:pPr>
            <a:r>
              <a:rPr b="0" i="0" lang="en-US" sz="1371" u="none" cap="none" strike="noStrike">
                <a:solidFill>
                  <a:srgbClr val="0E226F"/>
                </a:solidFill>
                <a:latin typeface="Noto Sans TC"/>
                <a:ea typeface="Noto Sans TC"/>
                <a:cs typeface="Noto Sans TC"/>
                <a:sym typeface="Noto Sans TC"/>
              </a:rPr>
              <a:t>影片來源: Youtube</a:t>
            </a:r>
            <a:endParaRPr/>
          </a:p>
          <a:p>
            <a:pPr indent="0" lvl="0" marL="0" marR="0" rtl="0" algn="l">
              <a:lnSpc>
                <a:spcPct val="190007"/>
              </a:lnSpc>
              <a:spcBef>
                <a:spcPts val="0"/>
              </a:spcBef>
              <a:spcAft>
                <a:spcPts val="0"/>
              </a:spcAft>
              <a:buNone/>
            </a:pPr>
            <a:r>
              <a:rPr b="0" i="0" lang="en-US" sz="1371" u="none" cap="none" strike="noStrike">
                <a:solidFill>
                  <a:srgbClr val="0E226F"/>
                </a:solidFill>
                <a:latin typeface="Noto Sans TC"/>
                <a:ea typeface="Noto Sans TC"/>
                <a:cs typeface="Noto Sans TC"/>
                <a:sym typeface="Noto Sans TC"/>
              </a:rPr>
              <a:t>How McLaren Automotive uses virtual reality to design its sportscars and supercars</a:t>
            </a:r>
            <a:endParaRPr/>
          </a:p>
        </p:txBody>
      </p:sp>
      <p:grpSp>
        <p:nvGrpSpPr>
          <p:cNvPr id="384" name="Google Shape;384;p19"/>
          <p:cNvGrpSpPr/>
          <p:nvPr/>
        </p:nvGrpSpPr>
        <p:grpSpPr>
          <a:xfrm>
            <a:off x="13086776" y="4931967"/>
            <a:ext cx="5140947" cy="3369789"/>
            <a:chOff x="0" y="-28575"/>
            <a:chExt cx="2013949" cy="1320104"/>
          </a:xfrm>
        </p:grpSpPr>
        <p:sp>
          <p:nvSpPr>
            <p:cNvPr id="385" name="Google Shape;385;p19"/>
            <p:cNvSpPr/>
            <p:nvPr/>
          </p:nvSpPr>
          <p:spPr>
            <a:xfrm>
              <a:off x="0" y="0"/>
              <a:ext cx="2013949" cy="1291529"/>
            </a:xfrm>
            <a:custGeom>
              <a:rect b="b" l="l" r="r" t="t"/>
              <a:pathLst>
                <a:path extrusionOk="0" h="1291529" w="2013949">
                  <a:moveTo>
                    <a:pt x="51202" y="0"/>
                  </a:moveTo>
                  <a:lnTo>
                    <a:pt x="1962747" y="0"/>
                  </a:lnTo>
                  <a:cubicBezTo>
                    <a:pt x="1976327" y="0"/>
                    <a:pt x="1989350" y="5394"/>
                    <a:pt x="1998953" y="14997"/>
                  </a:cubicBezTo>
                  <a:cubicBezTo>
                    <a:pt x="2008555" y="24599"/>
                    <a:pt x="2013949" y="37622"/>
                    <a:pt x="2013949" y="51202"/>
                  </a:cubicBezTo>
                  <a:lnTo>
                    <a:pt x="2013949" y="1240327"/>
                  </a:lnTo>
                  <a:cubicBezTo>
                    <a:pt x="2013949" y="1268605"/>
                    <a:pt x="1991025" y="1291529"/>
                    <a:pt x="1962747" y="1291529"/>
                  </a:cubicBezTo>
                  <a:lnTo>
                    <a:pt x="51202" y="1291529"/>
                  </a:lnTo>
                  <a:cubicBezTo>
                    <a:pt x="37622" y="1291529"/>
                    <a:pt x="24599" y="1286134"/>
                    <a:pt x="14997" y="1276532"/>
                  </a:cubicBezTo>
                  <a:cubicBezTo>
                    <a:pt x="5394" y="1266930"/>
                    <a:pt x="0" y="1253906"/>
                    <a:pt x="0" y="1240327"/>
                  </a:cubicBezTo>
                  <a:lnTo>
                    <a:pt x="0" y="51202"/>
                  </a:lnTo>
                  <a:cubicBezTo>
                    <a:pt x="0" y="22924"/>
                    <a:pt x="22924" y="0"/>
                    <a:pt x="51202" y="0"/>
                  </a:cubicBezTo>
                  <a:close/>
                </a:path>
              </a:pathLst>
            </a:custGeom>
            <a:gradFill>
              <a:gsLst>
                <a:gs pos="0">
                  <a:srgbClr val="FFFCF3"/>
                </a:gs>
                <a:gs pos="100000">
                  <a:srgbClr val="DBDBDB"/>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9"/>
            <p:cNvSpPr txBox="1"/>
            <p:nvPr/>
          </p:nvSpPr>
          <p:spPr>
            <a:xfrm>
              <a:off x="0" y="-28575"/>
              <a:ext cx="2013949" cy="1320104"/>
            </a:xfrm>
            <a:prstGeom prst="rect">
              <a:avLst/>
            </a:prstGeom>
            <a:noFill/>
            <a:ln>
              <a:noFill/>
            </a:ln>
          </p:spPr>
          <p:txBody>
            <a:bodyPr anchorCtr="0" anchor="ctr" bIns="39400" lIns="39400" spcFirstLastPara="1" rIns="39400" wrap="square" tIns="394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87" name="Google Shape;387;p19"/>
          <p:cNvSpPr/>
          <p:nvPr/>
        </p:nvSpPr>
        <p:spPr>
          <a:xfrm>
            <a:off x="688234" y="2540781"/>
            <a:ext cx="2855488" cy="863785"/>
          </a:xfrm>
          <a:custGeom>
            <a:rect b="b" l="l" r="r" t="t"/>
            <a:pathLst>
              <a:path extrusionOk="0" h="863785" w="2855488">
                <a:moveTo>
                  <a:pt x="0" y="0"/>
                </a:moveTo>
                <a:lnTo>
                  <a:pt x="2855488" y="0"/>
                </a:lnTo>
                <a:lnTo>
                  <a:pt x="2855488" y="863785"/>
                </a:lnTo>
                <a:lnTo>
                  <a:pt x="0" y="863785"/>
                </a:lnTo>
                <a:lnTo>
                  <a:pt x="0" y="0"/>
                </a:lnTo>
                <a:close/>
              </a:path>
            </a:pathLst>
          </a:custGeom>
          <a:blipFill rotWithShape="1">
            <a:blip r:embed="rId6">
              <a:alphaModFix/>
            </a:blip>
            <a:stretch>
              <a:fillRect b="0" l="0" r="0" t="0"/>
            </a:stretch>
          </a:blipFill>
          <a:ln>
            <a:noFill/>
          </a:ln>
        </p:spPr>
      </p:sp>
      <p:sp>
        <p:nvSpPr>
          <p:cNvPr id="388" name="Google Shape;388;p19"/>
          <p:cNvSpPr/>
          <p:nvPr/>
        </p:nvSpPr>
        <p:spPr>
          <a:xfrm>
            <a:off x="14464698" y="3039305"/>
            <a:ext cx="2855488" cy="863785"/>
          </a:xfrm>
          <a:custGeom>
            <a:rect b="b" l="l" r="r" t="t"/>
            <a:pathLst>
              <a:path extrusionOk="0" h="863785" w="2855488">
                <a:moveTo>
                  <a:pt x="0" y="0"/>
                </a:moveTo>
                <a:lnTo>
                  <a:pt x="2855488" y="0"/>
                </a:lnTo>
                <a:lnTo>
                  <a:pt x="2855488" y="863785"/>
                </a:lnTo>
                <a:lnTo>
                  <a:pt x="0" y="863785"/>
                </a:lnTo>
                <a:lnTo>
                  <a:pt x="0" y="0"/>
                </a:lnTo>
                <a:close/>
              </a:path>
            </a:pathLst>
          </a:custGeom>
          <a:blipFill rotWithShape="1">
            <a:blip r:embed="rId6">
              <a:alphaModFix/>
            </a:blip>
            <a:stretch>
              <a:fillRect b="0" l="0" r="0" t="0"/>
            </a:stretch>
          </a:blipFill>
          <a:ln>
            <a:noFill/>
          </a:ln>
        </p:spPr>
      </p:sp>
      <p:sp>
        <p:nvSpPr>
          <p:cNvPr id="389" name="Google Shape;389;p19"/>
          <p:cNvSpPr txBox="1"/>
          <p:nvPr/>
        </p:nvSpPr>
        <p:spPr>
          <a:xfrm>
            <a:off x="605275" y="2675000"/>
            <a:ext cx="2761412" cy="538198"/>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1" i="0" lang="en-US" sz="3186" u="none" cap="none" strike="noStrike">
                <a:solidFill>
                  <a:srgbClr val="8B36DD"/>
                </a:solidFill>
                <a:latin typeface="Noto Sans TC"/>
                <a:ea typeface="Noto Sans TC"/>
                <a:cs typeface="Noto Sans TC"/>
                <a:sym typeface="Noto Sans TC"/>
              </a:rPr>
              <a:t>設計與製造</a:t>
            </a:r>
            <a:endParaRPr/>
          </a:p>
        </p:txBody>
      </p:sp>
      <p:sp>
        <p:nvSpPr>
          <p:cNvPr id="390" name="Google Shape;390;p19"/>
          <p:cNvSpPr txBox="1"/>
          <p:nvPr/>
        </p:nvSpPr>
        <p:spPr>
          <a:xfrm>
            <a:off x="14448355" y="3173523"/>
            <a:ext cx="2761412" cy="538198"/>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1" i="0" lang="en-US" sz="3186" u="none" cap="none" strike="noStrike">
                <a:solidFill>
                  <a:srgbClr val="8B36DD"/>
                </a:solidFill>
                <a:latin typeface="Noto Sans TC"/>
                <a:ea typeface="Noto Sans TC"/>
                <a:cs typeface="Noto Sans TC"/>
                <a:sym typeface="Noto Sans TC"/>
              </a:rPr>
              <a:t>培訓模擬</a:t>
            </a:r>
            <a:endParaRPr/>
          </a:p>
        </p:txBody>
      </p:sp>
      <p:sp>
        <p:nvSpPr>
          <p:cNvPr id="391" name="Google Shape;391;p19"/>
          <p:cNvSpPr txBox="1"/>
          <p:nvPr/>
        </p:nvSpPr>
        <p:spPr>
          <a:xfrm>
            <a:off x="2115978" y="8476783"/>
            <a:ext cx="4669686" cy="1368754"/>
          </a:xfrm>
          <a:prstGeom prst="rect">
            <a:avLst/>
          </a:prstGeom>
          <a:noFill/>
          <a:ln>
            <a:noFill/>
          </a:ln>
        </p:spPr>
        <p:txBody>
          <a:bodyPr anchorCtr="0" anchor="t" bIns="0" lIns="0" spcFirstLastPara="1" rIns="0" wrap="square" tIns="0">
            <a:spAutoFit/>
          </a:bodyPr>
          <a:lstStyle/>
          <a:p>
            <a:pPr indent="0" lvl="0" marL="0" marR="0" rtl="0" algn="ctr">
              <a:lnSpc>
                <a:spcPct val="190030"/>
              </a:lnSpc>
              <a:spcBef>
                <a:spcPts val="0"/>
              </a:spcBef>
              <a:spcAft>
                <a:spcPts val="0"/>
              </a:spcAft>
              <a:buNone/>
            </a:pPr>
            <a:r>
              <a:rPr b="0" i="0" lang="en-US" sz="2989" u="none" cap="none" strike="noStrike">
                <a:solidFill>
                  <a:srgbClr val="FFFFFF"/>
                </a:solidFill>
                <a:latin typeface="Noto Sans TC"/>
                <a:ea typeface="Noto Sans TC"/>
                <a:cs typeface="Noto Sans TC"/>
                <a:sym typeface="Noto Sans TC"/>
              </a:rPr>
              <a:t>設計師可以在元宇宙中進行</a:t>
            </a:r>
            <a:endParaRPr/>
          </a:p>
          <a:p>
            <a:pPr indent="0" lvl="0" marL="0" marR="0" rtl="0" algn="l">
              <a:lnSpc>
                <a:spcPct val="190030"/>
              </a:lnSpc>
              <a:spcBef>
                <a:spcPts val="0"/>
              </a:spcBef>
              <a:spcAft>
                <a:spcPts val="0"/>
              </a:spcAft>
              <a:buNone/>
            </a:pPr>
            <a:r>
              <a:rPr b="0" i="0" lang="en-US" sz="2989" u="none" cap="none" strike="noStrike">
                <a:solidFill>
                  <a:srgbClr val="FFFFFF"/>
                </a:solidFill>
                <a:latin typeface="Noto Sans TC"/>
                <a:ea typeface="Noto Sans TC"/>
                <a:cs typeface="Noto Sans TC"/>
                <a:sym typeface="Noto Sans TC"/>
              </a:rPr>
              <a:t>產品原型設計和測試</a:t>
            </a:r>
            <a:endParaRPr/>
          </a:p>
        </p:txBody>
      </p:sp>
      <p:sp>
        <p:nvSpPr>
          <p:cNvPr id="392" name="Google Shape;392;p19">
            <a:hlinkClick r:id="rId7"/>
          </p:cNvPr>
          <p:cNvSpPr/>
          <p:nvPr/>
        </p:nvSpPr>
        <p:spPr>
          <a:xfrm>
            <a:off x="13306969" y="5198387"/>
            <a:ext cx="4700560" cy="2761762"/>
          </a:xfrm>
          <a:custGeom>
            <a:rect b="b" l="l" r="r" t="t"/>
            <a:pathLst>
              <a:path extrusionOk="0" h="2761762" w="4700560">
                <a:moveTo>
                  <a:pt x="0" y="0"/>
                </a:moveTo>
                <a:lnTo>
                  <a:pt x="4700561" y="0"/>
                </a:lnTo>
                <a:lnTo>
                  <a:pt x="4700561" y="2761762"/>
                </a:lnTo>
                <a:lnTo>
                  <a:pt x="0" y="2761762"/>
                </a:lnTo>
                <a:lnTo>
                  <a:pt x="0" y="0"/>
                </a:lnTo>
                <a:close/>
              </a:path>
            </a:pathLst>
          </a:custGeom>
          <a:blipFill rotWithShape="1">
            <a:blip r:embed="rId8">
              <a:alphaModFix/>
            </a:blip>
            <a:stretch>
              <a:fillRect b="-6767" l="-6959" r="-4560" t="0"/>
            </a:stretch>
          </a:blipFill>
          <a:ln>
            <a:noFill/>
          </a:ln>
        </p:spPr>
      </p:sp>
      <p:grpSp>
        <p:nvGrpSpPr>
          <p:cNvPr id="393" name="Google Shape;393;p19"/>
          <p:cNvGrpSpPr/>
          <p:nvPr/>
        </p:nvGrpSpPr>
        <p:grpSpPr>
          <a:xfrm>
            <a:off x="8659709" y="2966362"/>
            <a:ext cx="5140947" cy="3291077"/>
            <a:chOff x="0" y="-28575"/>
            <a:chExt cx="2013949" cy="1289268"/>
          </a:xfrm>
        </p:grpSpPr>
        <p:sp>
          <p:nvSpPr>
            <p:cNvPr id="394" name="Google Shape;394;p19"/>
            <p:cNvSpPr/>
            <p:nvPr/>
          </p:nvSpPr>
          <p:spPr>
            <a:xfrm>
              <a:off x="0" y="0"/>
              <a:ext cx="2013949" cy="1260693"/>
            </a:xfrm>
            <a:custGeom>
              <a:rect b="b" l="l" r="r" t="t"/>
              <a:pathLst>
                <a:path extrusionOk="0" h="1260693" w="2013949">
                  <a:moveTo>
                    <a:pt x="51202" y="0"/>
                  </a:moveTo>
                  <a:lnTo>
                    <a:pt x="1962747" y="0"/>
                  </a:lnTo>
                  <a:cubicBezTo>
                    <a:pt x="1976327" y="0"/>
                    <a:pt x="1989350" y="5394"/>
                    <a:pt x="1998953" y="14997"/>
                  </a:cubicBezTo>
                  <a:cubicBezTo>
                    <a:pt x="2008555" y="24599"/>
                    <a:pt x="2013949" y="37622"/>
                    <a:pt x="2013949" y="51202"/>
                  </a:cubicBezTo>
                  <a:lnTo>
                    <a:pt x="2013949" y="1209492"/>
                  </a:lnTo>
                  <a:cubicBezTo>
                    <a:pt x="2013949" y="1237770"/>
                    <a:pt x="1991025" y="1260693"/>
                    <a:pt x="1962747" y="1260693"/>
                  </a:cubicBezTo>
                  <a:lnTo>
                    <a:pt x="51202" y="1260693"/>
                  </a:lnTo>
                  <a:cubicBezTo>
                    <a:pt x="22924" y="1260693"/>
                    <a:pt x="0" y="1237770"/>
                    <a:pt x="0" y="1209492"/>
                  </a:cubicBezTo>
                  <a:lnTo>
                    <a:pt x="0" y="51202"/>
                  </a:lnTo>
                  <a:cubicBezTo>
                    <a:pt x="0" y="22924"/>
                    <a:pt x="22924" y="0"/>
                    <a:pt x="51202" y="0"/>
                  </a:cubicBezTo>
                  <a:close/>
                </a:path>
              </a:pathLst>
            </a:custGeom>
            <a:gradFill>
              <a:gsLst>
                <a:gs pos="0">
                  <a:srgbClr val="FFFCF3"/>
                </a:gs>
                <a:gs pos="100000">
                  <a:srgbClr val="DBDBDB"/>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9"/>
            <p:cNvSpPr txBox="1"/>
            <p:nvPr/>
          </p:nvSpPr>
          <p:spPr>
            <a:xfrm>
              <a:off x="0" y="-28575"/>
              <a:ext cx="2013949" cy="1289268"/>
            </a:xfrm>
            <a:prstGeom prst="rect">
              <a:avLst/>
            </a:prstGeom>
            <a:noFill/>
            <a:ln>
              <a:noFill/>
            </a:ln>
          </p:spPr>
          <p:txBody>
            <a:bodyPr anchorCtr="0" anchor="ctr" bIns="39400" lIns="39400" spcFirstLastPara="1" rIns="39400" wrap="square" tIns="394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96" name="Google Shape;396;p19">
            <a:hlinkClick r:id="rId9"/>
          </p:cNvPr>
          <p:cNvSpPr/>
          <p:nvPr/>
        </p:nvSpPr>
        <p:spPr>
          <a:xfrm>
            <a:off x="8834270" y="3298595"/>
            <a:ext cx="4833728" cy="2512266"/>
          </a:xfrm>
          <a:custGeom>
            <a:rect b="b" l="l" r="r" t="t"/>
            <a:pathLst>
              <a:path extrusionOk="0" h="2512266" w="4833728">
                <a:moveTo>
                  <a:pt x="0" y="0"/>
                </a:moveTo>
                <a:lnTo>
                  <a:pt x="4833728" y="0"/>
                </a:lnTo>
                <a:lnTo>
                  <a:pt x="4833728" y="2512266"/>
                </a:lnTo>
                <a:lnTo>
                  <a:pt x="0" y="2512266"/>
                </a:lnTo>
                <a:lnTo>
                  <a:pt x="0" y="0"/>
                </a:lnTo>
                <a:close/>
              </a:path>
            </a:pathLst>
          </a:custGeom>
          <a:blipFill rotWithShape="1">
            <a:blip r:embed="rId10">
              <a:alphaModFix/>
            </a:blip>
            <a:stretch>
              <a:fillRect b="-37720" l="-10414" r="-45790" t="-31336"/>
            </a:stretch>
          </a:blipFill>
          <a:ln>
            <a:noFill/>
          </a:ln>
        </p:spPr>
      </p:sp>
      <p:sp>
        <p:nvSpPr>
          <p:cNvPr id="397" name="Google Shape;397;p19"/>
          <p:cNvSpPr/>
          <p:nvPr/>
        </p:nvSpPr>
        <p:spPr>
          <a:xfrm>
            <a:off x="11674851" y="4318720"/>
            <a:ext cx="1872867" cy="938501"/>
          </a:xfrm>
          <a:custGeom>
            <a:rect b="b" l="l" r="r" t="t"/>
            <a:pathLst>
              <a:path extrusionOk="0" h="938501" w="1872867">
                <a:moveTo>
                  <a:pt x="0" y="0"/>
                </a:moveTo>
                <a:lnTo>
                  <a:pt x="1872867" y="0"/>
                </a:lnTo>
                <a:lnTo>
                  <a:pt x="1872867" y="938501"/>
                </a:lnTo>
                <a:lnTo>
                  <a:pt x="0" y="938501"/>
                </a:lnTo>
                <a:lnTo>
                  <a:pt x="0" y="0"/>
                </a:lnTo>
                <a:close/>
              </a:path>
            </a:pathLst>
          </a:custGeom>
          <a:blipFill rotWithShape="1">
            <a:blip r:embed="rId11">
              <a:alphaModFix/>
            </a:blip>
            <a:stretch>
              <a:fillRect b="-41143" l="-10705" r="-46535" t="-35361"/>
            </a:stretch>
          </a:blipFill>
          <a:ln>
            <a:noFill/>
          </a:ln>
        </p:spPr>
      </p:sp>
      <p:sp>
        <p:nvSpPr>
          <p:cNvPr id="398" name="Google Shape;398;p19"/>
          <p:cNvSpPr txBox="1"/>
          <p:nvPr/>
        </p:nvSpPr>
        <p:spPr>
          <a:xfrm>
            <a:off x="8834270" y="5833537"/>
            <a:ext cx="4497982" cy="248296"/>
          </a:xfrm>
          <a:prstGeom prst="rect">
            <a:avLst/>
          </a:prstGeom>
          <a:noFill/>
          <a:ln>
            <a:noFill/>
          </a:ln>
        </p:spPr>
        <p:txBody>
          <a:bodyPr anchorCtr="0" anchor="t" bIns="0" lIns="0" spcFirstLastPara="1" rIns="0" wrap="square" tIns="0">
            <a:spAutoFit/>
          </a:bodyPr>
          <a:lstStyle/>
          <a:p>
            <a:pPr indent="0" lvl="0" marL="0" marR="0" rtl="0" algn="l">
              <a:lnSpc>
                <a:spcPct val="190008"/>
              </a:lnSpc>
              <a:spcBef>
                <a:spcPts val="0"/>
              </a:spcBef>
              <a:spcAft>
                <a:spcPts val="0"/>
              </a:spcAft>
              <a:buNone/>
            </a:pPr>
            <a:r>
              <a:rPr b="0" i="0" lang="en-US" sz="1171" u="none" cap="none" strike="noStrike">
                <a:solidFill>
                  <a:srgbClr val="0E226F"/>
                </a:solidFill>
                <a:latin typeface="Noto Sans TC"/>
                <a:ea typeface="Noto Sans TC"/>
                <a:cs typeface="Noto Sans TC"/>
                <a:sym typeface="Noto Sans TC"/>
              </a:rPr>
              <a:t>影片來源: Youtube- VIVE TALK VR Flight Simulation Training</a:t>
            </a:r>
            <a:endParaRPr/>
          </a:p>
        </p:txBody>
      </p:sp>
      <p:sp>
        <p:nvSpPr>
          <p:cNvPr id="399" name="Google Shape;399;p19"/>
          <p:cNvSpPr txBox="1"/>
          <p:nvPr/>
        </p:nvSpPr>
        <p:spPr>
          <a:xfrm>
            <a:off x="13278446" y="7950624"/>
            <a:ext cx="4757607" cy="226060"/>
          </a:xfrm>
          <a:prstGeom prst="rect">
            <a:avLst/>
          </a:prstGeom>
          <a:noFill/>
          <a:ln>
            <a:noFill/>
          </a:ln>
        </p:spPr>
        <p:txBody>
          <a:bodyPr anchorCtr="0" anchor="t" bIns="0" lIns="0" spcFirstLastPara="1" rIns="0" wrap="square" tIns="0">
            <a:spAutoFit/>
          </a:bodyPr>
          <a:lstStyle/>
          <a:p>
            <a:pPr indent="0" lvl="0" marL="0" marR="0" rtl="0" algn="l">
              <a:lnSpc>
                <a:spcPct val="190000"/>
              </a:lnSpc>
              <a:spcBef>
                <a:spcPts val="0"/>
              </a:spcBef>
              <a:spcAft>
                <a:spcPts val="0"/>
              </a:spcAft>
              <a:buNone/>
            </a:pPr>
            <a:r>
              <a:rPr b="0" i="0" lang="en-US" sz="1100" u="none" cap="none" strike="noStrike">
                <a:solidFill>
                  <a:srgbClr val="0E226F"/>
                </a:solidFill>
                <a:latin typeface="Noto Sans TC"/>
                <a:ea typeface="Noto Sans TC"/>
                <a:cs typeface="Noto Sans TC"/>
                <a:sym typeface="Noto Sans TC"/>
              </a:rPr>
              <a:t>影片來源: Youtube- 医学生向け臨床教育用VRシミュレーター「VROSCE」</a:t>
            </a:r>
            <a:endParaRPr/>
          </a:p>
        </p:txBody>
      </p:sp>
      <p:sp>
        <p:nvSpPr>
          <p:cNvPr id="400" name="Google Shape;400;p19"/>
          <p:cNvSpPr txBox="1"/>
          <p:nvPr/>
        </p:nvSpPr>
        <p:spPr>
          <a:xfrm>
            <a:off x="9344319" y="8476783"/>
            <a:ext cx="7975867" cy="1363009"/>
          </a:xfrm>
          <a:prstGeom prst="rect">
            <a:avLst/>
          </a:prstGeom>
          <a:noFill/>
          <a:ln>
            <a:noFill/>
          </a:ln>
        </p:spPr>
        <p:txBody>
          <a:bodyPr anchorCtr="0" anchor="t" bIns="0" lIns="0" spcFirstLastPara="1" rIns="0" wrap="square" tIns="0">
            <a:spAutoFit/>
          </a:bodyPr>
          <a:lstStyle/>
          <a:p>
            <a:pPr indent="0" lvl="0" marL="0" marR="0" rtl="0" algn="l">
              <a:lnSpc>
                <a:spcPct val="190030"/>
              </a:lnSpc>
              <a:spcBef>
                <a:spcPts val="0"/>
              </a:spcBef>
              <a:spcAft>
                <a:spcPts val="0"/>
              </a:spcAft>
              <a:buNone/>
            </a:pPr>
            <a:r>
              <a:rPr b="0" i="0" lang="en-US" sz="2989" u="none" cap="none" strike="noStrike">
                <a:solidFill>
                  <a:srgbClr val="FFFFFF"/>
                </a:solidFill>
                <a:latin typeface="Noto Sans TC"/>
                <a:ea typeface="Noto Sans TC"/>
                <a:cs typeface="Noto Sans TC"/>
                <a:sym typeface="Noto Sans TC"/>
              </a:rPr>
              <a:t>企業可以利用虛擬現實技術,為員工提供安全、高效的技能培訓,如飛行模擬、手術模擬等</a:t>
            </a:r>
            <a:endParaRPr/>
          </a:p>
        </p:txBody>
      </p:sp>
      <p:pic>
        <p:nvPicPr>
          <p:cNvPr id="401" name="Google Shape;401;p19" title="images (1).jpg"/>
          <p:cNvPicPr preferRelativeResize="0"/>
          <p:nvPr/>
        </p:nvPicPr>
        <p:blipFill rotWithShape="1">
          <a:blip r:embed="rId12">
            <a:alphaModFix/>
          </a:blip>
          <a:srcRect b="6335" l="0" r="1961" t="7114"/>
          <a:stretch/>
        </p:blipFill>
        <p:spPr>
          <a:xfrm>
            <a:off x="834827" y="3794587"/>
            <a:ext cx="7058374" cy="3560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0"/>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993" l="-42414" r="-6862" t="-4760"/>
            </a:stretch>
          </a:blipFill>
          <a:ln>
            <a:noFill/>
          </a:ln>
        </p:spPr>
      </p:sp>
      <p:grpSp>
        <p:nvGrpSpPr>
          <p:cNvPr id="407" name="Google Shape;407;p20"/>
          <p:cNvGrpSpPr/>
          <p:nvPr/>
        </p:nvGrpSpPr>
        <p:grpSpPr>
          <a:xfrm>
            <a:off x="1396910" y="3540967"/>
            <a:ext cx="15606752" cy="6109351"/>
            <a:chOff x="0" y="-66675"/>
            <a:chExt cx="4042975" cy="1582645"/>
          </a:xfrm>
        </p:grpSpPr>
        <p:sp>
          <p:nvSpPr>
            <p:cNvPr id="408" name="Google Shape;408;p20"/>
            <p:cNvSpPr/>
            <p:nvPr/>
          </p:nvSpPr>
          <p:spPr>
            <a:xfrm>
              <a:off x="0" y="0"/>
              <a:ext cx="4042975" cy="1515970"/>
            </a:xfrm>
            <a:custGeom>
              <a:rect b="b" l="l" r="r" t="t"/>
              <a:pathLst>
                <a:path extrusionOk="0" h="1515970" w="4042975">
                  <a:moveTo>
                    <a:pt x="19346" y="0"/>
                  </a:moveTo>
                  <a:lnTo>
                    <a:pt x="4023629" y="0"/>
                  </a:lnTo>
                  <a:cubicBezTo>
                    <a:pt x="4028760" y="0"/>
                    <a:pt x="4033681" y="2038"/>
                    <a:pt x="4037309" y="5666"/>
                  </a:cubicBezTo>
                  <a:cubicBezTo>
                    <a:pt x="4040937" y="9295"/>
                    <a:pt x="4042975" y="14215"/>
                    <a:pt x="4042975" y="19346"/>
                  </a:cubicBezTo>
                  <a:lnTo>
                    <a:pt x="4042975" y="1496624"/>
                  </a:lnTo>
                  <a:cubicBezTo>
                    <a:pt x="4042975" y="1501755"/>
                    <a:pt x="4040937" y="1506676"/>
                    <a:pt x="4037309" y="1510304"/>
                  </a:cubicBezTo>
                  <a:cubicBezTo>
                    <a:pt x="4033681" y="1513932"/>
                    <a:pt x="4028760" y="1515970"/>
                    <a:pt x="4023629" y="1515970"/>
                  </a:cubicBezTo>
                  <a:lnTo>
                    <a:pt x="19346" y="1515970"/>
                  </a:lnTo>
                  <a:cubicBezTo>
                    <a:pt x="8662" y="1515970"/>
                    <a:pt x="0" y="1507309"/>
                    <a:pt x="0" y="1496624"/>
                  </a:cubicBezTo>
                  <a:lnTo>
                    <a:pt x="0" y="19346"/>
                  </a:lnTo>
                  <a:cubicBezTo>
                    <a:pt x="0" y="14215"/>
                    <a:pt x="2038" y="9295"/>
                    <a:pt x="5666" y="5666"/>
                  </a:cubicBezTo>
                  <a:cubicBezTo>
                    <a:pt x="9295" y="2038"/>
                    <a:pt x="14215" y="0"/>
                    <a:pt x="19346" y="0"/>
                  </a:cubicBezTo>
                  <a:close/>
                </a:path>
              </a:pathLst>
            </a:custGeom>
            <a:gradFill>
              <a:gsLst>
                <a:gs pos="0">
                  <a:srgbClr val="795AC6">
                    <a:alpha val="4313"/>
                  </a:srgbClr>
                </a:gs>
                <a:gs pos="100000">
                  <a:srgbClr val="5540FF"/>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0"/>
            <p:cNvSpPr txBox="1"/>
            <p:nvPr/>
          </p:nvSpPr>
          <p:spPr>
            <a:xfrm>
              <a:off x="0" y="-66675"/>
              <a:ext cx="4042975" cy="1582645"/>
            </a:xfrm>
            <a:prstGeom prst="rect">
              <a:avLst/>
            </a:prstGeom>
            <a:noFill/>
            <a:ln>
              <a:noFill/>
            </a:ln>
          </p:spPr>
          <p:txBody>
            <a:bodyPr anchorCtr="0" anchor="ctr" bIns="33550" lIns="33550" spcFirstLastPara="1" rIns="33550" wrap="square" tIns="33550">
              <a:noAutofit/>
            </a:bodyPr>
            <a:lstStyle/>
            <a:p>
              <a:pPr indent="0" lvl="0" marL="0" marR="0" rtl="0" algn="ctr">
                <a:lnSpc>
                  <a:spcPct val="136055"/>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10" name="Google Shape;410;p20"/>
          <p:cNvGrpSpPr/>
          <p:nvPr/>
        </p:nvGrpSpPr>
        <p:grpSpPr>
          <a:xfrm>
            <a:off x="5185145" y="2639584"/>
            <a:ext cx="5028800" cy="1529090"/>
            <a:chOff x="0" y="-57150"/>
            <a:chExt cx="1160095" cy="352746"/>
          </a:xfrm>
        </p:grpSpPr>
        <p:sp>
          <p:nvSpPr>
            <p:cNvPr id="411" name="Google Shape;411;p20"/>
            <p:cNvSpPr/>
            <p:nvPr/>
          </p:nvSpPr>
          <p:spPr>
            <a:xfrm>
              <a:off x="0" y="0"/>
              <a:ext cx="1160095" cy="295596"/>
            </a:xfrm>
            <a:custGeom>
              <a:rect b="b" l="l" r="r" t="t"/>
              <a:pathLst>
                <a:path extrusionOk="0" h="295596" w="1160095">
                  <a:moveTo>
                    <a:pt x="147798" y="0"/>
                  </a:moveTo>
                  <a:lnTo>
                    <a:pt x="1012297" y="0"/>
                  </a:lnTo>
                  <a:cubicBezTo>
                    <a:pt x="1051495" y="0"/>
                    <a:pt x="1089088" y="15572"/>
                    <a:pt x="1116806" y="43289"/>
                  </a:cubicBezTo>
                  <a:cubicBezTo>
                    <a:pt x="1144523" y="71007"/>
                    <a:pt x="1160095" y="108600"/>
                    <a:pt x="1160095" y="147798"/>
                  </a:cubicBezTo>
                  <a:lnTo>
                    <a:pt x="1160095" y="147798"/>
                  </a:lnTo>
                  <a:cubicBezTo>
                    <a:pt x="1160095" y="229425"/>
                    <a:pt x="1093924" y="295596"/>
                    <a:pt x="1012297" y="295596"/>
                  </a:cubicBezTo>
                  <a:lnTo>
                    <a:pt x="147798" y="295596"/>
                  </a:lnTo>
                  <a:cubicBezTo>
                    <a:pt x="108600" y="295596"/>
                    <a:pt x="71007" y="280025"/>
                    <a:pt x="43289" y="252307"/>
                  </a:cubicBezTo>
                  <a:cubicBezTo>
                    <a:pt x="15572" y="224590"/>
                    <a:pt x="0" y="186997"/>
                    <a:pt x="0" y="147798"/>
                  </a:cubicBezTo>
                  <a:lnTo>
                    <a:pt x="0" y="147798"/>
                  </a:lnTo>
                  <a:cubicBezTo>
                    <a:pt x="0" y="108600"/>
                    <a:pt x="15572" y="71007"/>
                    <a:pt x="43289" y="43289"/>
                  </a:cubicBezTo>
                  <a:cubicBezTo>
                    <a:pt x="71007" y="15572"/>
                    <a:pt x="108600" y="0"/>
                    <a:pt x="147798" y="0"/>
                  </a:cubicBezTo>
                  <a:close/>
                </a:path>
              </a:pathLst>
            </a:custGeom>
            <a:gradFill>
              <a:gsLst>
                <a:gs pos="0">
                  <a:srgbClr val="3428BA"/>
                </a:gs>
                <a:gs pos="50000">
                  <a:srgbClr val="5BAAED"/>
                </a:gs>
                <a:gs pos="100000">
                  <a:srgbClr val="A15FDB"/>
                </a:gs>
              </a:gsLst>
              <a:lin ang="2700000" scaled="0"/>
            </a:gradFill>
            <a:ln cap="rnd"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0"/>
            <p:cNvSpPr txBox="1"/>
            <p:nvPr/>
          </p:nvSpPr>
          <p:spPr>
            <a:xfrm>
              <a:off x="0" y="-57150"/>
              <a:ext cx="1160095" cy="352746"/>
            </a:xfrm>
            <a:prstGeom prst="rect">
              <a:avLst/>
            </a:prstGeom>
            <a:noFill/>
            <a:ln>
              <a:noFill/>
            </a:ln>
          </p:spPr>
          <p:txBody>
            <a:bodyPr anchorCtr="0" anchor="ctr" bIns="33550" lIns="33550" spcFirstLastPara="1" rIns="33550" wrap="square" tIns="33550">
              <a:noAutofit/>
            </a:bodyPr>
            <a:lstStyle/>
            <a:p>
              <a:pPr indent="0" lvl="0" marL="0" marR="0" rtl="0" algn="ctr">
                <a:lnSpc>
                  <a:spcPct val="140013"/>
                </a:lnSpc>
                <a:spcBef>
                  <a:spcPts val="0"/>
                </a:spcBef>
                <a:spcAft>
                  <a:spcPts val="0"/>
                </a:spcAft>
                <a:buNone/>
              </a:pPr>
              <a:r>
                <a:rPr b="1" i="0" lang="en-US" sz="2999" u="none" cap="none" strike="noStrike">
                  <a:solidFill>
                    <a:srgbClr val="FFFFFF"/>
                  </a:solidFill>
                  <a:latin typeface="Noto Sans TC"/>
                  <a:ea typeface="Noto Sans TC"/>
                  <a:cs typeface="Noto Sans TC"/>
                  <a:sym typeface="Noto Sans TC"/>
                </a:rPr>
                <a:t>擴增實境(AR)</a:t>
              </a:r>
              <a:endParaRPr/>
            </a:p>
          </p:txBody>
        </p:sp>
      </p:grpSp>
      <p:grpSp>
        <p:nvGrpSpPr>
          <p:cNvPr id="413" name="Google Shape;413;p20"/>
          <p:cNvGrpSpPr/>
          <p:nvPr/>
        </p:nvGrpSpPr>
        <p:grpSpPr>
          <a:xfrm>
            <a:off x="11277446" y="2639584"/>
            <a:ext cx="5028800" cy="1529090"/>
            <a:chOff x="0" y="-57150"/>
            <a:chExt cx="1160095" cy="352746"/>
          </a:xfrm>
        </p:grpSpPr>
        <p:sp>
          <p:nvSpPr>
            <p:cNvPr id="414" name="Google Shape;414;p20"/>
            <p:cNvSpPr/>
            <p:nvPr/>
          </p:nvSpPr>
          <p:spPr>
            <a:xfrm>
              <a:off x="0" y="0"/>
              <a:ext cx="1160095" cy="295596"/>
            </a:xfrm>
            <a:custGeom>
              <a:rect b="b" l="l" r="r" t="t"/>
              <a:pathLst>
                <a:path extrusionOk="0" h="295596" w="1160095">
                  <a:moveTo>
                    <a:pt x="147798" y="0"/>
                  </a:moveTo>
                  <a:lnTo>
                    <a:pt x="1012297" y="0"/>
                  </a:lnTo>
                  <a:cubicBezTo>
                    <a:pt x="1051495" y="0"/>
                    <a:pt x="1089088" y="15572"/>
                    <a:pt x="1116806" y="43289"/>
                  </a:cubicBezTo>
                  <a:cubicBezTo>
                    <a:pt x="1144523" y="71007"/>
                    <a:pt x="1160095" y="108600"/>
                    <a:pt x="1160095" y="147798"/>
                  </a:cubicBezTo>
                  <a:lnTo>
                    <a:pt x="1160095" y="147798"/>
                  </a:lnTo>
                  <a:cubicBezTo>
                    <a:pt x="1160095" y="229425"/>
                    <a:pt x="1093924" y="295596"/>
                    <a:pt x="1012297" y="295596"/>
                  </a:cubicBezTo>
                  <a:lnTo>
                    <a:pt x="147798" y="295596"/>
                  </a:lnTo>
                  <a:cubicBezTo>
                    <a:pt x="108600" y="295596"/>
                    <a:pt x="71007" y="280025"/>
                    <a:pt x="43289" y="252307"/>
                  </a:cubicBezTo>
                  <a:cubicBezTo>
                    <a:pt x="15572" y="224590"/>
                    <a:pt x="0" y="186997"/>
                    <a:pt x="0" y="147798"/>
                  </a:cubicBezTo>
                  <a:lnTo>
                    <a:pt x="0" y="147798"/>
                  </a:lnTo>
                  <a:cubicBezTo>
                    <a:pt x="0" y="108600"/>
                    <a:pt x="15572" y="71007"/>
                    <a:pt x="43289" y="43289"/>
                  </a:cubicBezTo>
                  <a:cubicBezTo>
                    <a:pt x="71007" y="15572"/>
                    <a:pt x="108600" y="0"/>
                    <a:pt x="147798" y="0"/>
                  </a:cubicBezTo>
                  <a:close/>
                </a:path>
              </a:pathLst>
            </a:custGeom>
            <a:gradFill>
              <a:gsLst>
                <a:gs pos="0">
                  <a:srgbClr val="3428BA"/>
                </a:gs>
                <a:gs pos="50000">
                  <a:srgbClr val="5BAAED"/>
                </a:gs>
                <a:gs pos="100000">
                  <a:srgbClr val="A15FDB"/>
                </a:gs>
              </a:gsLst>
              <a:lin ang="2700000" scaled="0"/>
            </a:gradFill>
            <a:ln cap="rnd"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0"/>
            <p:cNvSpPr txBox="1"/>
            <p:nvPr/>
          </p:nvSpPr>
          <p:spPr>
            <a:xfrm>
              <a:off x="0" y="-57150"/>
              <a:ext cx="1160095" cy="352746"/>
            </a:xfrm>
            <a:prstGeom prst="rect">
              <a:avLst/>
            </a:prstGeom>
            <a:noFill/>
            <a:ln>
              <a:noFill/>
            </a:ln>
          </p:spPr>
          <p:txBody>
            <a:bodyPr anchorCtr="0" anchor="ctr" bIns="33550" lIns="33550" spcFirstLastPara="1" rIns="33550" wrap="square" tIns="33550">
              <a:noAutofit/>
            </a:bodyPr>
            <a:lstStyle/>
            <a:p>
              <a:pPr indent="0" lvl="0" marL="0" marR="0" rtl="0" algn="ctr">
                <a:lnSpc>
                  <a:spcPct val="140013"/>
                </a:lnSpc>
                <a:spcBef>
                  <a:spcPts val="0"/>
                </a:spcBef>
                <a:spcAft>
                  <a:spcPts val="0"/>
                </a:spcAft>
                <a:buNone/>
              </a:pPr>
              <a:r>
                <a:rPr b="1" i="0" lang="en-US" sz="2999" u="none" cap="none" strike="noStrike">
                  <a:solidFill>
                    <a:srgbClr val="FFFFFF"/>
                  </a:solidFill>
                  <a:latin typeface="Noto Sans TC"/>
                  <a:ea typeface="Noto Sans TC"/>
                  <a:cs typeface="Noto Sans TC"/>
                  <a:sym typeface="Noto Sans TC"/>
                </a:rPr>
                <a:t>虛擬實境 (VR)</a:t>
              </a:r>
              <a:endParaRPr/>
            </a:p>
          </p:txBody>
        </p:sp>
      </p:grpSp>
      <p:sp>
        <p:nvSpPr>
          <p:cNvPr id="416" name="Google Shape;416;p20"/>
          <p:cNvSpPr txBox="1"/>
          <p:nvPr/>
        </p:nvSpPr>
        <p:spPr>
          <a:xfrm>
            <a:off x="1632222" y="4506308"/>
            <a:ext cx="3167903" cy="58737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US" sz="3499" u="none" cap="none" strike="noStrike">
                <a:solidFill>
                  <a:srgbClr val="FFFFFF"/>
                </a:solidFill>
                <a:latin typeface="Noto Sans TC"/>
                <a:ea typeface="Noto Sans TC"/>
                <a:cs typeface="Noto Sans TC"/>
                <a:sym typeface="Noto Sans TC"/>
              </a:rPr>
              <a:t>環境</a:t>
            </a:r>
            <a:endParaRPr/>
          </a:p>
        </p:txBody>
      </p:sp>
      <p:sp>
        <p:nvSpPr>
          <p:cNvPr id="417" name="Google Shape;417;p20"/>
          <p:cNvSpPr txBox="1"/>
          <p:nvPr/>
        </p:nvSpPr>
        <p:spPr>
          <a:xfrm>
            <a:off x="1632222" y="5824339"/>
            <a:ext cx="3167903" cy="58737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US" sz="3499" u="none" cap="none" strike="noStrike">
                <a:solidFill>
                  <a:srgbClr val="FFFFFF"/>
                </a:solidFill>
                <a:latin typeface="Noto Sans TC"/>
                <a:ea typeface="Noto Sans TC"/>
                <a:cs typeface="Noto Sans TC"/>
                <a:sym typeface="Noto Sans TC"/>
              </a:rPr>
              <a:t>硬件設備</a:t>
            </a:r>
            <a:endParaRPr/>
          </a:p>
        </p:txBody>
      </p:sp>
      <p:sp>
        <p:nvSpPr>
          <p:cNvPr id="418" name="Google Shape;418;p20"/>
          <p:cNvSpPr txBox="1"/>
          <p:nvPr/>
        </p:nvSpPr>
        <p:spPr>
          <a:xfrm>
            <a:off x="1632222" y="7161421"/>
            <a:ext cx="3167903" cy="58737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US" sz="3499" u="none" cap="none" strike="noStrike">
                <a:solidFill>
                  <a:srgbClr val="FFFFFF"/>
                </a:solidFill>
                <a:latin typeface="Noto Sans TC"/>
                <a:ea typeface="Noto Sans TC"/>
                <a:cs typeface="Noto Sans TC"/>
                <a:sym typeface="Noto Sans TC"/>
              </a:rPr>
              <a:t>技術要求</a:t>
            </a:r>
            <a:endParaRPr/>
          </a:p>
        </p:txBody>
      </p:sp>
      <p:sp>
        <p:nvSpPr>
          <p:cNvPr id="419" name="Google Shape;419;p20"/>
          <p:cNvSpPr txBox="1"/>
          <p:nvPr/>
        </p:nvSpPr>
        <p:spPr>
          <a:xfrm>
            <a:off x="1632222" y="8479452"/>
            <a:ext cx="3167903" cy="587376"/>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1" i="0" lang="en-US" sz="3499" u="none" cap="none" strike="noStrike">
                <a:solidFill>
                  <a:srgbClr val="FFFFFF"/>
                </a:solidFill>
                <a:latin typeface="Noto Sans TC"/>
                <a:ea typeface="Noto Sans TC"/>
                <a:cs typeface="Noto Sans TC"/>
                <a:sym typeface="Noto Sans TC"/>
              </a:rPr>
              <a:t>用途</a:t>
            </a:r>
            <a:endParaRPr/>
          </a:p>
        </p:txBody>
      </p:sp>
      <p:cxnSp>
        <p:nvCxnSpPr>
          <p:cNvPr id="420" name="Google Shape;420;p20"/>
          <p:cNvCxnSpPr/>
          <p:nvPr/>
        </p:nvCxnSpPr>
        <p:spPr>
          <a:xfrm>
            <a:off x="4709638" y="4292499"/>
            <a:ext cx="0" cy="5144534"/>
          </a:xfrm>
          <a:prstGeom prst="straightConnector1">
            <a:avLst/>
          </a:prstGeom>
          <a:noFill/>
          <a:ln cap="rnd" cmpd="sng" w="47625">
            <a:solidFill>
              <a:srgbClr val="FFFFFF"/>
            </a:solidFill>
            <a:prstDash val="solid"/>
            <a:round/>
            <a:headEnd len="sm" w="sm" type="none"/>
            <a:tailEnd len="sm" w="sm" type="none"/>
          </a:ln>
        </p:spPr>
      </p:cxnSp>
      <p:cxnSp>
        <p:nvCxnSpPr>
          <p:cNvPr id="421" name="Google Shape;421;p20"/>
          <p:cNvCxnSpPr/>
          <p:nvPr/>
        </p:nvCxnSpPr>
        <p:spPr>
          <a:xfrm rot="10800000">
            <a:off x="1981754" y="8250224"/>
            <a:ext cx="14533646" cy="0"/>
          </a:xfrm>
          <a:prstGeom prst="straightConnector1">
            <a:avLst/>
          </a:prstGeom>
          <a:noFill/>
          <a:ln cap="rnd" cmpd="sng" w="47625">
            <a:solidFill>
              <a:srgbClr val="FFFFFF"/>
            </a:solidFill>
            <a:prstDash val="solid"/>
            <a:round/>
            <a:headEnd len="sm" w="sm" type="none"/>
            <a:tailEnd len="sm" w="sm" type="none"/>
          </a:ln>
        </p:spPr>
      </p:cxnSp>
      <p:cxnSp>
        <p:nvCxnSpPr>
          <p:cNvPr id="422" name="Google Shape;422;p20"/>
          <p:cNvCxnSpPr/>
          <p:nvPr/>
        </p:nvCxnSpPr>
        <p:spPr>
          <a:xfrm rot="10800000">
            <a:off x="1981754" y="5468865"/>
            <a:ext cx="14533646" cy="0"/>
          </a:xfrm>
          <a:prstGeom prst="straightConnector1">
            <a:avLst/>
          </a:prstGeom>
          <a:noFill/>
          <a:ln cap="rnd" cmpd="sng" w="47625">
            <a:solidFill>
              <a:srgbClr val="FFFFFF"/>
            </a:solidFill>
            <a:prstDash val="solid"/>
            <a:round/>
            <a:headEnd len="sm" w="sm" type="none"/>
            <a:tailEnd len="sm" w="sm" type="none"/>
          </a:ln>
        </p:spPr>
      </p:cxnSp>
      <p:cxnSp>
        <p:nvCxnSpPr>
          <p:cNvPr id="423" name="Google Shape;423;p20"/>
          <p:cNvCxnSpPr/>
          <p:nvPr/>
        </p:nvCxnSpPr>
        <p:spPr>
          <a:xfrm rot="10800000">
            <a:off x="1981754" y="6859545"/>
            <a:ext cx="14533646" cy="0"/>
          </a:xfrm>
          <a:prstGeom prst="straightConnector1">
            <a:avLst/>
          </a:prstGeom>
          <a:noFill/>
          <a:ln cap="rnd" cmpd="sng" w="47625">
            <a:solidFill>
              <a:srgbClr val="FFFFFF"/>
            </a:solidFill>
            <a:prstDash val="solid"/>
            <a:round/>
            <a:headEnd len="sm" w="sm" type="none"/>
            <a:tailEnd len="sm" w="sm" type="none"/>
          </a:ln>
        </p:spPr>
      </p:cxnSp>
      <p:cxnSp>
        <p:nvCxnSpPr>
          <p:cNvPr id="424" name="Google Shape;424;p20"/>
          <p:cNvCxnSpPr/>
          <p:nvPr/>
        </p:nvCxnSpPr>
        <p:spPr>
          <a:xfrm>
            <a:off x="10585225" y="4292499"/>
            <a:ext cx="0" cy="5144534"/>
          </a:xfrm>
          <a:prstGeom prst="straightConnector1">
            <a:avLst/>
          </a:prstGeom>
          <a:noFill/>
          <a:ln cap="rnd" cmpd="sng" w="47625">
            <a:solidFill>
              <a:srgbClr val="FFFFFF"/>
            </a:solidFill>
            <a:prstDash val="solid"/>
            <a:round/>
            <a:headEnd len="sm" w="sm" type="none"/>
            <a:tailEnd len="sm" w="sm" type="none"/>
          </a:ln>
        </p:spPr>
      </p:cxnSp>
      <p:sp>
        <p:nvSpPr>
          <p:cNvPr id="425" name="Google Shape;425;p20"/>
          <p:cNvSpPr/>
          <p:nvPr/>
        </p:nvSpPr>
        <p:spPr>
          <a:xfrm>
            <a:off x="15194082" y="641665"/>
            <a:ext cx="2121828" cy="2121828"/>
          </a:xfrm>
          <a:custGeom>
            <a:rect b="b" l="l" r="r" t="t"/>
            <a:pathLst>
              <a:path extrusionOk="0" h="2121828" w="2121828">
                <a:moveTo>
                  <a:pt x="0" y="0"/>
                </a:moveTo>
                <a:lnTo>
                  <a:pt x="2121828" y="0"/>
                </a:lnTo>
                <a:lnTo>
                  <a:pt x="2121828" y="2121829"/>
                </a:lnTo>
                <a:lnTo>
                  <a:pt x="0" y="2121829"/>
                </a:lnTo>
                <a:lnTo>
                  <a:pt x="0" y="0"/>
                </a:lnTo>
                <a:close/>
              </a:path>
            </a:pathLst>
          </a:custGeom>
          <a:blipFill rotWithShape="1">
            <a:blip r:embed="rId4">
              <a:alphaModFix/>
            </a:blip>
            <a:stretch>
              <a:fillRect b="0" l="0" r="0" t="0"/>
            </a:stretch>
          </a:blipFill>
          <a:ln>
            <a:noFill/>
          </a:ln>
        </p:spPr>
      </p:sp>
      <p:sp>
        <p:nvSpPr>
          <p:cNvPr id="426" name="Google Shape;426;p20"/>
          <p:cNvSpPr/>
          <p:nvPr/>
        </p:nvSpPr>
        <p:spPr>
          <a:xfrm>
            <a:off x="882185" y="688180"/>
            <a:ext cx="2199138" cy="2199138"/>
          </a:xfrm>
          <a:custGeom>
            <a:rect b="b" l="l" r="r" t="t"/>
            <a:pathLst>
              <a:path extrusionOk="0" h="2199138" w="2199138">
                <a:moveTo>
                  <a:pt x="0" y="0"/>
                </a:moveTo>
                <a:lnTo>
                  <a:pt x="2199138" y="0"/>
                </a:lnTo>
                <a:lnTo>
                  <a:pt x="2199138" y="2199139"/>
                </a:lnTo>
                <a:lnTo>
                  <a:pt x="0" y="2199139"/>
                </a:lnTo>
                <a:lnTo>
                  <a:pt x="0" y="0"/>
                </a:lnTo>
                <a:close/>
              </a:path>
            </a:pathLst>
          </a:custGeom>
          <a:blipFill rotWithShape="1">
            <a:blip r:embed="rId5">
              <a:alphaModFix/>
            </a:blip>
            <a:stretch>
              <a:fillRect b="0" l="0" r="0" t="0"/>
            </a:stretch>
          </a:blipFill>
          <a:ln>
            <a:noFill/>
          </a:ln>
        </p:spPr>
      </p:sp>
      <p:sp>
        <p:nvSpPr>
          <p:cNvPr id="427" name="Google Shape;427;p20"/>
          <p:cNvSpPr txBox="1"/>
          <p:nvPr/>
        </p:nvSpPr>
        <p:spPr>
          <a:xfrm>
            <a:off x="3093918" y="1000125"/>
            <a:ext cx="12100163" cy="953137"/>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1" i="0" lang="en-US" sz="5599" u="none" cap="none" strike="noStrike">
                <a:solidFill>
                  <a:srgbClr val="E373FF"/>
                </a:solidFill>
                <a:latin typeface="Noto Sans TC"/>
                <a:ea typeface="Noto Sans TC"/>
                <a:cs typeface="Noto Sans TC"/>
                <a:sym typeface="Noto Sans TC"/>
              </a:rPr>
              <a:t>擴增實境(AR)</a:t>
            </a:r>
            <a:r>
              <a:rPr b="1" i="0" lang="en-US" sz="5599" u="none" cap="none" strike="noStrike">
                <a:solidFill>
                  <a:srgbClr val="FFFFFF"/>
                </a:solidFill>
                <a:latin typeface="Noto Sans TC"/>
                <a:ea typeface="Noto Sans TC"/>
                <a:cs typeface="Noto Sans TC"/>
                <a:sym typeface="Noto Sans TC"/>
              </a:rPr>
              <a:t>和</a:t>
            </a:r>
            <a:r>
              <a:rPr b="1" i="0" lang="en-US" sz="5599" u="none" cap="none" strike="noStrike">
                <a:solidFill>
                  <a:srgbClr val="E373FF"/>
                </a:solidFill>
                <a:latin typeface="Noto Sans TC"/>
                <a:ea typeface="Noto Sans TC"/>
                <a:cs typeface="Noto Sans TC"/>
                <a:sym typeface="Noto Sans TC"/>
              </a:rPr>
              <a:t>虛擬實境 (VR)</a:t>
            </a:r>
            <a:r>
              <a:rPr b="1" i="0" lang="en-US" sz="5599" u="none" cap="none" strike="noStrike">
                <a:solidFill>
                  <a:srgbClr val="FFFFFF"/>
                </a:solidFill>
                <a:latin typeface="Noto Sans TC"/>
                <a:ea typeface="Noto Sans TC"/>
                <a:cs typeface="Noto Sans TC"/>
                <a:sym typeface="Noto Sans TC"/>
              </a:rPr>
              <a:t>的分別</a:t>
            </a:r>
            <a:endParaRPr/>
          </a:p>
        </p:txBody>
      </p:sp>
      <p:sp>
        <p:nvSpPr>
          <p:cNvPr id="428" name="Google Shape;428;p20"/>
          <p:cNvSpPr txBox="1"/>
          <p:nvPr/>
        </p:nvSpPr>
        <p:spPr>
          <a:xfrm>
            <a:off x="6004969" y="4356082"/>
            <a:ext cx="3351600" cy="967106"/>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99" u="none" cap="none" strike="noStrike">
                <a:solidFill>
                  <a:srgbClr val="FFFFFF"/>
                </a:solidFill>
                <a:latin typeface="Noto Sans TC"/>
                <a:ea typeface="Noto Sans TC"/>
                <a:cs typeface="Noto Sans TC"/>
                <a:sym typeface="Noto Sans TC"/>
              </a:rPr>
              <a:t>用戶仍然能看到周圍的實際環境</a:t>
            </a:r>
            <a:endParaRPr/>
          </a:p>
        </p:txBody>
      </p:sp>
      <p:sp>
        <p:nvSpPr>
          <p:cNvPr id="429" name="Google Shape;429;p20"/>
          <p:cNvSpPr txBox="1"/>
          <p:nvPr/>
        </p:nvSpPr>
        <p:spPr>
          <a:xfrm>
            <a:off x="11042454" y="4356082"/>
            <a:ext cx="5121768" cy="967106"/>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99" u="none" cap="none" strike="noStrike">
                <a:solidFill>
                  <a:srgbClr val="FFFFFF"/>
                </a:solidFill>
                <a:latin typeface="Noto Sans TC"/>
                <a:ea typeface="Noto Sans TC"/>
                <a:cs typeface="Noto Sans TC"/>
                <a:sym typeface="Noto Sans TC"/>
              </a:rPr>
              <a:t>沉浸到人工創造的虛擬環境中，隔絕現實世界的感知</a:t>
            </a:r>
            <a:endParaRPr/>
          </a:p>
        </p:txBody>
      </p:sp>
      <p:sp>
        <p:nvSpPr>
          <p:cNvPr id="430" name="Google Shape;430;p20"/>
          <p:cNvSpPr txBox="1"/>
          <p:nvPr/>
        </p:nvSpPr>
        <p:spPr>
          <a:xfrm>
            <a:off x="5048873" y="5697176"/>
            <a:ext cx="5263792" cy="967106"/>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99" u="none" cap="none" strike="noStrike">
                <a:solidFill>
                  <a:srgbClr val="FFFFFF"/>
                </a:solidFill>
                <a:latin typeface="Noto Sans TC"/>
                <a:ea typeface="Noto Sans TC"/>
                <a:cs typeface="Noto Sans TC"/>
                <a:sym typeface="Noto Sans TC"/>
              </a:rPr>
              <a:t>使用手機、平板電腦、智能眼鏡 等配備攝像頭和感應器的設備</a:t>
            </a:r>
            <a:endParaRPr/>
          </a:p>
        </p:txBody>
      </p:sp>
      <p:sp>
        <p:nvSpPr>
          <p:cNvPr id="431" name="Google Shape;431;p20"/>
          <p:cNvSpPr txBox="1"/>
          <p:nvPr/>
        </p:nvSpPr>
        <p:spPr>
          <a:xfrm>
            <a:off x="11042454" y="5923540"/>
            <a:ext cx="5263792" cy="471806"/>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99" u="none" cap="none" strike="noStrike">
                <a:solidFill>
                  <a:srgbClr val="FFFFFF"/>
                </a:solidFill>
                <a:latin typeface="Noto Sans TC"/>
                <a:ea typeface="Noto Sans TC"/>
                <a:cs typeface="Noto Sans TC"/>
                <a:sym typeface="Noto Sans TC"/>
              </a:rPr>
              <a:t>需要佩戴專用的頭戴式顯示設備</a:t>
            </a:r>
            <a:endParaRPr/>
          </a:p>
        </p:txBody>
      </p:sp>
      <p:sp>
        <p:nvSpPr>
          <p:cNvPr id="432" name="Google Shape;432;p20"/>
          <p:cNvSpPr txBox="1"/>
          <p:nvPr/>
        </p:nvSpPr>
        <p:spPr>
          <a:xfrm>
            <a:off x="6004969" y="7257941"/>
            <a:ext cx="3351600" cy="471806"/>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99" u="none" cap="none" strike="noStrike">
                <a:solidFill>
                  <a:srgbClr val="FFFFFF"/>
                </a:solidFill>
                <a:latin typeface="Noto Sans TC"/>
                <a:ea typeface="Noto Sans TC"/>
                <a:cs typeface="Noto Sans TC"/>
                <a:sym typeface="Noto Sans TC"/>
              </a:rPr>
              <a:t>要求較低</a:t>
            </a:r>
            <a:endParaRPr/>
          </a:p>
        </p:txBody>
      </p:sp>
      <p:sp>
        <p:nvSpPr>
          <p:cNvPr id="433" name="Google Shape;433;p20"/>
          <p:cNvSpPr txBox="1"/>
          <p:nvPr/>
        </p:nvSpPr>
        <p:spPr>
          <a:xfrm>
            <a:off x="11560145" y="7257941"/>
            <a:ext cx="3351600" cy="471806"/>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99" u="none" cap="none" strike="noStrike">
                <a:solidFill>
                  <a:srgbClr val="FFFFFF"/>
                </a:solidFill>
                <a:latin typeface="Noto Sans TC"/>
                <a:ea typeface="Noto Sans TC"/>
                <a:cs typeface="Noto Sans TC"/>
                <a:sym typeface="Noto Sans TC"/>
              </a:rPr>
              <a:t>對硬件要求較高</a:t>
            </a:r>
            <a:endParaRPr/>
          </a:p>
        </p:txBody>
      </p:sp>
      <p:sp>
        <p:nvSpPr>
          <p:cNvPr id="434" name="Google Shape;434;p20"/>
          <p:cNvSpPr txBox="1"/>
          <p:nvPr/>
        </p:nvSpPr>
        <p:spPr>
          <a:xfrm>
            <a:off x="6004969" y="8407386"/>
            <a:ext cx="3351600" cy="967106"/>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99" u="none" cap="none" strike="noStrike">
                <a:solidFill>
                  <a:srgbClr val="FFFFFF"/>
                </a:solidFill>
                <a:latin typeface="Noto Sans TC"/>
                <a:ea typeface="Noto Sans TC"/>
                <a:cs typeface="Noto Sans TC"/>
                <a:sym typeface="Noto Sans TC"/>
              </a:rPr>
              <a:t>常用於遊戲、購物、導航、教育等領域</a:t>
            </a:r>
            <a:endParaRPr/>
          </a:p>
        </p:txBody>
      </p:sp>
      <p:sp>
        <p:nvSpPr>
          <p:cNvPr id="435" name="Google Shape;435;p20"/>
          <p:cNvSpPr txBox="1"/>
          <p:nvPr/>
        </p:nvSpPr>
        <p:spPr>
          <a:xfrm>
            <a:off x="11313887" y="8407386"/>
            <a:ext cx="4449542" cy="967106"/>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99" u="none" cap="none" strike="noStrike">
                <a:solidFill>
                  <a:srgbClr val="FFFFFF"/>
                </a:solidFill>
                <a:latin typeface="Noto Sans TC"/>
                <a:ea typeface="Noto Sans TC"/>
                <a:cs typeface="Noto Sans TC"/>
                <a:sym typeface="Noto Sans TC"/>
              </a:rPr>
              <a:t>更多應用於遊戲娛樂、培訓教育、虛擬會議等</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1"/>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993" l="-42414" r="-6862" t="-4760"/>
            </a:stretch>
          </a:blipFill>
          <a:ln>
            <a:noFill/>
          </a:ln>
        </p:spPr>
      </p:sp>
      <p:sp>
        <p:nvSpPr>
          <p:cNvPr id="441" name="Google Shape;441;p2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4">
              <a:alphaModFix/>
            </a:blip>
            <a:stretch>
              <a:fillRect b="0" l="0" r="0" t="0"/>
            </a:stretch>
          </a:blipFill>
          <a:ln>
            <a:noFill/>
          </a:ln>
        </p:spPr>
      </p:sp>
      <p:sp>
        <p:nvSpPr>
          <p:cNvPr id="442" name="Google Shape;442;p21"/>
          <p:cNvSpPr txBox="1"/>
          <p:nvPr/>
        </p:nvSpPr>
        <p:spPr>
          <a:xfrm>
            <a:off x="3111926" y="2776184"/>
            <a:ext cx="12332881" cy="6299073"/>
          </a:xfrm>
          <a:prstGeom prst="rect">
            <a:avLst/>
          </a:prstGeom>
          <a:noFill/>
          <a:ln>
            <a:noFill/>
          </a:ln>
        </p:spPr>
        <p:txBody>
          <a:bodyPr anchorCtr="0" anchor="t" bIns="0" lIns="0" spcFirstLastPara="1" rIns="0" wrap="square" tIns="0">
            <a:spAutoFit/>
          </a:bodyPr>
          <a:lstStyle/>
          <a:p>
            <a:pPr indent="0" lvl="0" marL="0" marR="0" rtl="0" algn="ctr">
              <a:lnSpc>
                <a:spcPct val="162000"/>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隨著元宇宙技術的急速發展</a:t>
            </a:r>
            <a:endParaRPr/>
          </a:p>
          <a:p>
            <a:pPr indent="0" lvl="0" marL="0" marR="0" rtl="0" algn="ctr">
              <a:lnSpc>
                <a:spcPct val="162000"/>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虛擬世界與現實世界</a:t>
            </a:r>
            <a:endParaRPr/>
          </a:p>
          <a:p>
            <a:pPr indent="0" lvl="0" marL="0" marR="0" rtl="0" algn="ctr">
              <a:lnSpc>
                <a:spcPct val="162000"/>
              </a:lnSpc>
              <a:spcBef>
                <a:spcPts val="0"/>
              </a:spcBef>
              <a:spcAft>
                <a:spcPts val="0"/>
              </a:spcAft>
              <a:buNone/>
            </a:pPr>
            <a:r>
              <a:rPr b="1" i="0" lang="en-US" sz="7800" u="none" cap="none" strike="noStrike">
                <a:solidFill>
                  <a:srgbClr val="FFFFFF"/>
                </a:solidFill>
                <a:latin typeface="Noto Sans TC"/>
                <a:ea typeface="Noto Sans TC"/>
                <a:cs typeface="Noto Sans TC"/>
                <a:sym typeface="Noto Sans TC"/>
              </a:rPr>
              <a:t>的分別已經越來越模糊</a:t>
            </a:r>
            <a:endParaRPr/>
          </a:p>
          <a:p>
            <a:pPr indent="0" lvl="0" marL="0" marR="0" rtl="0" algn="l">
              <a:lnSpc>
                <a:spcPct val="162000"/>
              </a:lnSpc>
              <a:spcBef>
                <a:spcPts val="0"/>
              </a:spcBef>
              <a:spcAft>
                <a:spcPts val="0"/>
              </a:spcAft>
              <a:buNone/>
            </a:pPr>
            <a:r>
              <a:t/>
            </a:r>
            <a:endParaRPr b="1" i="0" sz="7800" u="none" cap="none" strike="noStrike">
              <a:solidFill>
                <a:srgbClr val="FFFFFF"/>
              </a:solidFill>
              <a:latin typeface="Noto Sans TC"/>
              <a:ea typeface="Noto Sans TC"/>
              <a:cs typeface="Noto Sans TC"/>
              <a:sym typeface="Noto Sans T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446" name="Shape 446"/>
        <p:cNvGrpSpPr/>
        <p:nvPr/>
      </p:nvGrpSpPr>
      <p:grpSpPr>
        <a:xfrm>
          <a:off x="0" y="0"/>
          <a:ext cx="0" cy="0"/>
          <a:chOff x="0" y="0"/>
          <a:chExt cx="0" cy="0"/>
        </a:xfrm>
      </p:grpSpPr>
      <p:sp>
        <p:nvSpPr>
          <p:cNvPr id="447" name="Google Shape;447;p22"/>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448" name="Google Shape;448;p22"/>
          <p:cNvSpPr/>
          <p:nvPr/>
        </p:nvSpPr>
        <p:spPr>
          <a:xfrm>
            <a:off x="1517112" y="1903787"/>
            <a:ext cx="15020139" cy="5961631"/>
          </a:xfrm>
          <a:custGeom>
            <a:rect b="b" l="l" r="r" t="t"/>
            <a:pathLst>
              <a:path extrusionOk="0" h="2540000" w="6399449">
                <a:moveTo>
                  <a:pt x="0" y="1270000"/>
                </a:moveTo>
                <a:cubicBezTo>
                  <a:pt x="0" y="568960"/>
                  <a:pt x="573391" y="0"/>
                  <a:pt x="1279890" y="0"/>
                </a:cubicBezTo>
                <a:lnTo>
                  <a:pt x="5119559" y="0"/>
                </a:lnTo>
                <a:cubicBezTo>
                  <a:pt x="5826059" y="0"/>
                  <a:pt x="6399449" y="568960"/>
                  <a:pt x="6399449" y="1270000"/>
                </a:cubicBezTo>
                <a:cubicBezTo>
                  <a:pt x="6399449" y="1971040"/>
                  <a:pt x="5826059" y="2540000"/>
                  <a:pt x="5119559" y="2540000"/>
                </a:cubicBezTo>
                <a:lnTo>
                  <a:pt x="1279890" y="2540000"/>
                </a:lnTo>
                <a:cubicBezTo>
                  <a:pt x="573391" y="2540000"/>
                  <a:pt x="0" y="1971040"/>
                  <a:pt x="0" y="1270000"/>
                </a:cubicBezTo>
                <a:lnTo>
                  <a:pt x="0" y="1270000"/>
                </a:lnTo>
                <a:close/>
              </a:path>
            </a:pathLst>
          </a:custGeom>
          <a:blipFill rotWithShape="1">
            <a:blip r:embed="rId4">
              <a:alphaModFix/>
            </a:blip>
            <a:stretch>
              <a:fillRect b="-20860" l="0" r="0" t="-20860"/>
            </a:stretch>
          </a:blipFill>
          <a:ln cap="sq" cmpd="sng" w="1524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2"/>
          <p:cNvSpPr txBox="1"/>
          <p:nvPr/>
        </p:nvSpPr>
        <p:spPr>
          <a:xfrm>
            <a:off x="1373532" y="3742204"/>
            <a:ext cx="15020100" cy="4438200"/>
          </a:xfrm>
          <a:prstGeom prst="rect">
            <a:avLst/>
          </a:prstGeom>
          <a:noFill/>
          <a:ln>
            <a:noFill/>
          </a:ln>
        </p:spPr>
        <p:txBody>
          <a:bodyPr anchorCtr="0" anchor="t" bIns="0" lIns="0" spcFirstLastPara="1" rIns="0" wrap="square" tIns="0">
            <a:spAutoFit/>
          </a:bodyPr>
          <a:lstStyle/>
          <a:p>
            <a:pPr indent="0" lvl="0" marL="0" marR="0" rtl="0" algn="ctr">
              <a:lnSpc>
                <a:spcPct val="168000"/>
              </a:lnSpc>
              <a:spcBef>
                <a:spcPts val="0"/>
              </a:spcBef>
              <a:spcAft>
                <a:spcPts val="0"/>
              </a:spcAft>
              <a:buNone/>
            </a:pPr>
            <a:r>
              <a:rPr b="1" i="0" lang="en-US" sz="9072" u="none" cap="none" strike="noStrike">
                <a:solidFill>
                  <a:srgbClr val="FFFFFF"/>
                </a:solidFill>
                <a:latin typeface="Noto Sans TC"/>
                <a:ea typeface="Noto Sans TC"/>
                <a:cs typeface="Noto Sans TC"/>
                <a:sym typeface="Noto Sans TC"/>
              </a:rPr>
              <a:t>VR及AR未來的發展：</a:t>
            </a:r>
            <a:endParaRPr/>
          </a:p>
          <a:p>
            <a:pPr indent="0" lvl="0" marL="0" marR="0" rtl="0" algn="ctr">
              <a:lnSpc>
                <a:spcPct val="168000"/>
              </a:lnSpc>
              <a:spcBef>
                <a:spcPts val="0"/>
              </a:spcBef>
              <a:spcAft>
                <a:spcPts val="0"/>
              </a:spcAft>
              <a:buNone/>
            </a:pPr>
            <a:r>
              <a:rPr b="1" i="0" lang="en-US" sz="5072" u="none" cap="none" strike="noStrike">
                <a:solidFill>
                  <a:srgbClr val="FFFFFF"/>
                </a:solidFill>
                <a:latin typeface="Noto Sans TC"/>
                <a:ea typeface="Noto Sans TC"/>
                <a:cs typeface="Noto Sans TC"/>
                <a:sym typeface="Noto Sans TC"/>
              </a:rPr>
              <a:t>混合現實 (Mixed Reality, MR)</a:t>
            </a:r>
            <a:endParaRPr/>
          </a:p>
          <a:p>
            <a:pPr indent="0" lvl="0" marL="0" marR="0" rtl="0" algn="ctr">
              <a:lnSpc>
                <a:spcPct val="311218"/>
              </a:lnSpc>
              <a:spcBef>
                <a:spcPts val="0"/>
              </a:spcBef>
              <a:spcAft>
                <a:spcPts val="0"/>
              </a:spcAft>
              <a:buNone/>
            </a:pPr>
            <a:r>
              <a:t/>
            </a:r>
            <a:endParaRPr b="1" i="0" sz="5072" u="none" cap="none" strike="noStrike">
              <a:solidFill>
                <a:srgbClr val="FFFFFF"/>
              </a:solidFill>
              <a:latin typeface="Noto Sans TC"/>
              <a:ea typeface="Noto Sans TC"/>
              <a:cs typeface="Noto Sans TC"/>
              <a:sym typeface="Noto Sans TC"/>
            </a:endParaRPr>
          </a:p>
        </p:txBody>
      </p:sp>
      <p:sp>
        <p:nvSpPr>
          <p:cNvPr id="450" name="Google Shape;450;p22"/>
          <p:cNvSpPr/>
          <p:nvPr/>
        </p:nvSpPr>
        <p:spPr>
          <a:xfrm>
            <a:off x="13140690" y="5143500"/>
            <a:ext cx="5147310" cy="5334000"/>
          </a:xfrm>
          <a:custGeom>
            <a:rect b="b" l="l" r="r" t="t"/>
            <a:pathLst>
              <a:path extrusionOk="0" h="5334000" w="5147310">
                <a:moveTo>
                  <a:pt x="0" y="0"/>
                </a:moveTo>
                <a:lnTo>
                  <a:pt x="5147310" y="0"/>
                </a:lnTo>
                <a:lnTo>
                  <a:pt x="5147310" y="5334000"/>
                </a:lnTo>
                <a:lnTo>
                  <a:pt x="0" y="533400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23"/>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456" name="Google Shape;456;p23"/>
          <p:cNvGrpSpPr/>
          <p:nvPr/>
        </p:nvGrpSpPr>
        <p:grpSpPr>
          <a:xfrm>
            <a:off x="2560626" y="2139080"/>
            <a:ext cx="11991123" cy="7256512"/>
            <a:chOff x="0" y="-95250"/>
            <a:chExt cx="3158156" cy="1911180"/>
          </a:xfrm>
        </p:grpSpPr>
        <p:sp>
          <p:nvSpPr>
            <p:cNvPr id="457" name="Google Shape;457;p23"/>
            <p:cNvSpPr/>
            <p:nvPr/>
          </p:nvSpPr>
          <p:spPr>
            <a:xfrm>
              <a:off x="0" y="0"/>
              <a:ext cx="3158156" cy="1815930"/>
            </a:xfrm>
            <a:custGeom>
              <a:rect b="b" l="l" r="r" t="t"/>
              <a:pathLst>
                <a:path extrusionOk="0" h="1815930" w="3158156">
                  <a:moveTo>
                    <a:pt x="38093" y="0"/>
                  </a:moveTo>
                  <a:lnTo>
                    <a:pt x="3120063" y="0"/>
                  </a:lnTo>
                  <a:cubicBezTo>
                    <a:pt x="3130166" y="0"/>
                    <a:pt x="3139855" y="4013"/>
                    <a:pt x="3146999" y="11157"/>
                  </a:cubicBezTo>
                  <a:cubicBezTo>
                    <a:pt x="3154143" y="18301"/>
                    <a:pt x="3158156" y="27990"/>
                    <a:pt x="3158156" y="38093"/>
                  </a:cubicBezTo>
                  <a:lnTo>
                    <a:pt x="3158156" y="1777837"/>
                  </a:lnTo>
                  <a:cubicBezTo>
                    <a:pt x="3158156" y="1798875"/>
                    <a:pt x="3141101" y="1815930"/>
                    <a:pt x="3120063" y="1815930"/>
                  </a:cubicBezTo>
                  <a:lnTo>
                    <a:pt x="38093" y="1815930"/>
                  </a:lnTo>
                  <a:cubicBezTo>
                    <a:pt x="27990" y="1815930"/>
                    <a:pt x="18301" y="1811917"/>
                    <a:pt x="11157" y="1804773"/>
                  </a:cubicBezTo>
                  <a:cubicBezTo>
                    <a:pt x="4013" y="1797629"/>
                    <a:pt x="0" y="1787940"/>
                    <a:pt x="0" y="1777837"/>
                  </a:cubicBezTo>
                  <a:lnTo>
                    <a:pt x="0" y="38093"/>
                  </a:lnTo>
                  <a:cubicBezTo>
                    <a:pt x="0" y="17055"/>
                    <a:pt x="17055" y="0"/>
                    <a:pt x="38093" y="0"/>
                  </a:cubicBezTo>
                  <a:close/>
                </a:path>
              </a:pathLst>
            </a:custGeom>
            <a:gradFill>
              <a:gsLst>
                <a:gs pos="0">
                  <a:srgbClr val="004AAD"/>
                </a:gs>
                <a:gs pos="100000">
                  <a:srgbClr val="CB6CE6"/>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txBox="1"/>
            <p:nvPr/>
          </p:nvSpPr>
          <p:spPr>
            <a:xfrm>
              <a:off x="0" y="-95250"/>
              <a:ext cx="3158156" cy="191118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59" name="Google Shape;459;p23">
            <a:hlinkClick r:id="rId4"/>
          </p:cNvPr>
          <p:cNvSpPr/>
          <p:nvPr/>
        </p:nvSpPr>
        <p:spPr>
          <a:xfrm>
            <a:off x="2943389" y="2962483"/>
            <a:ext cx="11279613" cy="5935292"/>
          </a:xfrm>
          <a:custGeom>
            <a:rect b="b" l="l" r="r" t="t"/>
            <a:pathLst>
              <a:path extrusionOk="0" h="5935292" w="11279613">
                <a:moveTo>
                  <a:pt x="0" y="0"/>
                </a:moveTo>
                <a:lnTo>
                  <a:pt x="11279613" y="0"/>
                </a:lnTo>
                <a:lnTo>
                  <a:pt x="11279613" y="5935292"/>
                </a:lnTo>
                <a:lnTo>
                  <a:pt x="0" y="5935292"/>
                </a:lnTo>
                <a:lnTo>
                  <a:pt x="0" y="0"/>
                </a:lnTo>
                <a:close/>
              </a:path>
            </a:pathLst>
          </a:custGeom>
          <a:blipFill rotWithShape="1">
            <a:blip r:embed="rId5">
              <a:alphaModFix/>
            </a:blip>
            <a:stretch>
              <a:fillRect b="-6850" l="0" r="0" t="0"/>
            </a:stretch>
          </a:blipFill>
          <a:ln>
            <a:noFill/>
          </a:ln>
        </p:spPr>
      </p:sp>
      <p:pic>
        <p:nvPicPr>
          <p:cNvPr id="460" name="Google Shape;460;p23"/>
          <p:cNvPicPr preferRelativeResize="0"/>
          <p:nvPr/>
        </p:nvPicPr>
        <p:blipFill rotWithShape="1">
          <a:blip r:embed="rId6">
            <a:alphaModFix/>
          </a:blip>
          <a:srcRect b="0" l="0" r="0" t="0"/>
          <a:stretch/>
        </p:blipFill>
        <p:spPr>
          <a:xfrm>
            <a:off x="8583195" y="6650441"/>
            <a:ext cx="1587500" cy="1428750"/>
          </a:xfrm>
          <a:prstGeom prst="rect">
            <a:avLst/>
          </a:prstGeom>
          <a:noFill/>
          <a:ln>
            <a:noFill/>
          </a:ln>
        </p:spPr>
      </p:pic>
      <p:sp>
        <p:nvSpPr>
          <p:cNvPr id="461" name="Google Shape;461;p23"/>
          <p:cNvSpPr txBox="1"/>
          <p:nvPr/>
        </p:nvSpPr>
        <p:spPr>
          <a:xfrm>
            <a:off x="0" y="873922"/>
            <a:ext cx="18288000" cy="105114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影片：IRON MAN MR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24"/>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sp>
        <p:nvSpPr>
          <p:cNvPr id="467" name="Google Shape;467;p24"/>
          <p:cNvSpPr/>
          <p:nvPr/>
        </p:nvSpPr>
        <p:spPr>
          <a:xfrm rot="-829917">
            <a:off x="10989141" y="5231440"/>
            <a:ext cx="1409752" cy="1238368"/>
          </a:xfrm>
          <a:custGeom>
            <a:rect b="b" l="l" r="r" t="t"/>
            <a:pathLst>
              <a:path extrusionOk="0" h="2085848" w="2374519">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a:gsLst>
              <a:gs pos="0">
                <a:srgbClr val="F600FE"/>
              </a:gs>
              <a:gs pos="25000">
                <a:srgbClr val="C900FE"/>
              </a:gs>
              <a:gs pos="50000">
                <a:srgbClr val="A136FF"/>
              </a:gs>
              <a:gs pos="75000">
                <a:srgbClr val="5142F0"/>
              </a:gs>
              <a:gs pos="100000">
                <a:srgbClr val="0033D9"/>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4"/>
          <p:cNvSpPr/>
          <p:nvPr/>
        </p:nvSpPr>
        <p:spPr>
          <a:xfrm rot="-270559">
            <a:off x="10709778" y="6988826"/>
            <a:ext cx="1409752" cy="1238368"/>
          </a:xfrm>
          <a:custGeom>
            <a:rect b="b" l="l" r="r" t="t"/>
            <a:pathLst>
              <a:path extrusionOk="0" h="2085848" w="2374519">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a:gsLst>
              <a:gs pos="0">
                <a:srgbClr val="F600FE"/>
              </a:gs>
              <a:gs pos="25000">
                <a:srgbClr val="C900FE"/>
              </a:gs>
              <a:gs pos="50000">
                <a:srgbClr val="A136FF"/>
              </a:gs>
              <a:gs pos="75000">
                <a:srgbClr val="5142F0"/>
              </a:gs>
              <a:gs pos="100000">
                <a:srgbClr val="0033D9"/>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4"/>
          <p:cNvSpPr/>
          <p:nvPr/>
        </p:nvSpPr>
        <p:spPr>
          <a:xfrm rot="611810">
            <a:off x="10382714" y="8569060"/>
            <a:ext cx="1409752" cy="1238368"/>
          </a:xfrm>
          <a:custGeom>
            <a:rect b="b" l="l" r="r" t="t"/>
            <a:pathLst>
              <a:path extrusionOk="0" h="2085848" w="2374519">
                <a:moveTo>
                  <a:pt x="1331849" y="0"/>
                </a:moveTo>
                <a:cubicBezTo>
                  <a:pt x="936117" y="0"/>
                  <a:pt x="593598" y="213106"/>
                  <a:pt x="410972" y="540512"/>
                </a:cubicBezTo>
                <a:cubicBezTo>
                  <a:pt x="0" y="639445"/>
                  <a:pt x="0" y="639445"/>
                  <a:pt x="0" y="639445"/>
                </a:cubicBezTo>
                <a:cubicBezTo>
                  <a:pt x="289179" y="943991"/>
                  <a:pt x="289179" y="943991"/>
                  <a:pt x="289179" y="943991"/>
                </a:cubicBezTo>
                <a:cubicBezTo>
                  <a:pt x="289179" y="974471"/>
                  <a:pt x="281559" y="1012444"/>
                  <a:pt x="281559" y="1042924"/>
                </a:cubicBezTo>
                <a:cubicBezTo>
                  <a:pt x="281559" y="1621536"/>
                  <a:pt x="753364" y="2085848"/>
                  <a:pt x="1331849" y="2085848"/>
                </a:cubicBezTo>
                <a:cubicBezTo>
                  <a:pt x="1902714" y="2085848"/>
                  <a:pt x="2374519" y="1621536"/>
                  <a:pt x="2374519" y="1042924"/>
                </a:cubicBezTo>
                <a:cubicBezTo>
                  <a:pt x="2374519" y="464312"/>
                  <a:pt x="1902714" y="0"/>
                  <a:pt x="1331849" y="0"/>
                </a:cubicBezTo>
                <a:close/>
              </a:path>
            </a:pathLst>
          </a:custGeom>
          <a:gradFill>
            <a:gsLst>
              <a:gs pos="0">
                <a:srgbClr val="F600FE"/>
              </a:gs>
              <a:gs pos="25000">
                <a:srgbClr val="C900FE"/>
              </a:gs>
              <a:gs pos="50000">
                <a:srgbClr val="A136FF"/>
              </a:gs>
              <a:gs pos="75000">
                <a:srgbClr val="5142F0"/>
              </a:gs>
              <a:gs pos="100000">
                <a:srgbClr val="0033D9"/>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4"/>
          <p:cNvSpPr/>
          <p:nvPr/>
        </p:nvSpPr>
        <p:spPr>
          <a:xfrm>
            <a:off x="10724194" y="3484884"/>
            <a:ext cx="1409752" cy="1238820"/>
          </a:xfrm>
          <a:custGeom>
            <a:rect b="b" l="l" r="r" t="t"/>
            <a:pathLst>
              <a:path extrusionOk="0" h="2086610" w="2374519">
                <a:moveTo>
                  <a:pt x="1331849" y="0"/>
                </a:moveTo>
                <a:cubicBezTo>
                  <a:pt x="753491" y="0"/>
                  <a:pt x="281559" y="464566"/>
                  <a:pt x="281559" y="1043305"/>
                </a:cubicBezTo>
                <a:cubicBezTo>
                  <a:pt x="281559" y="1073785"/>
                  <a:pt x="289179" y="1104265"/>
                  <a:pt x="289179" y="1134745"/>
                </a:cubicBezTo>
                <a:cubicBezTo>
                  <a:pt x="0" y="1439291"/>
                  <a:pt x="0" y="1439291"/>
                  <a:pt x="0" y="1439291"/>
                </a:cubicBezTo>
                <a:cubicBezTo>
                  <a:pt x="410972" y="1538351"/>
                  <a:pt x="410972" y="1538351"/>
                  <a:pt x="410972" y="1538351"/>
                </a:cubicBezTo>
                <a:cubicBezTo>
                  <a:pt x="585978" y="1865757"/>
                  <a:pt x="928497" y="2086610"/>
                  <a:pt x="1331849" y="2086610"/>
                </a:cubicBezTo>
                <a:cubicBezTo>
                  <a:pt x="1902714" y="2086610"/>
                  <a:pt x="2374519" y="1622044"/>
                  <a:pt x="2374519" y="1043305"/>
                </a:cubicBezTo>
                <a:cubicBezTo>
                  <a:pt x="2374519" y="464566"/>
                  <a:pt x="1902714" y="0"/>
                  <a:pt x="1331849" y="0"/>
                </a:cubicBezTo>
                <a:close/>
              </a:path>
            </a:pathLst>
          </a:custGeom>
          <a:gradFill>
            <a:gsLst>
              <a:gs pos="0">
                <a:srgbClr val="F600FE"/>
              </a:gs>
              <a:gs pos="25000">
                <a:srgbClr val="C900FE"/>
              </a:gs>
              <a:gs pos="50000">
                <a:srgbClr val="A136FF"/>
              </a:gs>
              <a:gs pos="75000">
                <a:srgbClr val="5142F0"/>
              </a:gs>
              <a:gs pos="100000">
                <a:srgbClr val="0033D9"/>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4"/>
          <p:cNvSpPr/>
          <p:nvPr/>
        </p:nvSpPr>
        <p:spPr>
          <a:xfrm rot="899459">
            <a:off x="10515987" y="1898433"/>
            <a:ext cx="1244400" cy="1272147"/>
          </a:xfrm>
          <a:custGeom>
            <a:rect b="b" l="l" r="r" t="t"/>
            <a:pathLst>
              <a:path extrusionOk="0" h="2142744" w="2096008">
                <a:moveTo>
                  <a:pt x="1051814" y="0"/>
                </a:moveTo>
                <a:cubicBezTo>
                  <a:pt x="472567" y="0"/>
                  <a:pt x="0" y="472821"/>
                  <a:pt x="0" y="1052322"/>
                </a:cubicBezTo>
                <a:cubicBezTo>
                  <a:pt x="0" y="1311529"/>
                  <a:pt x="99060" y="1548003"/>
                  <a:pt x="259080" y="1731010"/>
                </a:cubicBezTo>
                <a:cubicBezTo>
                  <a:pt x="198120" y="2142744"/>
                  <a:pt x="198120" y="2142744"/>
                  <a:pt x="198120" y="2142744"/>
                </a:cubicBezTo>
                <a:cubicBezTo>
                  <a:pt x="586867" y="1990217"/>
                  <a:pt x="586867" y="1990217"/>
                  <a:pt x="586867" y="1990217"/>
                </a:cubicBezTo>
                <a:cubicBezTo>
                  <a:pt x="724027" y="2058797"/>
                  <a:pt x="884047" y="2097024"/>
                  <a:pt x="1051814" y="2097024"/>
                </a:cubicBezTo>
                <a:cubicBezTo>
                  <a:pt x="1623441" y="2097024"/>
                  <a:pt x="2096008" y="1624203"/>
                  <a:pt x="2096008" y="1052322"/>
                </a:cubicBezTo>
                <a:cubicBezTo>
                  <a:pt x="2095881" y="472821"/>
                  <a:pt x="1623441" y="0"/>
                  <a:pt x="1051814" y="0"/>
                </a:cubicBezTo>
                <a:close/>
              </a:path>
            </a:pathLst>
          </a:custGeom>
          <a:gradFill>
            <a:gsLst>
              <a:gs pos="0">
                <a:srgbClr val="F600FE"/>
              </a:gs>
              <a:gs pos="25000">
                <a:srgbClr val="C900FE"/>
              </a:gs>
              <a:gs pos="50000">
                <a:srgbClr val="A136FF"/>
              </a:gs>
              <a:gs pos="75000">
                <a:srgbClr val="5142F0"/>
              </a:gs>
              <a:gs pos="100000">
                <a:srgbClr val="0033D9"/>
              </a:gs>
            </a:gsLst>
            <a:path path="circle">
              <a:fillToRect b="100%" l="0%" r="100%" t="0%"/>
            </a:path>
            <a:tileRect b="0%" l="-100%" r="0%" t="-10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4"/>
          <p:cNvSpPr/>
          <p:nvPr/>
        </p:nvSpPr>
        <p:spPr>
          <a:xfrm>
            <a:off x="4456610" y="1986221"/>
            <a:ext cx="5606694" cy="3983640"/>
          </a:xfrm>
          <a:custGeom>
            <a:rect b="b" l="l" r="r" t="t"/>
            <a:pathLst>
              <a:path extrusionOk="0" h="3983640" w="5606694">
                <a:moveTo>
                  <a:pt x="0" y="0"/>
                </a:moveTo>
                <a:lnTo>
                  <a:pt x="5606694" y="0"/>
                </a:lnTo>
                <a:lnTo>
                  <a:pt x="5606694" y="3983640"/>
                </a:lnTo>
                <a:lnTo>
                  <a:pt x="0" y="3983640"/>
                </a:lnTo>
                <a:lnTo>
                  <a:pt x="0" y="0"/>
                </a:lnTo>
                <a:close/>
              </a:path>
            </a:pathLst>
          </a:custGeom>
          <a:blipFill rotWithShape="1">
            <a:blip r:embed="rId4">
              <a:alphaModFix/>
            </a:blip>
            <a:stretch>
              <a:fillRect b="-5556" l="0" r="0" t="0"/>
            </a:stretch>
          </a:blipFill>
          <a:ln cap="rnd" cmpd="sng" w="171450">
            <a:solidFill>
              <a:srgbClr val="004AAD"/>
            </a:solidFill>
            <a:prstDash val="solid"/>
            <a:round/>
            <a:headEnd len="sm" w="sm" type="none"/>
            <a:tailEnd len="sm" w="sm" type="none"/>
          </a:ln>
        </p:spPr>
      </p:sp>
      <p:sp>
        <p:nvSpPr>
          <p:cNvPr id="473" name="Google Shape;473;p24"/>
          <p:cNvSpPr/>
          <p:nvPr/>
        </p:nvSpPr>
        <p:spPr>
          <a:xfrm>
            <a:off x="4456610" y="5871257"/>
            <a:ext cx="5606694" cy="4051175"/>
          </a:xfrm>
          <a:custGeom>
            <a:rect b="b" l="l" r="r" t="t"/>
            <a:pathLst>
              <a:path extrusionOk="0" h="4051175" w="5606694">
                <a:moveTo>
                  <a:pt x="0" y="0"/>
                </a:moveTo>
                <a:lnTo>
                  <a:pt x="5606694" y="0"/>
                </a:lnTo>
                <a:lnTo>
                  <a:pt x="5606694" y="4051175"/>
                </a:lnTo>
                <a:lnTo>
                  <a:pt x="0" y="4051175"/>
                </a:lnTo>
                <a:lnTo>
                  <a:pt x="0" y="0"/>
                </a:lnTo>
                <a:close/>
              </a:path>
            </a:pathLst>
          </a:custGeom>
          <a:blipFill rotWithShape="1">
            <a:blip r:embed="rId5">
              <a:alphaModFix/>
            </a:blip>
            <a:stretch>
              <a:fillRect b="-1139" l="-29978" r="0" t="0"/>
            </a:stretch>
          </a:blipFill>
          <a:ln cap="rnd" cmpd="sng" w="171450">
            <a:solidFill>
              <a:srgbClr val="004AAD"/>
            </a:solidFill>
            <a:prstDash val="solid"/>
            <a:round/>
            <a:headEnd len="sm" w="sm" type="none"/>
            <a:tailEnd len="sm" w="sm" type="none"/>
          </a:ln>
        </p:spPr>
      </p:sp>
      <p:grpSp>
        <p:nvGrpSpPr>
          <p:cNvPr id="474" name="Google Shape;474;p24"/>
          <p:cNvGrpSpPr/>
          <p:nvPr/>
        </p:nvGrpSpPr>
        <p:grpSpPr>
          <a:xfrm>
            <a:off x="747903" y="1759155"/>
            <a:ext cx="3047416" cy="2352442"/>
            <a:chOff x="0" y="-111230"/>
            <a:chExt cx="543690" cy="419700"/>
          </a:xfrm>
        </p:grpSpPr>
        <p:sp>
          <p:nvSpPr>
            <p:cNvPr id="475" name="Google Shape;475;p24"/>
            <p:cNvSpPr/>
            <p:nvPr/>
          </p:nvSpPr>
          <p:spPr>
            <a:xfrm>
              <a:off x="0" y="0"/>
              <a:ext cx="540370" cy="219624"/>
            </a:xfrm>
            <a:custGeom>
              <a:rect b="b" l="l" r="r" t="t"/>
              <a:pathLst>
                <a:path extrusionOk="0" h="219624" w="540370">
                  <a:moveTo>
                    <a:pt x="109812" y="0"/>
                  </a:moveTo>
                  <a:lnTo>
                    <a:pt x="430558" y="0"/>
                  </a:lnTo>
                  <a:cubicBezTo>
                    <a:pt x="459682" y="0"/>
                    <a:pt x="487613" y="11569"/>
                    <a:pt x="508207" y="32163"/>
                  </a:cubicBezTo>
                  <a:cubicBezTo>
                    <a:pt x="528801" y="52757"/>
                    <a:pt x="540370" y="80688"/>
                    <a:pt x="540370" y="109812"/>
                  </a:cubicBezTo>
                  <a:lnTo>
                    <a:pt x="540370" y="109812"/>
                  </a:lnTo>
                  <a:cubicBezTo>
                    <a:pt x="540370" y="170459"/>
                    <a:pt x="491206" y="219624"/>
                    <a:pt x="430558" y="219624"/>
                  </a:cubicBezTo>
                  <a:lnTo>
                    <a:pt x="109812" y="219624"/>
                  </a:lnTo>
                  <a:cubicBezTo>
                    <a:pt x="49164" y="219624"/>
                    <a:pt x="0" y="170459"/>
                    <a:pt x="0" y="109812"/>
                  </a:cubicBezTo>
                  <a:lnTo>
                    <a:pt x="0" y="109812"/>
                  </a:lnTo>
                  <a:cubicBezTo>
                    <a:pt x="0" y="49164"/>
                    <a:pt x="49164" y="0"/>
                    <a:pt x="109812" y="0"/>
                  </a:cubicBezTo>
                  <a:close/>
                </a:path>
              </a:pathLst>
            </a:custGeom>
            <a:gradFill>
              <a:gsLst>
                <a:gs pos="0">
                  <a:srgbClr val="5960DC"/>
                </a:gs>
                <a:gs pos="100000">
                  <a:srgbClr val="FF99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4"/>
            <p:cNvSpPr txBox="1"/>
            <p:nvPr/>
          </p:nvSpPr>
          <p:spPr>
            <a:xfrm>
              <a:off x="3390" y="-111230"/>
              <a:ext cx="540300" cy="419700"/>
            </a:xfrm>
            <a:prstGeom prst="rect">
              <a:avLst/>
            </a:prstGeom>
            <a:noFill/>
            <a:ln>
              <a:noFill/>
            </a:ln>
          </p:spPr>
          <p:txBody>
            <a:bodyPr anchorCtr="0" anchor="ctr" bIns="50800" lIns="50800" spcFirstLastPara="1" rIns="50800" wrap="square" tIns="50800">
              <a:noAutofit/>
            </a:bodyPr>
            <a:lstStyle/>
            <a:p>
              <a:pPr indent="0" lvl="0" marL="0" marR="0" rtl="0" algn="ctr">
                <a:lnSpc>
                  <a:spcPct val="190030"/>
                </a:lnSpc>
                <a:spcBef>
                  <a:spcPts val="0"/>
                </a:spcBef>
                <a:spcAft>
                  <a:spcPts val="0"/>
                </a:spcAft>
                <a:buNone/>
              </a:pPr>
              <a:r>
                <a:rPr b="0" i="0" lang="en-US" sz="2999" u="none" cap="none" strike="noStrike">
                  <a:solidFill>
                    <a:srgbClr val="FFFFFF"/>
                  </a:solidFill>
                  <a:latin typeface="Noto Sans TC"/>
                  <a:ea typeface="Noto Sans TC"/>
                  <a:cs typeface="Noto Sans TC"/>
                  <a:sym typeface="Noto Sans TC"/>
                </a:rPr>
                <a:t>隨地</a:t>
              </a:r>
              <a:endParaRPr/>
            </a:p>
          </p:txBody>
        </p:sp>
      </p:grpSp>
      <p:grpSp>
        <p:nvGrpSpPr>
          <p:cNvPr id="477" name="Google Shape;477;p24"/>
          <p:cNvGrpSpPr/>
          <p:nvPr/>
        </p:nvGrpSpPr>
        <p:grpSpPr>
          <a:xfrm>
            <a:off x="629553" y="3484879"/>
            <a:ext cx="3147158" cy="2352442"/>
            <a:chOff x="-21115" y="-131703"/>
            <a:chExt cx="561485" cy="419700"/>
          </a:xfrm>
        </p:grpSpPr>
        <p:sp>
          <p:nvSpPr>
            <p:cNvPr id="478" name="Google Shape;478;p24"/>
            <p:cNvSpPr/>
            <p:nvPr/>
          </p:nvSpPr>
          <p:spPr>
            <a:xfrm>
              <a:off x="0" y="0"/>
              <a:ext cx="540370" cy="219624"/>
            </a:xfrm>
            <a:custGeom>
              <a:rect b="b" l="l" r="r" t="t"/>
              <a:pathLst>
                <a:path extrusionOk="0" h="219624" w="540370">
                  <a:moveTo>
                    <a:pt x="109812" y="0"/>
                  </a:moveTo>
                  <a:lnTo>
                    <a:pt x="430558" y="0"/>
                  </a:lnTo>
                  <a:cubicBezTo>
                    <a:pt x="459682" y="0"/>
                    <a:pt x="487613" y="11569"/>
                    <a:pt x="508207" y="32163"/>
                  </a:cubicBezTo>
                  <a:cubicBezTo>
                    <a:pt x="528801" y="52757"/>
                    <a:pt x="540370" y="80688"/>
                    <a:pt x="540370" y="109812"/>
                  </a:cubicBezTo>
                  <a:lnTo>
                    <a:pt x="540370" y="109812"/>
                  </a:lnTo>
                  <a:cubicBezTo>
                    <a:pt x="540370" y="170459"/>
                    <a:pt x="491206" y="219624"/>
                    <a:pt x="430558" y="219624"/>
                  </a:cubicBezTo>
                  <a:lnTo>
                    <a:pt x="109812" y="219624"/>
                  </a:lnTo>
                  <a:cubicBezTo>
                    <a:pt x="49164" y="219624"/>
                    <a:pt x="0" y="170459"/>
                    <a:pt x="0" y="109812"/>
                  </a:cubicBezTo>
                  <a:lnTo>
                    <a:pt x="0" y="109812"/>
                  </a:lnTo>
                  <a:cubicBezTo>
                    <a:pt x="0" y="49164"/>
                    <a:pt x="49164" y="0"/>
                    <a:pt x="109812" y="0"/>
                  </a:cubicBezTo>
                  <a:close/>
                </a:path>
              </a:pathLst>
            </a:custGeom>
            <a:gradFill>
              <a:gsLst>
                <a:gs pos="0">
                  <a:srgbClr val="5960DC"/>
                </a:gs>
                <a:gs pos="100000">
                  <a:srgbClr val="FF99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24"/>
            <p:cNvSpPr txBox="1"/>
            <p:nvPr/>
          </p:nvSpPr>
          <p:spPr>
            <a:xfrm>
              <a:off x="-21115" y="-131703"/>
              <a:ext cx="540300" cy="419700"/>
            </a:xfrm>
            <a:prstGeom prst="rect">
              <a:avLst/>
            </a:prstGeom>
            <a:noFill/>
            <a:ln>
              <a:noFill/>
            </a:ln>
          </p:spPr>
          <p:txBody>
            <a:bodyPr anchorCtr="0" anchor="ctr" bIns="50800" lIns="50800" spcFirstLastPara="1" rIns="50800" wrap="square" tIns="50800">
              <a:noAutofit/>
            </a:bodyPr>
            <a:lstStyle/>
            <a:p>
              <a:pPr indent="0" lvl="0" marL="0" marR="0" rtl="0" algn="ctr">
                <a:lnSpc>
                  <a:spcPct val="190030"/>
                </a:lnSpc>
                <a:spcBef>
                  <a:spcPts val="0"/>
                </a:spcBef>
                <a:spcAft>
                  <a:spcPts val="0"/>
                </a:spcAft>
                <a:buNone/>
              </a:pPr>
              <a:r>
                <a:rPr b="0" i="0" lang="en-US" sz="2999" u="none" cap="none" strike="noStrike">
                  <a:solidFill>
                    <a:srgbClr val="FFFFFF"/>
                  </a:solidFill>
                  <a:latin typeface="Noto Sans TC"/>
                  <a:ea typeface="Noto Sans TC"/>
                  <a:cs typeface="Noto Sans TC"/>
                  <a:sym typeface="Noto Sans TC"/>
                </a:rPr>
                <a:t>沉浸感</a:t>
              </a:r>
              <a:endParaRPr/>
            </a:p>
          </p:txBody>
        </p:sp>
      </p:grpSp>
      <p:grpSp>
        <p:nvGrpSpPr>
          <p:cNvPr id="480" name="Google Shape;480;p24"/>
          <p:cNvGrpSpPr/>
          <p:nvPr/>
        </p:nvGrpSpPr>
        <p:grpSpPr>
          <a:xfrm>
            <a:off x="747903" y="5479026"/>
            <a:ext cx="3028808" cy="2352442"/>
            <a:chOff x="0" y="-100013"/>
            <a:chExt cx="540370" cy="419700"/>
          </a:xfrm>
        </p:grpSpPr>
        <p:sp>
          <p:nvSpPr>
            <p:cNvPr id="481" name="Google Shape;481;p24"/>
            <p:cNvSpPr/>
            <p:nvPr/>
          </p:nvSpPr>
          <p:spPr>
            <a:xfrm>
              <a:off x="0" y="0"/>
              <a:ext cx="540370" cy="219624"/>
            </a:xfrm>
            <a:custGeom>
              <a:rect b="b" l="l" r="r" t="t"/>
              <a:pathLst>
                <a:path extrusionOk="0" h="219624" w="540370">
                  <a:moveTo>
                    <a:pt x="109812" y="0"/>
                  </a:moveTo>
                  <a:lnTo>
                    <a:pt x="430558" y="0"/>
                  </a:lnTo>
                  <a:cubicBezTo>
                    <a:pt x="459682" y="0"/>
                    <a:pt x="487613" y="11569"/>
                    <a:pt x="508207" y="32163"/>
                  </a:cubicBezTo>
                  <a:cubicBezTo>
                    <a:pt x="528801" y="52757"/>
                    <a:pt x="540370" y="80688"/>
                    <a:pt x="540370" y="109812"/>
                  </a:cubicBezTo>
                  <a:lnTo>
                    <a:pt x="540370" y="109812"/>
                  </a:lnTo>
                  <a:cubicBezTo>
                    <a:pt x="540370" y="170459"/>
                    <a:pt x="491206" y="219624"/>
                    <a:pt x="430558" y="219624"/>
                  </a:cubicBezTo>
                  <a:lnTo>
                    <a:pt x="109812" y="219624"/>
                  </a:lnTo>
                  <a:cubicBezTo>
                    <a:pt x="49164" y="219624"/>
                    <a:pt x="0" y="170459"/>
                    <a:pt x="0" y="109812"/>
                  </a:cubicBezTo>
                  <a:lnTo>
                    <a:pt x="0" y="109812"/>
                  </a:lnTo>
                  <a:cubicBezTo>
                    <a:pt x="0" y="49164"/>
                    <a:pt x="49164" y="0"/>
                    <a:pt x="109812" y="0"/>
                  </a:cubicBezTo>
                  <a:close/>
                </a:path>
              </a:pathLst>
            </a:custGeom>
            <a:gradFill>
              <a:gsLst>
                <a:gs pos="0">
                  <a:srgbClr val="5960DC"/>
                </a:gs>
                <a:gs pos="100000">
                  <a:srgbClr val="FF99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24"/>
            <p:cNvSpPr txBox="1"/>
            <p:nvPr/>
          </p:nvSpPr>
          <p:spPr>
            <a:xfrm>
              <a:off x="0" y="-100013"/>
              <a:ext cx="540300" cy="419700"/>
            </a:xfrm>
            <a:prstGeom prst="rect">
              <a:avLst/>
            </a:prstGeom>
            <a:noFill/>
            <a:ln>
              <a:noFill/>
            </a:ln>
          </p:spPr>
          <p:txBody>
            <a:bodyPr anchorCtr="0" anchor="ctr" bIns="50800" lIns="50800" spcFirstLastPara="1" rIns="50800" wrap="square" tIns="50800">
              <a:noAutofit/>
            </a:bodyPr>
            <a:lstStyle/>
            <a:p>
              <a:pPr indent="0" lvl="0" marL="0" marR="0" rtl="0" algn="ctr">
                <a:lnSpc>
                  <a:spcPct val="190030"/>
                </a:lnSpc>
                <a:spcBef>
                  <a:spcPts val="0"/>
                </a:spcBef>
                <a:spcAft>
                  <a:spcPts val="0"/>
                </a:spcAft>
                <a:buNone/>
              </a:pPr>
              <a:r>
                <a:rPr b="0" i="0" lang="en-US" sz="2999" u="none" cap="none" strike="noStrike">
                  <a:solidFill>
                    <a:srgbClr val="FFFFFF"/>
                  </a:solidFill>
                  <a:latin typeface="Noto Sans TC"/>
                  <a:ea typeface="Noto Sans TC"/>
                  <a:cs typeface="Noto Sans TC"/>
                  <a:sym typeface="Noto Sans TC"/>
                </a:rPr>
                <a:t>多樣性</a:t>
              </a:r>
              <a:endParaRPr/>
            </a:p>
          </p:txBody>
        </p:sp>
      </p:grpSp>
      <p:grpSp>
        <p:nvGrpSpPr>
          <p:cNvPr id="483" name="Google Shape;483;p24"/>
          <p:cNvGrpSpPr/>
          <p:nvPr/>
        </p:nvGrpSpPr>
        <p:grpSpPr>
          <a:xfrm>
            <a:off x="747903" y="7181448"/>
            <a:ext cx="3028808" cy="2352442"/>
            <a:chOff x="0" y="-126221"/>
            <a:chExt cx="540370" cy="419700"/>
          </a:xfrm>
        </p:grpSpPr>
        <p:sp>
          <p:nvSpPr>
            <p:cNvPr id="484" name="Google Shape;484;p24"/>
            <p:cNvSpPr/>
            <p:nvPr/>
          </p:nvSpPr>
          <p:spPr>
            <a:xfrm>
              <a:off x="0" y="0"/>
              <a:ext cx="540370" cy="219624"/>
            </a:xfrm>
            <a:custGeom>
              <a:rect b="b" l="l" r="r" t="t"/>
              <a:pathLst>
                <a:path extrusionOk="0" h="219624" w="540370">
                  <a:moveTo>
                    <a:pt x="109812" y="0"/>
                  </a:moveTo>
                  <a:lnTo>
                    <a:pt x="430558" y="0"/>
                  </a:lnTo>
                  <a:cubicBezTo>
                    <a:pt x="459682" y="0"/>
                    <a:pt x="487613" y="11569"/>
                    <a:pt x="508207" y="32163"/>
                  </a:cubicBezTo>
                  <a:cubicBezTo>
                    <a:pt x="528801" y="52757"/>
                    <a:pt x="540370" y="80688"/>
                    <a:pt x="540370" y="109812"/>
                  </a:cubicBezTo>
                  <a:lnTo>
                    <a:pt x="540370" y="109812"/>
                  </a:lnTo>
                  <a:cubicBezTo>
                    <a:pt x="540370" y="170459"/>
                    <a:pt x="491206" y="219624"/>
                    <a:pt x="430558" y="219624"/>
                  </a:cubicBezTo>
                  <a:lnTo>
                    <a:pt x="109812" y="219624"/>
                  </a:lnTo>
                  <a:cubicBezTo>
                    <a:pt x="49164" y="219624"/>
                    <a:pt x="0" y="170459"/>
                    <a:pt x="0" y="109812"/>
                  </a:cubicBezTo>
                  <a:lnTo>
                    <a:pt x="0" y="109812"/>
                  </a:lnTo>
                  <a:cubicBezTo>
                    <a:pt x="0" y="49164"/>
                    <a:pt x="49164" y="0"/>
                    <a:pt x="109812" y="0"/>
                  </a:cubicBezTo>
                  <a:close/>
                </a:path>
              </a:pathLst>
            </a:custGeom>
            <a:gradFill>
              <a:gsLst>
                <a:gs pos="0">
                  <a:srgbClr val="5960DC"/>
                </a:gs>
                <a:gs pos="100000">
                  <a:srgbClr val="FF99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4"/>
            <p:cNvSpPr txBox="1"/>
            <p:nvPr/>
          </p:nvSpPr>
          <p:spPr>
            <a:xfrm>
              <a:off x="0" y="-126221"/>
              <a:ext cx="540300" cy="419700"/>
            </a:xfrm>
            <a:prstGeom prst="rect">
              <a:avLst/>
            </a:prstGeom>
            <a:noFill/>
            <a:ln>
              <a:noFill/>
            </a:ln>
          </p:spPr>
          <p:txBody>
            <a:bodyPr anchorCtr="0" anchor="ctr" bIns="50800" lIns="50800" spcFirstLastPara="1" rIns="50800" wrap="square" tIns="50800">
              <a:noAutofit/>
            </a:bodyPr>
            <a:lstStyle/>
            <a:p>
              <a:pPr indent="0" lvl="0" marL="0" marR="0" rtl="0" algn="ctr">
                <a:lnSpc>
                  <a:spcPct val="190030"/>
                </a:lnSpc>
                <a:spcBef>
                  <a:spcPts val="0"/>
                </a:spcBef>
                <a:spcAft>
                  <a:spcPts val="0"/>
                </a:spcAft>
                <a:buNone/>
              </a:pPr>
              <a:r>
                <a:rPr b="0" i="0" lang="en-US" sz="2999" u="none" cap="none" strike="noStrike">
                  <a:solidFill>
                    <a:srgbClr val="FFFFFF"/>
                  </a:solidFill>
                  <a:latin typeface="Noto Sans TC"/>
                  <a:ea typeface="Noto Sans TC"/>
                  <a:cs typeface="Noto Sans TC"/>
                  <a:sym typeface="Noto Sans TC"/>
                </a:rPr>
                <a:t>低延遲</a:t>
              </a:r>
              <a:endParaRPr/>
            </a:p>
          </p:txBody>
        </p:sp>
      </p:grpSp>
      <p:sp>
        <p:nvSpPr>
          <p:cNvPr id="486" name="Google Shape;486;p24"/>
          <p:cNvSpPr txBox="1"/>
          <p:nvPr/>
        </p:nvSpPr>
        <p:spPr>
          <a:xfrm>
            <a:off x="10644229" y="2155673"/>
            <a:ext cx="934856" cy="681440"/>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1" i="0" lang="en-US" sz="4013" u="none" cap="none" strike="noStrike">
                <a:solidFill>
                  <a:srgbClr val="FFFFFF"/>
                </a:solidFill>
                <a:latin typeface="Montserrat"/>
                <a:ea typeface="Montserrat"/>
                <a:cs typeface="Montserrat"/>
                <a:sym typeface="Montserrat"/>
              </a:rPr>
              <a:t>01</a:t>
            </a:r>
            <a:endParaRPr/>
          </a:p>
        </p:txBody>
      </p:sp>
      <p:sp>
        <p:nvSpPr>
          <p:cNvPr id="487" name="Google Shape;487;p24"/>
          <p:cNvSpPr txBox="1"/>
          <p:nvPr/>
        </p:nvSpPr>
        <p:spPr>
          <a:xfrm>
            <a:off x="11012216" y="3725459"/>
            <a:ext cx="934856" cy="681440"/>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1" i="0" lang="en-US" sz="4013" u="none" cap="none" strike="noStrike">
                <a:solidFill>
                  <a:srgbClr val="FFFFFF"/>
                </a:solidFill>
                <a:latin typeface="Montserrat"/>
                <a:ea typeface="Montserrat"/>
                <a:cs typeface="Montserrat"/>
                <a:sym typeface="Montserrat"/>
              </a:rPr>
              <a:t>02</a:t>
            </a:r>
            <a:endParaRPr/>
          </a:p>
        </p:txBody>
      </p:sp>
      <p:sp>
        <p:nvSpPr>
          <p:cNvPr id="488" name="Google Shape;488;p24"/>
          <p:cNvSpPr txBox="1"/>
          <p:nvPr/>
        </p:nvSpPr>
        <p:spPr>
          <a:xfrm>
            <a:off x="11277162" y="5472770"/>
            <a:ext cx="934856" cy="681440"/>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1" i="0" lang="en-US" sz="4013" u="none" cap="none" strike="noStrike">
                <a:solidFill>
                  <a:srgbClr val="FFFFFF"/>
                </a:solidFill>
                <a:latin typeface="Montserrat"/>
                <a:ea typeface="Montserrat"/>
                <a:cs typeface="Montserrat"/>
                <a:sym typeface="Montserrat"/>
              </a:rPr>
              <a:t>03</a:t>
            </a:r>
            <a:endParaRPr/>
          </a:p>
        </p:txBody>
      </p:sp>
      <p:sp>
        <p:nvSpPr>
          <p:cNvPr id="489" name="Google Shape;489;p24"/>
          <p:cNvSpPr txBox="1"/>
          <p:nvPr/>
        </p:nvSpPr>
        <p:spPr>
          <a:xfrm>
            <a:off x="10997800" y="7230158"/>
            <a:ext cx="934856" cy="681440"/>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1" i="0" lang="en-US" sz="4013" u="none" cap="none" strike="noStrike">
                <a:solidFill>
                  <a:srgbClr val="FFFFFF"/>
                </a:solidFill>
                <a:latin typeface="Montserrat"/>
                <a:ea typeface="Montserrat"/>
                <a:cs typeface="Montserrat"/>
                <a:sym typeface="Montserrat"/>
              </a:rPr>
              <a:t>04</a:t>
            </a:r>
            <a:endParaRPr/>
          </a:p>
        </p:txBody>
      </p:sp>
      <p:sp>
        <p:nvSpPr>
          <p:cNvPr id="490" name="Google Shape;490;p24"/>
          <p:cNvSpPr txBox="1"/>
          <p:nvPr/>
        </p:nvSpPr>
        <p:spPr>
          <a:xfrm>
            <a:off x="10670736" y="8810395"/>
            <a:ext cx="934856" cy="681440"/>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1" i="0" lang="en-US" sz="4013" u="none" cap="none" strike="noStrike">
                <a:solidFill>
                  <a:srgbClr val="FFFFFF"/>
                </a:solidFill>
                <a:latin typeface="Montserrat"/>
                <a:ea typeface="Montserrat"/>
                <a:cs typeface="Montserrat"/>
                <a:sym typeface="Montserrat"/>
              </a:rPr>
              <a:t>05</a:t>
            </a:r>
            <a:endParaRPr/>
          </a:p>
        </p:txBody>
      </p:sp>
      <p:sp>
        <p:nvSpPr>
          <p:cNvPr id="491" name="Google Shape;491;p24"/>
          <p:cNvSpPr txBox="1"/>
          <p:nvPr/>
        </p:nvSpPr>
        <p:spPr>
          <a:xfrm>
            <a:off x="12181595" y="2266362"/>
            <a:ext cx="5241071" cy="517212"/>
          </a:xfrm>
          <a:prstGeom prst="rect">
            <a:avLst/>
          </a:prstGeom>
          <a:noFill/>
          <a:ln>
            <a:noFill/>
          </a:ln>
        </p:spPr>
        <p:txBody>
          <a:bodyPr anchorCtr="0" anchor="t" bIns="0" lIns="0" spcFirstLastPara="1" rIns="0" wrap="square" tIns="0">
            <a:spAutoFit/>
          </a:bodyPr>
          <a:lstStyle/>
          <a:p>
            <a:pPr indent="0" lvl="0" marL="0" marR="0" rtl="0" algn="l">
              <a:lnSpc>
                <a:spcPct val="125022"/>
              </a:lnSpc>
              <a:spcBef>
                <a:spcPts val="0"/>
              </a:spcBef>
              <a:spcAft>
                <a:spcPts val="0"/>
              </a:spcAft>
              <a:buNone/>
            </a:pPr>
            <a:r>
              <a:rPr b="0" i="0" lang="en-US" sz="3297" u="none" cap="none" strike="noStrike">
                <a:solidFill>
                  <a:srgbClr val="FFFFFF"/>
                </a:solidFill>
                <a:latin typeface="Noto Sans TC"/>
                <a:ea typeface="Noto Sans TC"/>
                <a:cs typeface="Noto Sans TC"/>
                <a:sym typeface="Noto Sans TC"/>
              </a:rPr>
              <a:t>融合了各種高科技元素</a:t>
            </a:r>
            <a:endParaRPr/>
          </a:p>
        </p:txBody>
      </p:sp>
      <p:sp>
        <p:nvSpPr>
          <p:cNvPr id="492" name="Google Shape;492;p24"/>
          <p:cNvSpPr txBox="1"/>
          <p:nvPr/>
        </p:nvSpPr>
        <p:spPr>
          <a:xfrm>
            <a:off x="12768225" y="5483137"/>
            <a:ext cx="4086860" cy="517212"/>
          </a:xfrm>
          <a:prstGeom prst="rect">
            <a:avLst/>
          </a:prstGeom>
          <a:noFill/>
          <a:ln>
            <a:noFill/>
          </a:ln>
        </p:spPr>
        <p:txBody>
          <a:bodyPr anchorCtr="0" anchor="t" bIns="0" lIns="0" spcFirstLastPara="1" rIns="0" wrap="square" tIns="0">
            <a:spAutoFit/>
          </a:bodyPr>
          <a:lstStyle/>
          <a:p>
            <a:pPr indent="0" lvl="0" marL="0" marR="0" rtl="0" algn="l">
              <a:lnSpc>
                <a:spcPct val="125022"/>
              </a:lnSpc>
              <a:spcBef>
                <a:spcPts val="0"/>
              </a:spcBef>
              <a:spcAft>
                <a:spcPts val="0"/>
              </a:spcAft>
              <a:buNone/>
            </a:pPr>
            <a:r>
              <a:rPr b="0" i="0" lang="en-US" sz="3297" u="none" cap="none" strike="noStrike">
                <a:solidFill>
                  <a:srgbClr val="FFFFFF"/>
                </a:solidFill>
                <a:latin typeface="Noto Sans TC"/>
                <a:ea typeface="Noto Sans TC"/>
                <a:cs typeface="Noto Sans TC"/>
                <a:sym typeface="Noto Sans TC"/>
              </a:rPr>
              <a:t>數據直接呈現在眼前</a:t>
            </a:r>
            <a:endParaRPr/>
          </a:p>
        </p:txBody>
      </p:sp>
      <p:sp>
        <p:nvSpPr>
          <p:cNvPr id="493" name="Google Shape;493;p24"/>
          <p:cNvSpPr txBox="1"/>
          <p:nvPr/>
        </p:nvSpPr>
        <p:spPr>
          <a:xfrm>
            <a:off x="12538968" y="7181449"/>
            <a:ext cx="5637669" cy="517212"/>
          </a:xfrm>
          <a:prstGeom prst="rect">
            <a:avLst/>
          </a:prstGeom>
          <a:noFill/>
          <a:ln>
            <a:noFill/>
          </a:ln>
        </p:spPr>
        <p:txBody>
          <a:bodyPr anchorCtr="0" anchor="t" bIns="0" lIns="0" spcFirstLastPara="1" rIns="0" wrap="square" tIns="0">
            <a:spAutoFit/>
          </a:bodyPr>
          <a:lstStyle/>
          <a:p>
            <a:pPr indent="0" lvl="0" marL="0" marR="0" rtl="0" algn="l">
              <a:lnSpc>
                <a:spcPct val="125022"/>
              </a:lnSpc>
              <a:spcBef>
                <a:spcPts val="0"/>
              </a:spcBef>
              <a:spcAft>
                <a:spcPts val="0"/>
              </a:spcAft>
              <a:buNone/>
            </a:pPr>
            <a:r>
              <a:rPr b="0" i="0" lang="en-US" sz="3297" u="none" cap="none" strike="noStrike">
                <a:solidFill>
                  <a:srgbClr val="FFFFFF"/>
                </a:solidFill>
                <a:latin typeface="Noto Sans TC"/>
                <a:ea typeface="Noto Sans TC"/>
                <a:cs typeface="Noto Sans TC"/>
                <a:sym typeface="Noto Sans TC"/>
              </a:rPr>
              <a:t>透過手勢、語音等控制裝甲</a:t>
            </a:r>
            <a:endParaRPr/>
          </a:p>
        </p:txBody>
      </p:sp>
      <p:sp>
        <p:nvSpPr>
          <p:cNvPr id="494" name="Google Shape;494;p24"/>
          <p:cNvSpPr txBox="1"/>
          <p:nvPr/>
        </p:nvSpPr>
        <p:spPr>
          <a:xfrm>
            <a:off x="12469356" y="3782609"/>
            <a:ext cx="4876728" cy="517212"/>
          </a:xfrm>
          <a:prstGeom prst="rect">
            <a:avLst/>
          </a:prstGeom>
          <a:noFill/>
          <a:ln>
            <a:noFill/>
          </a:ln>
        </p:spPr>
        <p:txBody>
          <a:bodyPr anchorCtr="0" anchor="t" bIns="0" lIns="0" spcFirstLastPara="1" rIns="0" wrap="square" tIns="0">
            <a:spAutoFit/>
          </a:bodyPr>
          <a:lstStyle/>
          <a:p>
            <a:pPr indent="0" lvl="0" marL="0" marR="0" rtl="0" algn="l">
              <a:lnSpc>
                <a:spcPct val="125022"/>
              </a:lnSpc>
              <a:spcBef>
                <a:spcPts val="0"/>
              </a:spcBef>
              <a:spcAft>
                <a:spcPts val="0"/>
              </a:spcAft>
              <a:buNone/>
            </a:pPr>
            <a:r>
              <a:rPr b="0" i="0" lang="en-US" sz="3297" u="none" cap="none" strike="noStrike">
                <a:solidFill>
                  <a:srgbClr val="FFFFFF"/>
                </a:solidFill>
                <a:latin typeface="Noto Sans TC"/>
                <a:ea typeface="Noto Sans TC"/>
                <a:cs typeface="Noto Sans TC"/>
                <a:sym typeface="Noto Sans TC"/>
              </a:rPr>
              <a:t>擴展對環境的感知能力</a:t>
            </a:r>
            <a:endParaRPr/>
          </a:p>
        </p:txBody>
      </p:sp>
      <p:sp>
        <p:nvSpPr>
          <p:cNvPr id="495" name="Google Shape;495;p24"/>
          <p:cNvSpPr txBox="1"/>
          <p:nvPr/>
        </p:nvSpPr>
        <p:spPr>
          <a:xfrm>
            <a:off x="12181595" y="8990169"/>
            <a:ext cx="5823292" cy="517212"/>
          </a:xfrm>
          <a:prstGeom prst="rect">
            <a:avLst/>
          </a:prstGeom>
          <a:noFill/>
          <a:ln>
            <a:noFill/>
          </a:ln>
        </p:spPr>
        <p:txBody>
          <a:bodyPr anchorCtr="0" anchor="t" bIns="0" lIns="0" spcFirstLastPara="1" rIns="0" wrap="square" tIns="0">
            <a:spAutoFit/>
          </a:bodyPr>
          <a:lstStyle/>
          <a:p>
            <a:pPr indent="0" lvl="0" marL="0" marR="0" rtl="0" algn="l">
              <a:lnSpc>
                <a:spcPct val="125022"/>
              </a:lnSpc>
              <a:spcBef>
                <a:spcPts val="0"/>
              </a:spcBef>
              <a:spcAft>
                <a:spcPts val="0"/>
              </a:spcAft>
              <a:buNone/>
            </a:pPr>
            <a:r>
              <a:rPr b="0" i="0" lang="en-US" sz="3297" u="none" cap="none" strike="noStrike">
                <a:solidFill>
                  <a:srgbClr val="FFFFFF"/>
                </a:solidFill>
                <a:latin typeface="Noto Sans TC"/>
                <a:ea typeface="Noto Sans TC"/>
                <a:cs typeface="Noto Sans TC"/>
                <a:sym typeface="Noto Sans TC"/>
              </a:rPr>
              <a:t>強大的計算能力和AI輔助功能</a:t>
            </a:r>
            <a:endParaRPr/>
          </a:p>
        </p:txBody>
      </p:sp>
      <p:sp>
        <p:nvSpPr>
          <p:cNvPr id="496" name="Google Shape;496;p24"/>
          <p:cNvSpPr txBox="1"/>
          <p:nvPr/>
        </p:nvSpPr>
        <p:spPr>
          <a:xfrm>
            <a:off x="849764" y="571964"/>
            <a:ext cx="12355500" cy="908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5900" u="none" cap="none" strike="noStrike">
                <a:solidFill>
                  <a:srgbClr val="FFFFFF"/>
                </a:solidFill>
                <a:latin typeface="Noto Sans TC"/>
                <a:ea typeface="Noto Sans TC"/>
                <a:cs typeface="Noto Sans TC"/>
                <a:sym typeface="Noto Sans TC"/>
              </a:rPr>
              <a:t>混合現實 (MIXED REALITY, MR)特點</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25"/>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502" name="Google Shape;502;p25"/>
          <p:cNvGrpSpPr/>
          <p:nvPr/>
        </p:nvGrpSpPr>
        <p:grpSpPr>
          <a:xfrm>
            <a:off x="2560626" y="2139080"/>
            <a:ext cx="11991123" cy="7256512"/>
            <a:chOff x="0" y="-95250"/>
            <a:chExt cx="3158156" cy="1911180"/>
          </a:xfrm>
        </p:grpSpPr>
        <p:sp>
          <p:nvSpPr>
            <p:cNvPr id="503" name="Google Shape;503;p25"/>
            <p:cNvSpPr/>
            <p:nvPr/>
          </p:nvSpPr>
          <p:spPr>
            <a:xfrm>
              <a:off x="0" y="0"/>
              <a:ext cx="3158156" cy="1815930"/>
            </a:xfrm>
            <a:custGeom>
              <a:rect b="b" l="l" r="r" t="t"/>
              <a:pathLst>
                <a:path extrusionOk="0" h="1815930" w="3158156">
                  <a:moveTo>
                    <a:pt x="38093" y="0"/>
                  </a:moveTo>
                  <a:lnTo>
                    <a:pt x="3120063" y="0"/>
                  </a:lnTo>
                  <a:cubicBezTo>
                    <a:pt x="3130166" y="0"/>
                    <a:pt x="3139855" y="4013"/>
                    <a:pt x="3146999" y="11157"/>
                  </a:cubicBezTo>
                  <a:cubicBezTo>
                    <a:pt x="3154143" y="18301"/>
                    <a:pt x="3158156" y="27990"/>
                    <a:pt x="3158156" y="38093"/>
                  </a:cubicBezTo>
                  <a:lnTo>
                    <a:pt x="3158156" y="1777837"/>
                  </a:lnTo>
                  <a:cubicBezTo>
                    <a:pt x="3158156" y="1798875"/>
                    <a:pt x="3141101" y="1815930"/>
                    <a:pt x="3120063" y="1815930"/>
                  </a:cubicBezTo>
                  <a:lnTo>
                    <a:pt x="38093" y="1815930"/>
                  </a:lnTo>
                  <a:cubicBezTo>
                    <a:pt x="27990" y="1815930"/>
                    <a:pt x="18301" y="1811917"/>
                    <a:pt x="11157" y="1804773"/>
                  </a:cubicBezTo>
                  <a:cubicBezTo>
                    <a:pt x="4013" y="1797629"/>
                    <a:pt x="0" y="1787940"/>
                    <a:pt x="0" y="1777837"/>
                  </a:cubicBezTo>
                  <a:lnTo>
                    <a:pt x="0" y="38093"/>
                  </a:lnTo>
                  <a:cubicBezTo>
                    <a:pt x="0" y="17055"/>
                    <a:pt x="17055" y="0"/>
                    <a:pt x="38093" y="0"/>
                  </a:cubicBezTo>
                  <a:close/>
                </a:path>
              </a:pathLst>
            </a:custGeom>
            <a:gradFill>
              <a:gsLst>
                <a:gs pos="0">
                  <a:srgbClr val="004AAD"/>
                </a:gs>
                <a:gs pos="100000">
                  <a:srgbClr val="CB6CE6"/>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5"/>
            <p:cNvSpPr txBox="1"/>
            <p:nvPr/>
          </p:nvSpPr>
          <p:spPr>
            <a:xfrm>
              <a:off x="0" y="-95250"/>
              <a:ext cx="3158156" cy="1911180"/>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505" name="Google Shape;505;p25"/>
          <p:cNvPicPr preferRelativeResize="0"/>
          <p:nvPr/>
        </p:nvPicPr>
        <p:blipFill rotWithShape="1">
          <a:blip r:embed="rId4">
            <a:alphaModFix/>
          </a:blip>
          <a:srcRect b="0" l="0" r="0" t="0"/>
          <a:stretch/>
        </p:blipFill>
        <p:spPr>
          <a:xfrm>
            <a:off x="8583195" y="6650441"/>
            <a:ext cx="1587500" cy="1428750"/>
          </a:xfrm>
          <a:prstGeom prst="rect">
            <a:avLst/>
          </a:prstGeom>
          <a:noFill/>
          <a:ln>
            <a:noFill/>
          </a:ln>
        </p:spPr>
      </p:pic>
      <p:sp>
        <p:nvSpPr>
          <p:cNvPr id="506" name="Google Shape;506;p25"/>
          <p:cNvSpPr txBox="1"/>
          <p:nvPr/>
        </p:nvSpPr>
        <p:spPr>
          <a:xfrm>
            <a:off x="0" y="873922"/>
            <a:ext cx="18288000" cy="105114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MR遊戲：ESPIRE 2</a:t>
            </a:r>
            <a:endParaRPr/>
          </a:p>
        </p:txBody>
      </p:sp>
      <p:sp>
        <p:nvSpPr>
          <p:cNvPr id="507" name="Google Shape;507;p25"/>
          <p:cNvSpPr txBox="1"/>
          <p:nvPr/>
        </p:nvSpPr>
        <p:spPr>
          <a:xfrm>
            <a:off x="4081463" y="9639593"/>
            <a:ext cx="8394283" cy="487321"/>
          </a:xfrm>
          <a:prstGeom prst="rect">
            <a:avLst/>
          </a:prstGeom>
          <a:noFill/>
          <a:ln>
            <a:noFill/>
          </a:ln>
        </p:spPr>
        <p:txBody>
          <a:bodyPr anchorCtr="0" anchor="t" bIns="0" lIns="0" spcFirstLastPara="1" rIns="0" wrap="square" tIns="0">
            <a:spAutoFit/>
          </a:bodyPr>
          <a:lstStyle/>
          <a:p>
            <a:pPr indent="0" lvl="0" marL="0" marR="0" rtl="0" algn="ctr">
              <a:lnSpc>
                <a:spcPct val="104994"/>
              </a:lnSpc>
              <a:spcBef>
                <a:spcPts val="0"/>
              </a:spcBef>
              <a:spcAft>
                <a:spcPts val="0"/>
              </a:spcAft>
              <a:buNone/>
            </a:pPr>
            <a:r>
              <a:rPr b="1" i="0" lang="en-US" sz="3524" u="none" cap="none" strike="noStrike">
                <a:solidFill>
                  <a:srgbClr val="FFFFFF"/>
                </a:solidFill>
                <a:latin typeface="Noto Sans TC"/>
                <a:ea typeface="Noto Sans TC"/>
                <a:cs typeface="Noto Sans TC"/>
                <a:sym typeface="Noto Sans TC"/>
              </a:rPr>
              <a:t>影片:9:50-10:10</a:t>
            </a:r>
            <a:endParaRPr/>
          </a:p>
        </p:txBody>
      </p:sp>
      <p:pic>
        <p:nvPicPr>
          <p:cNvPr descr="Welcome to the ultimate VR gaming guide for all you new Quest 3 and Quest 3S owners out there! If you've just picked up the Quest 3 or the brand-new Quest 3S and are eager to dive into the immersive world of Mixed Reality, this video is your one-stop destination.&#10;&#10;In this video, we'll be covering all the exciting games that have been enhanced for both the Quest 3 and Quest 3S with MR, taking your gaming experience to the next level. Whether you're a seasoned VR enthusiast or a complete beginner, we've got something for everyone!&#10;&#10;We'll showcase the most jaw-dropping and mind-bending MR games that you absolutely shouldn't miss on your Quest 3 or Quest 3S. From epic adventures to heart-pounding action and mind-boggling puzzles, these titles are designed to push the boundaries of what's possible in MR.&#10;&#10;But that's not all! We'll also dive into the various enhancements and improvements that both headsets bring to the table, making your MR gaming sessions even more immersive, comfortable, and unforgettable.&#10;&#10;Don't forget to leave a LIKE to support your KINGDOM MUCH LOVE &#10;&#10;────────────────────────────────&#10;&#10;👑A HUGE THANK YOU TO CHANNEL MEMBERS 👑&#10;Golden Knight 👑 Tyler Ray &#10;Golden Knight 👑 peacekeeperz81&#10;Golden Knight 👑 working class father&#10;Golden Knight 👑 WarrenG&#10;&#10;────────────────────────────────&#10;&#10;0:00 - Intro&#10;0:44 - Panic Room&#10;1:30 - The Light Brigade &#10;2:45 - Stay: Forever Home&#10;3:40 - Shattered&#10;4:26 - Hell Horde&#10;5:17 - Guardian of Realms&#10;6:23 - Infinite Inside&#10;7:06 - Ocean Rift VR&#10;8:09 - Please Don’t Touch Anything MR House Broken&#10;9:08 - Espire 2&#10;&#10;Games:&#10;Panic Room&#10;The Light Brigade &#10;Stay: Forever Home&#10;Shattered&#10;Hell Horde: Mixed Reality Survival&#10;Guardian of Realms&#10;Infinite Inside&#10;Ocean Rift VR &#10;Please Don’t Touch Anything MR House Broken&#10;Espire 2&#10;&#10;Panic Room MR: https://www.meta.com/en-gb/experiences/panic-room/8812226655463386/&#10;The Light Brigade: https://www.meta.com/en-gb/experiences/the-light-brigade/2681027292004911/?srsltid=AfmBOop1D-cUtAzcLClNWiiNG1VO6Rzg6pAbNzJU8NrjieAMEIQXmDLY&#10;Stay: Forever Home: https://www.meta.com/en-gb/experiences/stay-forever-home/8870151916378062/&#10;Shattered: https://www.meta.com/en-gb/experiences/shattered/5816339365118691/&#10;Hell Horde: https://www.meta.com/en-gb/experiences/hell-horde-mixed-reality-survival/25677530805195688/&#10;Guardian of Realms: https://www.meta.com/en-gb/experiences/guardian-of-realms/25106457802334660/?srsltid=AfmBOorhXydRmHUPATntm_7YkNC-b0uw3bgos4rMLBKz6YqYbHRUEVdG &#10;Infinite Inside: https://www.meta.com/en-gb/experiences/infinite-inside/6467768793276403/&#10;Ocean Rift VR: https://www.meta.com/en-gb/experiences/ocean-rift/2134272053250863/&#10;Please Don’t Touch Anything MR House Broken: https://www.meta.com/en-gb/experiences/please-dont-touch-anything-house-broken/5898540580263835/&#10;Espire 2: https://www.meta.com/en-gb/experiences/espire-2-stealth-operatives/3529713943716002/&#10;&#10;- Quest 3s Review&#10;- Quest 3s Passthrough&#10;- Quest 3s Mixed Reality  &#10;- Quest 3s hands-on&#10;- New VR Games 2025&#10;- New Quest 3 Games 2025&#10;- New VR Games 2025 &#10;- New VR Games Coming Soon&#10;- New VR Games Quest 3&#10;- New Oculus Quest 3 Games 2025&#10;- VR Games Coming Soon&#10;- The Best New Quest Games &#10;- The Best New VR Games&#10;- Should You Buy The Quest 3S?&#10;&#10;#VR #quest3 #quest3s  #RhysDaKing #VirtualReality #explorewithquest #metaquest3 #psvr2" id="508" name="Google Shape;508;p25" title="Top 10 BEST Mixed Reality Games On Meta Quest 3 YOU NEED TO TRY">
            <a:hlinkClick r:id="rId5"/>
          </p:cNvPr>
          <p:cNvPicPr preferRelativeResize="0"/>
          <p:nvPr/>
        </p:nvPicPr>
        <p:blipFill>
          <a:blip r:embed="rId6">
            <a:alphaModFix/>
          </a:blip>
          <a:stretch>
            <a:fillRect/>
          </a:stretch>
        </p:blipFill>
        <p:spPr>
          <a:xfrm>
            <a:off x="3069800" y="2935672"/>
            <a:ext cx="10972784" cy="617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1000"/>
                                        <p:tgtEl>
                                          <p:spTgt spid="5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26"/>
          <p:cNvSpPr/>
          <p:nvPr/>
        </p:nvSpPr>
        <p:spPr>
          <a:xfrm>
            <a:off x="0" y="0"/>
            <a:ext cx="18288000" cy="10416540"/>
          </a:xfrm>
          <a:custGeom>
            <a:rect b="b" l="l" r="r" t="t"/>
            <a:pathLst>
              <a:path extrusionOk="0" h="10416540" w="18288000">
                <a:moveTo>
                  <a:pt x="0" y="0"/>
                </a:moveTo>
                <a:lnTo>
                  <a:pt x="18288000" y="0"/>
                </a:lnTo>
                <a:lnTo>
                  <a:pt x="18288000" y="10416540"/>
                </a:lnTo>
                <a:lnTo>
                  <a:pt x="0" y="10416540"/>
                </a:lnTo>
                <a:lnTo>
                  <a:pt x="0" y="0"/>
                </a:lnTo>
                <a:close/>
              </a:path>
            </a:pathLst>
          </a:custGeom>
          <a:blipFill rotWithShape="1">
            <a:blip r:embed="rId3">
              <a:alphaModFix/>
            </a:blip>
            <a:stretch>
              <a:fillRect b="0" l="0" r="0" t="0"/>
            </a:stretch>
          </a:blipFill>
          <a:ln>
            <a:noFill/>
          </a:ln>
        </p:spPr>
      </p:sp>
      <p:grpSp>
        <p:nvGrpSpPr>
          <p:cNvPr id="514" name="Google Shape;514;p26"/>
          <p:cNvGrpSpPr/>
          <p:nvPr/>
        </p:nvGrpSpPr>
        <p:grpSpPr>
          <a:xfrm>
            <a:off x="-3083425" y="-8039810"/>
            <a:ext cx="22397211" cy="8895950"/>
            <a:chOff x="0" y="-250794"/>
            <a:chExt cx="29862948" cy="11861268"/>
          </a:xfrm>
        </p:grpSpPr>
        <p:sp>
          <p:nvSpPr>
            <p:cNvPr id="515" name="Google Shape;515;p26"/>
            <p:cNvSpPr/>
            <p:nvPr/>
          </p:nvSpPr>
          <p:spPr>
            <a:xfrm>
              <a:off x="3408547" y="5169882"/>
              <a:ext cx="26454401" cy="6415192"/>
            </a:xfrm>
            <a:custGeom>
              <a:rect b="b" l="l" r="r" t="t"/>
              <a:pathLst>
                <a:path extrusionOk="0" h="6415192" w="26454401">
                  <a:moveTo>
                    <a:pt x="0" y="0"/>
                  </a:moveTo>
                  <a:lnTo>
                    <a:pt x="26454401" y="0"/>
                  </a:lnTo>
                  <a:lnTo>
                    <a:pt x="26454401" y="6415193"/>
                  </a:lnTo>
                  <a:lnTo>
                    <a:pt x="0" y="6415193"/>
                  </a:lnTo>
                  <a:lnTo>
                    <a:pt x="0" y="0"/>
                  </a:lnTo>
                  <a:close/>
                </a:path>
              </a:pathLst>
            </a:custGeom>
            <a:blipFill rotWithShape="1">
              <a:blip r:embed="rId4">
                <a:alphaModFix amt="31999"/>
              </a:blip>
              <a:stretch>
                <a:fillRect b="0" l="0" r="0" t="0"/>
              </a:stretch>
            </a:blipFill>
            <a:ln>
              <a:noFill/>
            </a:ln>
          </p:spPr>
        </p:sp>
        <p:grpSp>
          <p:nvGrpSpPr>
            <p:cNvPr id="516" name="Google Shape;516;p26"/>
            <p:cNvGrpSpPr/>
            <p:nvPr/>
          </p:nvGrpSpPr>
          <p:grpSpPr>
            <a:xfrm>
              <a:off x="0" y="-250794"/>
              <a:ext cx="29573487" cy="11835869"/>
              <a:chOff x="0" y="-57150"/>
              <a:chExt cx="6739107" cy="2697118"/>
            </a:xfrm>
          </p:grpSpPr>
          <p:sp>
            <p:nvSpPr>
              <p:cNvPr id="517" name="Google Shape;517;p26"/>
              <p:cNvSpPr/>
              <p:nvPr/>
            </p:nvSpPr>
            <p:spPr>
              <a:xfrm>
                <a:off x="0" y="0"/>
                <a:ext cx="6739107" cy="2639968"/>
              </a:xfrm>
              <a:custGeom>
                <a:rect b="b" l="l" r="r" t="t"/>
                <a:pathLst>
                  <a:path extrusionOk="0" h="2639968" w="6739107">
                    <a:moveTo>
                      <a:pt x="30716" y="0"/>
                    </a:moveTo>
                    <a:lnTo>
                      <a:pt x="6708391" y="0"/>
                    </a:lnTo>
                    <a:cubicBezTo>
                      <a:pt x="6725355" y="0"/>
                      <a:pt x="6739107" y="13752"/>
                      <a:pt x="6739107" y="30716"/>
                    </a:cubicBezTo>
                    <a:lnTo>
                      <a:pt x="6739107" y="2609252"/>
                    </a:lnTo>
                    <a:cubicBezTo>
                      <a:pt x="6739107" y="2626216"/>
                      <a:pt x="6725355" y="2639968"/>
                      <a:pt x="6708391" y="2639968"/>
                    </a:cubicBezTo>
                    <a:lnTo>
                      <a:pt x="30716" y="2639968"/>
                    </a:lnTo>
                    <a:cubicBezTo>
                      <a:pt x="13752" y="2639968"/>
                      <a:pt x="0" y="2626216"/>
                      <a:pt x="0" y="2609252"/>
                    </a:cubicBezTo>
                    <a:lnTo>
                      <a:pt x="0" y="30716"/>
                    </a:lnTo>
                    <a:cubicBezTo>
                      <a:pt x="0" y="13752"/>
                      <a:pt x="13752" y="0"/>
                      <a:pt x="30716"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6"/>
              <p:cNvSpPr txBox="1"/>
              <p:nvPr/>
            </p:nvSpPr>
            <p:spPr>
              <a:xfrm>
                <a:off x="0" y="-57150"/>
                <a:ext cx="6739107" cy="2697118"/>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19" name="Google Shape;519;p26"/>
            <p:cNvSpPr/>
            <p:nvPr/>
          </p:nvSpPr>
          <p:spPr>
            <a:xfrm rot="10800000">
              <a:off x="3826808" y="5996083"/>
              <a:ext cx="24952851" cy="5614391"/>
            </a:xfrm>
            <a:custGeom>
              <a:rect b="b" l="l" r="r" t="t"/>
              <a:pathLst>
                <a:path extrusionOk="0" h="5614391" w="24952851">
                  <a:moveTo>
                    <a:pt x="0" y="0"/>
                  </a:moveTo>
                  <a:lnTo>
                    <a:pt x="24952851" y="0"/>
                  </a:lnTo>
                  <a:lnTo>
                    <a:pt x="24952851" y="5614392"/>
                  </a:lnTo>
                  <a:lnTo>
                    <a:pt x="0" y="5614392"/>
                  </a:lnTo>
                  <a:lnTo>
                    <a:pt x="0" y="0"/>
                  </a:lnTo>
                  <a:close/>
                </a:path>
              </a:pathLst>
            </a:custGeom>
            <a:blipFill rotWithShape="1">
              <a:blip r:embed="rId5">
                <a:alphaModFix amt="63000"/>
              </a:blip>
              <a:stretch>
                <a:fillRect b="0" l="0" r="0" t="0"/>
              </a:stretch>
            </a:blipFill>
            <a:ln>
              <a:noFill/>
            </a:ln>
          </p:spPr>
        </p:sp>
      </p:grpSp>
      <p:sp>
        <p:nvSpPr>
          <p:cNvPr id="520" name="Google Shape;520;p26"/>
          <p:cNvSpPr/>
          <p:nvPr/>
        </p:nvSpPr>
        <p:spPr>
          <a:xfrm>
            <a:off x="13114125" y="1746864"/>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6">
              <a:alphaModFix amt="87000"/>
            </a:blip>
            <a:stretch>
              <a:fillRect b="0" l="-72408" r="0" t="0"/>
            </a:stretch>
          </a:blipFill>
          <a:ln>
            <a:noFill/>
          </a:ln>
        </p:spPr>
      </p:sp>
      <p:sp>
        <p:nvSpPr>
          <p:cNvPr id="521" name="Google Shape;521;p26"/>
          <p:cNvSpPr/>
          <p:nvPr/>
        </p:nvSpPr>
        <p:spPr>
          <a:xfrm>
            <a:off x="208358" y="3066212"/>
            <a:ext cx="4228259" cy="2946949"/>
          </a:xfrm>
          <a:custGeom>
            <a:rect b="b" l="l" r="r" t="t"/>
            <a:pathLst>
              <a:path extrusionOk="0" h="725499" w="1040940">
                <a:moveTo>
                  <a:pt x="60423" y="0"/>
                </a:moveTo>
                <a:lnTo>
                  <a:pt x="980517" y="0"/>
                </a:lnTo>
                <a:cubicBezTo>
                  <a:pt x="1013888" y="0"/>
                  <a:pt x="1040940" y="27052"/>
                  <a:pt x="1040940" y="60423"/>
                </a:cubicBezTo>
                <a:lnTo>
                  <a:pt x="1040940" y="665076"/>
                </a:lnTo>
                <a:cubicBezTo>
                  <a:pt x="1040940" y="681101"/>
                  <a:pt x="1034574" y="696470"/>
                  <a:pt x="1023243" y="707802"/>
                </a:cubicBezTo>
                <a:cubicBezTo>
                  <a:pt x="1011911" y="719133"/>
                  <a:pt x="996542" y="725499"/>
                  <a:pt x="980517" y="725499"/>
                </a:cubicBezTo>
                <a:lnTo>
                  <a:pt x="60423" y="725499"/>
                </a:lnTo>
                <a:cubicBezTo>
                  <a:pt x="27052" y="725499"/>
                  <a:pt x="0" y="698447"/>
                  <a:pt x="0" y="665076"/>
                </a:cubicBezTo>
                <a:lnTo>
                  <a:pt x="0" y="60423"/>
                </a:lnTo>
                <a:cubicBezTo>
                  <a:pt x="0" y="44398"/>
                  <a:pt x="6366" y="29029"/>
                  <a:pt x="17697" y="17697"/>
                </a:cubicBezTo>
                <a:cubicBezTo>
                  <a:pt x="29029" y="6366"/>
                  <a:pt x="44398" y="0"/>
                  <a:pt x="60423" y="0"/>
                </a:cubicBezTo>
                <a:close/>
              </a:path>
            </a:pathLst>
          </a:custGeom>
          <a:blipFill rotWithShape="1">
            <a:blip r:embed="rId7">
              <a:alphaModFix/>
            </a:blip>
            <a:stretch>
              <a:fillRect b="-2907" l="0" r="0" t="-2907"/>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6"/>
          <p:cNvSpPr/>
          <p:nvPr/>
        </p:nvSpPr>
        <p:spPr>
          <a:xfrm>
            <a:off x="9316408" y="3066212"/>
            <a:ext cx="4228259" cy="2946949"/>
          </a:xfrm>
          <a:custGeom>
            <a:rect b="b" l="l" r="r" t="t"/>
            <a:pathLst>
              <a:path extrusionOk="0" h="725499" w="1040940">
                <a:moveTo>
                  <a:pt x="60423" y="0"/>
                </a:moveTo>
                <a:lnTo>
                  <a:pt x="980517" y="0"/>
                </a:lnTo>
                <a:cubicBezTo>
                  <a:pt x="1013888" y="0"/>
                  <a:pt x="1040940" y="27052"/>
                  <a:pt x="1040940" y="60423"/>
                </a:cubicBezTo>
                <a:lnTo>
                  <a:pt x="1040940" y="665076"/>
                </a:lnTo>
                <a:cubicBezTo>
                  <a:pt x="1040940" y="681101"/>
                  <a:pt x="1034574" y="696470"/>
                  <a:pt x="1023243" y="707802"/>
                </a:cubicBezTo>
                <a:cubicBezTo>
                  <a:pt x="1011911" y="719133"/>
                  <a:pt x="996542" y="725499"/>
                  <a:pt x="980517" y="725499"/>
                </a:cubicBezTo>
                <a:lnTo>
                  <a:pt x="60423" y="725499"/>
                </a:lnTo>
                <a:cubicBezTo>
                  <a:pt x="27052" y="725499"/>
                  <a:pt x="0" y="698447"/>
                  <a:pt x="0" y="665076"/>
                </a:cubicBezTo>
                <a:lnTo>
                  <a:pt x="0" y="60423"/>
                </a:lnTo>
                <a:cubicBezTo>
                  <a:pt x="0" y="44398"/>
                  <a:pt x="6366" y="29029"/>
                  <a:pt x="17697" y="17697"/>
                </a:cubicBezTo>
                <a:cubicBezTo>
                  <a:pt x="29029" y="6366"/>
                  <a:pt x="44398" y="0"/>
                  <a:pt x="60423" y="0"/>
                </a:cubicBezTo>
                <a:close/>
              </a:path>
            </a:pathLst>
          </a:custGeom>
          <a:blipFill rotWithShape="1">
            <a:blip r:embed="rId8">
              <a:alphaModFix/>
            </a:blip>
            <a:stretch>
              <a:fillRect b="0" l="-4610" r="0" t="0"/>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6"/>
          <p:cNvSpPr/>
          <p:nvPr/>
        </p:nvSpPr>
        <p:spPr>
          <a:xfrm>
            <a:off x="13870433" y="3066212"/>
            <a:ext cx="4228259" cy="2946949"/>
          </a:xfrm>
          <a:custGeom>
            <a:rect b="b" l="l" r="r" t="t"/>
            <a:pathLst>
              <a:path extrusionOk="0" h="725499" w="1040940">
                <a:moveTo>
                  <a:pt x="60423" y="0"/>
                </a:moveTo>
                <a:lnTo>
                  <a:pt x="980517" y="0"/>
                </a:lnTo>
                <a:cubicBezTo>
                  <a:pt x="1013888" y="0"/>
                  <a:pt x="1040940" y="27052"/>
                  <a:pt x="1040940" y="60423"/>
                </a:cubicBezTo>
                <a:lnTo>
                  <a:pt x="1040940" y="665076"/>
                </a:lnTo>
                <a:cubicBezTo>
                  <a:pt x="1040940" y="681101"/>
                  <a:pt x="1034574" y="696470"/>
                  <a:pt x="1023243" y="707802"/>
                </a:cubicBezTo>
                <a:cubicBezTo>
                  <a:pt x="1011911" y="719133"/>
                  <a:pt x="996542" y="725499"/>
                  <a:pt x="980517" y="725499"/>
                </a:cubicBezTo>
                <a:lnTo>
                  <a:pt x="60423" y="725499"/>
                </a:lnTo>
                <a:cubicBezTo>
                  <a:pt x="27052" y="725499"/>
                  <a:pt x="0" y="698447"/>
                  <a:pt x="0" y="665076"/>
                </a:cubicBezTo>
                <a:lnTo>
                  <a:pt x="0" y="60423"/>
                </a:lnTo>
                <a:cubicBezTo>
                  <a:pt x="0" y="44398"/>
                  <a:pt x="6366" y="29029"/>
                  <a:pt x="17697" y="17697"/>
                </a:cubicBezTo>
                <a:cubicBezTo>
                  <a:pt x="29029" y="6366"/>
                  <a:pt x="44398" y="0"/>
                  <a:pt x="60423" y="0"/>
                </a:cubicBezTo>
                <a:close/>
              </a:path>
            </a:pathLst>
          </a:custGeom>
          <a:blipFill rotWithShape="1">
            <a:blip r:embed="rId9">
              <a:alphaModFix/>
            </a:blip>
            <a:stretch>
              <a:fillRect b="-10265" l="-12825" r="-4409" t="-603"/>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6"/>
          <p:cNvSpPr/>
          <p:nvPr/>
        </p:nvSpPr>
        <p:spPr>
          <a:xfrm>
            <a:off x="4762383" y="3066212"/>
            <a:ext cx="4228259" cy="2946949"/>
          </a:xfrm>
          <a:custGeom>
            <a:rect b="b" l="l" r="r" t="t"/>
            <a:pathLst>
              <a:path extrusionOk="0" h="725499" w="1040940">
                <a:moveTo>
                  <a:pt x="60423" y="0"/>
                </a:moveTo>
                <a:lnTo>
                  <a:pt x="980517" y="0"/>
                </a:lnTo>
                <a:cubicBezTo>
                  <a:pt x="1013888" y="0"/>
                  <a:pt x="1040940" y="27052"/>
                  <a:pt x="1040940" y="60423"/>
                </a:cubicBezTo>
                <a:lnTo>
                  <a:pt x="1040940" y="665076"/>
                </a:lnTo>
                <a:cubicBezTo>
                  <a:pt x="1040940" y="681101"/>
                  <a:pt x="1034574" y="696470"/>
                  <a:pt x="1023243" y="707802"/>
                </a:cubicBezTo>
                <a:cubicBezTo>
                  <a:pt x="1011911" y="719133"/>
                  <a:pt x="996542" y="725499"/>
                  <a:pt x="980517" y="725499"/>
                </a:cubicBezTo>
                <a:lnTo>
                  <a:pt x="60423" y="725499"/>
                </a:lnTo>
                <a:cubicBezTo>
                  <a:pt x="27052" y="725499"/>
                  <a:pt x="0" y="698447"/>
                  <a:pt x="0" y="665076"/>
                </a:cubicBezTo>
                <a:lnTo>
                  <a:pt x="0" y="60423"/>
                </a:lnTo>
                <a:cubicBezTo>
                  <a:pt x="0" y="44398"/>
                  <a:pt x="6366" y="29029"/>
                  <a:pt x="17697" y="17697"/>
                </a:cubicBezTo>
                <a:cubicBezTo>
                  <a:pt x="29029" y="6366"/>
                  <a:pt x="44398" y="0"/>
                  <a:pt x="60423" y="0"/>
                </a:cubicBezTo>
                <a:close/>
              </a:path>
            </a:pathLst>
          </a:custGeom>
          <a:blipFill rotWithShape="1">
            <a:blip r:embed="rId10">
              <a:alphaModFix/>
            </a:blip>
            <a:stretch>
              <a:fillRect b="0" l="-2305" r="-2305" t="0"/>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6"/>
          <p:cNvSpPr txBox="1"/>
          <p:nvPr/>
        </p:nvSpPr>
        <p:spPr>
          <a:xfrm>
            <a:off x="843424" y="1425247"/>
            <a:ext cx="12028078" cy="951028"/>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0" i="0" lang="en-US" sz="6922" u="none" cap="none" strike="noStrike">
                <a:solidFill>
                  <a:srgbClr val="FFFFFF"/>
                </a:solidFill>
                <a:latin typeface="Noto Sans TC"/>
                <a:ea typeface="Noto Sans TC"/>
                <a:cs typeface="Noto Sans TC"/>
                <a:sym typeface="Noto Sans TC"/>
              </a:rPr>
              <a:t>元宇宙科技帶來的生活改變</a:t>
            </a:r>
            <a:endParaRPr/>
          </a:p>
        </p:txBody>
      </p:sp>
      <p:sp>
        <p:nvSpPr>
          <p:cNvPr id="526" name="Google Shape;526;p26"/>
          <p:cNvSpPr txBox="1"/>
          <p:nvPr/>
        </p:nvSpPr>
        <p:spPr>
          <a:xfrm>
            <a:off x="208358" y="6130815"/>
            <a:ext cx="4228200" cy="1731300"/>
          </a:xfrm>
          <a:prstGeom prst="rect">
            <a:avLst/>
          </a:prstGeom>
          <a:noFill/>
          <a:ln>
            <a:noFill/>
          </a:ln>
        </p:spPr>
        <p:txBody>
          <a:bodyPr anchorCtr="0" anchor="t" bIns="0" lIns="0" spcFirstLastPara="1" rIns="0" wrap="square" tIns="0">
            <a:spAutoFit/>
          </a:bodyPr>
          <a:lstStyle/>
          <a:p>
            <a:pPr indent="0" lvl="0" marL="0" marR="0" rtl="0" algn="l">
              <a:lnSpc>
                <a:spcPct val="179029"/>
              </a:lnSpc>
              <a:spcBef>
                <a:spcPts val="0"/>
              </a:spcBef>
              <a:spcAft>
                <a:spcPts val="0"/>
              </a:spcAft>
              <a:buNone/>
            </a:pPr>
            <a:r>
              <a:rPr b="1" lang="en-US" sz="2699">
                <a:solidFill>
                  <a:srgbClr val="8B36DD"/>
                </a:solidFill>
                <a:latin typeface="Noto Sans TC"/>
                <a:ea typeface="Noto Sans TC"/>
                <a:cs typeface="Noto Sans TC"/>
                <a:sym typeface="Noto Sans TC"/>
              </a:rPr>
              <a:t>                   </a:t>
            </a:r>
            <a:r>
              <a:rPr b="1" i="0" lang="en-US" sz="2699" u="none" cap="none" strike="noStrike">
                <a:solidFill>
                  <a:srgbClr val="8B36DD"/>
                </a:solidFill>
                <a:latin typeface="Noto Sans TC"/>
                <a:ea typeface="Noto Sans TC"/>
                <a:cs typeface="Noto Sans TC"/>
                <a:sym typeface="Noto Sans TC"/>
              </a:rPr>
              <a:t>增強體驗</a:t>
            </a:r>
            <a:endParaRPr/>
          </a:p>
          <a:p>
            <a:pPr indent="0" lvl="0" marL="0" marR="0" rtl="0" algn="ctr">
              <a:lnSpc>
                <a:spcPct val="179034"/>
              </a:lnSpc>
              <a:spcBef>
                <a:spcPts val="0"/>
              </a:spcBef>
              <a:spcAft>
                <a:spcPts val="0"/>
              </a:spcAft>
              <a:buNone/>
            </a:pPr>
            <a:r>
              <a:rPr b="0" i="0" lang="en-US" sz="2299" u="none" cap="none" strike="noStrike">
                <a:solidFill>
                  <a:srgbClr val="FFFFFF"/>
                </a:solidFill>
                <a:latin typeface="Noto Sans TC"/>
                <a:ea typeface="Noto Sans TC"/>
                <a:cs typeface="Noto Sans TC"/>
                <a:sym typeface="Noto Sans TC"/>
              </a:rPr>
              <a:t>更加生動和沉浸</a:t>
            </a:r>
            <a:endParaRPr/>
          </a:p>
          <a:p>
            <a:pPr indent="0" lvl="0" marL="0" marR="0" rtl="0" algn="ctr">
              <a:lnSpc>
                <a:spcPct val="179034"/>
              </a:lnSpc>
              <a:spcBef>
                <a:spcPts val="0"/>
              </a:spcBef>
              <a:spcAft>
                <a:spcPts val="0"/>
              </a:spcAft>
              <a:buNone/>
            </a:pPr>
            <a:r>
              <a:rPr b="0" i="0" lang="en-US" sz="2299" u="none" cap="none" strike="noStrike">
                <a:solidFill>
                  <a:srgbClr val="FFFFFF"/>
                </a:solidFill>
                <a:latin typeface="Noto Sans TC"/>
                <a:ea typeface="Noto Sans TC"/>
                <a:cs typeface="Noto Sans TC"/>
                <a:sym typeface="Noto Sans TC"/>
              </a:rPr>
              <a:t>的互動體驗</a:t>
            </a:r>
            <a:endParaRPr/>
          </a:p>
        </p:txBody>
      </p:sp>
      <p:sp>
        <p:nvSpPr>
          <p:cNvPr id="527" name="Google Shape;527;p26"/>
          <p:cNvSpPr txBox="1"/>
          <p:nvPr/>
        </p:nvSpPr>
        <p:spPr>
          <a:xfrm>
            <a:off x="4762383" y="6087410"/>
            <a:ext cx="4228200" cy="1097700"/>
          </a:xfrm>
          <a:prstGeom prst="rect">
            <a:avLst/>
          </a:prstGeom>
          <a:noFill/>
          <a:ln>
            <a:noFill/>
          </a:ln>
        </p:spPr>
        <p:txBody>
          <a:bodyPr anchorCtr="0" anchor="t" bIns="0" lIns="0" spcFirstLastPara="1" rIns="0" wrap="square" tIns="0">
            <a:spAutoFit/>
          </a:bodyPr>
          <a:lstStyle/>
          <a:p>
            <a:pPr indent="0" lvl="0" marL="0" marR="0" rtl="0" algn="ctr">
              <a:lnSpc>
                <a:spcPct val="179000"/>
              </a:lnSpc>
              <a:spcBef>
                <a:spcPts val="0"/>
              </a:spcBef>
              <a:spcAft>
                <a:spcPts val="0"/>
              </a:spcAft>
              <a:buNone/>
            </a:pPr>
            <a:r>
              <a:rPr b="1" i="0" lang="en-US" sz="2700" u="none" cap="none" strike="noStrike">
                <a:solidFill>
                  <a:srgbClr val="8B36DD"/>
                </a:solidFill>
                <a:latin typeface="Noto Sans TC"/>
                <a:ea typeface="Noto Sans TC"/>
                <a:cs typeface="Noto Sans TC"/>
                <a:sym typeface="Noto Sans TC"/>
              </a:rPr>
              <a:t>提高效率</a:t>
            </a:r>
            <a:endParaRPr/>
          </a:p>
          <a:p>
            <a:pPr indent="0" lvl="0" marL="0" marR="0" rtl="0" algn="ctr">
              <a:lnSpc>
                <a:spcPct val="179034"/>
              </a:lnSpc>
              <a:spcBef>
                <a:spcPts val="0"/>
              </a:spcBef>
              <a:spcAft>
                <a:spcPts val="0"/>
              </a:spcAft>
              <a:buNone/>
            </a:pPr>
            <a:r>
              <a:rPr b="0" i="0" lang="en-US" sz="2299" u="none" cap="none" strike="noStrike">
                <a:solidFill>
                  <a:srgbClr val="FFFFFF"/>
                </a:solidFill>
                <a:latin typeface="Noto Sans TC"/>
                <a:ea typeface="Noto Sans TC"/>
                <a:cs typeface="Noto Sans TC"/>
                <a:sym typeface="Noto Sans TC"/>
              </a:rPr>
              <a:t>提高學習和技能訓練的效果</a:t>
            </a:r>
            <a:endParaRPr/>
          </a:p>
        </p:txBody>
      </p:sp>
      <p:sp>
        <p:nvSpPr>
          <p:cNvPr id="528" name="Google Shape;528;p26"/>
          <p:cNvSpPr txBox="1"/>
          <p:nvPr/>
        </p:nvSpPr>
        <p:spPr>
          <a:xfrm>
            <a:off x="9316408" y="6109112"/>
            <a:ext cx="4228200" cy="1731300"/>
          </a:xfrm>
          <a:prstGeom prst="rect">
            <a:avLst/>
          </a:prstGeom>
          <a:noFill/>
          <a:ln>
            <a:noFill/>
          </a:ln>
        </p:spPr>
        <p:txBody>
          <a:bodyPr anchorCtr="0" anchor="t" bIns="0" lIns="0" spcFirstLastPara="1" rIns="0" wrap="square" tIns="0">
            <a:spAutoFit/>
          </a:bodyPr>
          <a:lstStyle/>
          <a:p>
            <a:pPr indent="0" lvl="0" marL="0" marR="0" rtl="0" algn="ctr">
              <a:lnSpc>
                <a:spcPct val="179029"/>
              </a:lnSpc>
              <a:spcBef>
                <a:spcPts val="0"/>
              </a:spcBef>
              <a:spcAft>
                <a:spcPts val="0"/>
              </a:spcAft>
              <a:buNone/>
            </a:pPr>
            <a:r>
              <a:rPr b="1" i="0" lang="en-US" sz="2699" u="none" cap="none" strike="noStrike">
                <a:solidFill>
                  <a:srgbClr val="8B36DD"/>
                </a:solidFill>
                <a:latin typeface="Noto Sans TC"/>
                <a:ea typeface="Noto Sans TC"/>
                <a:cs typeface="Noto Sans TC"/>
                <a:sym typeface="Noto Sans TC"/>
              </a:rPr>
              <a:t>擴展可能性</a:t>
            </a:r>
            <a:endParaRPr/>
          </a:p>
          <a:p>
            <a:pPr indent="0" lvl="0" marL="0" marR="0" rtl="0" algn="ctr">
              <a:lnSpc>
                <a:spcPct val="179034"/>
              </a:lnSpc>
              <a:spcBef>
                <a:spcPts val="0"/>
              </a:spcBef>
              <a:spcAft>
                <a:spcPts val="0"/>
              </a:spcAft>
              <a:buNone/>
            </a:pPr>
            <a:r>
              <a:rPr b="0" i="0" lang="en-US" sz="2299" u="none" cap="none" strike="noStrike">
                <a:solidFill>
                  <a:srgbClr val="FFFFFF"/>
                </a:solidFill>
                <a:latin typeface="Noto Sans TC"/>
                <a:ea typeface="Noto Sans TC"/>
                <a:cs typeface="Noto Sans TC"/>
                <a:sym typeface="Noto Sans TC"/>
              </a:rPr>
              <a:t>為各行業帶來新的可能性</a:t>
            </a:r>
            <a:endParaRPr/>
          </a:p>
          <a:p>
            <a:pPr indent="0" lvl="0" marL="0" marR="0" rtl="0" algn="ctr">
              <a:lnSpc>
                <a:spcPct val="179034"/>
              </a:lnSpc>
              <a:spcBef>
                <a:spcPts val="0"/>
              </a:spcBef>
              <a:spcAft>
                <a:spcPts val="0"/>
              </a:spcAft>
              <a:buNone/>
            </a:pPr>
            <a:r>
              <a:rPr b="0" i="0" lang="en-US" sz="2299" u="none" cap="none" strike="noStrike">
                <a:solidFill>
                  <a:srgbClr val="FFFFFF"/>
                </a:solidFill>
                <a:latin typeface="Noto Sans TC"/>
                <a:ea typeface="Noto Sans TC"/>
                <a:cs typeface="Noto Sans TC"/>
                <a:sym typeface="Noto Sans TC"/>
              </a:rPr>
              <a:t>創造全新的交流方式</a:t>
            </a:r>
            <a:endParaRPr/>
          </a:p>
        </p:txBody>
      </p:sp>
      <p:sp>
        <p:nvSpPr>
          <p:cNvPr id="529" name="Google Shape;529;p26"/>
          <p:cNvSpPr txBox="1"/>
          <p:nvPr/>
        </p:nvSpPr>
        <p:spPr>
          <a:xfrm>
            <a:off x="14464289" y="6130815"/>
            <a:ext cx="2994000" cy="1097700"/>
          </a:xfrm>
          <a:prstGeom prst="rect">
            <a:avLst/>
          </a:prstGeom>
          <a:noFill/>
          <a:ln>
            <a:noFill/>
          </a:ln>
        </p:spPr>
        <p:txBody>
          <a:bodyPr anchorCtr="0" anchor="t" bIns="0" lIns="0" spcFirstLastPara="1" rIns="0" wrap="square" tIns="0">
            <a:spAutoFit/>
          </a:bodyPr>
          <a:lstStyle/>
          <a:p>
            <a:pPr indent="0" lvl="0" marL="0" marR="0" rtl="0" algn="ctr">
              <a:lnSpc>
                <a:spcPct val="179029"/>
              </a:lnSpc>
              <a:spcBef>
                <a:spcPts val="0"/>
              </a:spcBef>
              <a:spcAft>
                <a:spcPts val="0"/>
              </a:spcAft>
              <a:buNone/>
            </a:pPr>
            <a:r>
              <a:rPr b="1" i="0" lang="en-US" sz="2699" u="none" cap="none" strike="noStrike">
                <a:solidFill>
                  <a:srgbClr val="8B36DD"/>
                </a:solidFill>
                <a:latin typeface="Noto Sans TC"/>
                <a:ea typeface="Noto Sans TC"/>
                <a:cs typeface="Noto Sans TC"/>
                <a:sym typeface="Noto Sans TC"/>
              </a:rPr>
              <a:t>改善生活質量</a:t>
            </a:r>
            <a:endParaRPr/>
          </a:p>
          <a:p>
            <a:pPr indent="0" lvl="0" marL="0" marR="0" rtl="0" algn="ctr">
              <a:lnSpc>
                <a:spcPct val="179034"/>
              </a:lnSpc>
              <a:spcBef>
                <a:spcPts val="0"/>
              </a:spcBef>
              <a:spcAft>
                <a:spcPts val="0"/>
              </a:spcAft>
              <a:buNone/>
            </a:pPr>
            <a:r>
              <a:rPr b="0" i="0" lang="en-US" sz="2299" u="none" cap="none" strike="noStrike">
                <a:solidFill>
                  <a:srgbClr val="FFFFFF"/>
                </a:solidFill>
                <a:latin typeface="Noto Sans TC"/>
                <a:ea typeface="Noto Sans TC"/>
                <a:cs typeface="Noto Sans TC"/>
                <a:sym typeface="Noto Sans TC"/>
              </a:rPr>
              <a:t>用於輔助治療身心疾病</a:t>
            </a:r>
            <a:endParaRPr/>
          </a:p>
        </p:txBody>
      </p:sp>
      <p:sp>
        <p:nvSpPr>
          <p:cNvPr id="530" name="Google Shape;530;p26"/>
          <p:cNvSpPr/>
          <p:nvPr/>
        </p:nvSpPr>
        <p:spPr>
          <a:xfrm>
            <a:off x="-140410" y="7851017"/>
            <a:ext cx="18568820" cy="5032412"/>
          </a:xfrm>
          <a:custGeom>
            <a:rect b="b" l="l" r="r" t="t"/>
            <a:pathLst>
              <a:path extrusionOk="0" h="5032412" w="18568820">
                <a:moveTo>
                  <a:pt x="0" y="0"/>
                </a:moveTo>
                <a:lnTo>
                  <a:pt x="18568820" y="0"/>
                </a:lnTo>
                <a:lnTo>
                  <a:pt x="18568820" y="5032412"/>
                </a:lnTo>
                <a:lnTo>
                  <a:pt x="0" y="5032412"/>
                </a:lnTo>
                <a:lnTo>
                  <a:pt x="0" y="0"/>
                </a:lnTo>
                <a:close/>
              </a:path>
            </a:pathLst>
          </a:custGeom>
          <a:blipFill rotWithShape="1">
            <a:blip r:embed="rId11">
              <a:alphaModFix amt="52999"/>
            </a:blip>
            <a:stretch>
              <a:fillRect b="-137427" l="0" r="-14252" t="-184141"/>
            </a:stretch>
          </a:blipFill>
          <a:ln>
            <a:noFill/>
          </a:ln>
        </p:spPr>
      </p:sp>
      <p:sp>
        <p:nvSpPr>
          <p:cNvPr id="531" name="Google Shape;531;p26"/>
          <p:cNvSpPr txBox="1"/>
          <p:nvPr/>
        </p:nvSpPr>
        <p:spPr>
          <a:xfrm>
            <a:off x="2631605" y="8146292"/>
            <a:ext cx="12718073" cy="1695443"/>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3000" u="none" cap="none" strike="noStrike">
                <a:solidFill>
                  <a:srgbClr val="CBF4FF"/>
                </a:solidFill>
                <a:latin typeface="Noto Sans TC"/>
                <a:ea typeface="Noto Sans TC"/>
                <a:cs typeface="Noto Sans TC"/>
                <a:sym typeface="Noto Sans TC"/>
              </a:rPr>
              <a:t>AR和VR技術為人類帶來更生動、高效和多元的體驗，</a:t>
            </a:r>
            <a:endParaRPr/>
          </a:p>
          <a:p>
            <a:pPr indent="0" lvl="0" marL="0" marR="0" rtl="0" algn="ctr">
              <a:lnSpc>
                <a:spcPct val="150000"/>
              </a:lnSpc>
              <a:spcBef>
                <a:spcPts val="0"/>
              </a:spcBef>
              <a:spcAft>
                <a:spcPts val="0"/>
              </a:spcAft>
              <a:buNone/>
            </a:pPr>
            <a:r>
              <a:rPr b="0" i="0" lang="en-US" sz="3000" u="none" cap="none" strike="noStrike">
                <a:solidFill>
                  <a:srgbClr val="CBF4FF"/>
                </a:solidFill>
                <a:latin typeface="Noto Sans TC"/>
                <a:ea typeface="Noto Sans TC"/>
                <a:cs typeface="Noto Sans TC"/>
                <a:sym typeface="Noto Sans TC"/>
              </a:rPr>
              <a:t>在各個領域均有廣泛的應用前景，</a:t>
            </a:r>
            <a:endParaRPr/>
          </a:p>
          <a:p>
            <a:pPr indent="0" lvl="0" marL="0" marR="0" rtl="0" algn="ctr">
              <a:lnSpc>
                <a:spcPct val="150000"/>
              </a:lnSpc>
              <a:spcBef>
                <a:spcPts val="0"/>
              </a:spcBef>
              <a:spcAft>
                <a:spcPts val="0"/>
              </a:spcAft>
              <a:buNone/>
            </a:pPr>
            <a:r>
              <a:rPr b="0" i="0" lang="en-US" sz="3000" u="none" cap="none" strike="noStrike">
                <a:solidFill>
                  <a:srgbClr val="CBF4FF"/>
                </a:solidFill>
                <a:latin typeface="Noto Sans TC"/>
                <a:ea typeface="Noto Sans TC"/>
                <a:cs typeface="Noto Sans TC"/>
                <a:sym typeface="Noto Sans TC"/>
              </a:rPr>
              <a:t>有望改善和提升人類的生活質量</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535" name="Shape 535"/>
        <p:cNvGrpSpPr/>
        <p:nvPr/>
      </p:nvGrpSpPr>
      <p:grpSpPr>
        <a:xfrm>
          <a:off x="0" y="0"/>
          <a:ext cx="0" cy="0"/>
          <a:chOff x="0" y="0"/>
          <a:chExt cx="0" cy="0"/>
        </a:xfrm>
      </p:grpSpPr>
      <p:sp>
        <p:nvSpPr>
          <p:cNvPr id="536" name="Google Shape;536;p27"/>
          <p:cNvSpPr/>
          <p:nvPr/>
        </p:nvSpPr>
        <p:spPr>
          <a:xfrm>
            <a:off x="-66675" y="-66675"/>
            <a:ext cx="18457333" cy="10382250"/>
          </a:xfrm>
          <a:custGeom>
            <a:rect b="b" l="l" r="r" t="t"/>
            <a:pathLst>
              <a:path extrusionOk="0" h="10382250" w="18457333">
                <a:moveTo>
                  <a:pt x="0" y="0"/>
                </a:moveTo>
                <a:lnTo>
                  <a:pt x="18457333" y="0"/>
                </a:lnTo>
                <a:lnTo>
                  <a:pt x="18457333" y="10382250"/>
                </a:lnTo>
                <a:lnTo>
                  <a:pt x="0" y="10382250"/>
                </a:lnTo>
                <a:lnTo>
                  <a:pt x="0" y="0"/>
                </a:lnTo>
                <a:close/>
              </a:path>
            </a:pathLst>
          </a:custGeom>
          <a:blipFill rotWithShape="1">
            <a:blip r:embed="rId3">
              <a:alphaModFix/>
            </a:blip>
            <a:stretch>
              <a:fillRect b="0" l="0" r="0" t="0"/>
            </a:stretch>
          </a:blipFill>
          <a:ln>
            <a:noFill/>
          </a:ln>
        </p:spPr>
      </p:sp>
      <p:sp>
        <p:nvSpPr>
          <p:cNvPr id="537" name="Google Shape;537;p27"/>
          <p:cNvSpPr/>
          <p:nvPr/>
        </p:nvSpPr>
        <p:spPr>
          <a:xfrm>
            <a:off x="1517112" y="1903787"/>
            <a:ext cx="15020139" cy="5961631"/>
          </a:xfrm>
          <a:custGeom>
            <a:rect b="b" l="l" r="r" t="t"/>
            <a:pathLst>
              <a:path extrusionOk="0" h="2540000" w="6399449">
                <a:moveTo>
                  <a:pt x="0" y="1270000"/>
                </a:moveTo>
                <a:cubicBezTo>
                  <a:pt x="0" y="568960"/>
                  <a:pt x="573391" y="0"/>
                  <a:pt x="1279890" y="0"/>
                </a:cubicBezTo>
                <a:lnTo>
                  <a:pt x="5119559" y="0"/>
                </a:lnTo>
                <a:cubicBezTo>
                  <a:pt x="5826059" y="0"/>
                  <a:pt x="6399449" y="568960"/>
                  <a:pt x="6399449" y="1270000"/>
                </a:cubicBezTo>
                <a:cubicBezTo>
                  <a:pt x="6399449" y="1971040"/>
                  <a:pt x="5826059" y="2540000"/>
                  <a:pt x="5119559" y="2540000"/>
                </a:cubicBezTo>
                <a:lnTo>
                  <a:pt x="1279890" y="2540000"/>
                </a:lnTo>
                <a:cubicBezTo>
                  <a:pt x="573391" y="2540000"/>
                  <a:pt x="0" y="1971040"/>
                  <a:pt x="0" y="1270000"/>
                </a:cubicBezTo>
                <a:lnTo>
                  <a:pt x="0" y="1270000"/>
                </a:lnTo>
                <a:close/>
              </a:path>
            </a:pathLst>
          </a:custGeom>
          <a:blipFill rotWithShape="1">
            <a:blip r:embed="rId4">
              <a:alphaModFix/>
            </a:blip>
            <a:stretch>
              <a:fillRect b="-16924" l="0" r="0" t="-16924"/>
            </a:stretch>
          </a:blipFill>
          <a:ln cap="sq" cmpd="sng" w="1524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7"/>
          <p:cNvSpPr txBox="1"/>
          <p:nvPr/>
        </p:nvSpPr>
        <p:spPr>
          <a:xfrm>
            <a:off x="1517112" y="2706251"/>
            <a:ext cx="15020139" cy="4892851"/>
          </a:xfrm>
          <a:prstGeom prst="rect">
            <a:avLst/>
          </a:prstGeom>
          <a:noFill/>
          <a:ln>
            <a:noFill/>
          </a:ln>
        </p:spPr>
        <p:txBody>
          <a:bodyPr anchorCtr="0" anchor="t" bIns="0" lIns="0" spcFirstLastPara="1" rIns="0" wrap="square" tIns="0">
            <a:spAutoFit/>
          </a:bodyPr>
          <a:lstStyle/>
          <a:p>
            <a:pPr indent="0" lvl="0" marL="0" marR="0" rtl="0" algn="ctr">
              <a:lnSpc>
                <a:spcPct val="154001"/>
              </a:lnSpc>
              <a:spcBef>
                <a:spcPts val="0"/>
              </a:spcBef>
              <a:spcAft>
                <a:spcPts val="0"/>
              </a:spcAft>
              <a:buNone/>
            </a:pPr>
            <a:r>
              <a:rPr b="1" i="0" lang="en-US" sz="8272" u="none" cap="none" strike="noStrike">
                <a:solidFill>
                  <a:srgbClr val="FFFFFF"/>
                </a:solidFill>
                <a:latin typeface="Noto Sans TC"/>
                <a:ea typeface="Noto Sans TC"/>
                <a:cs typeface="Noto Sans TC"/>
                <a:sym typeface="Noto Sans TC"/>
              </a:rPr>
              <a:t>元宇宙體驗活動</a:t>
            </a:r>
            <a:endParaRPr/>
          </a:p>
          <a:p>
            <a:pPr indent="0" lvl="0" marL="0" marR="0" rtl="0" algn="ctr">
              <a:lnSpc>
                <a:spcPct val="154001"/>
              </a:lnSpc>
              <a:spcBef>
                <a:spcPts val="0"/>
              </a:spcBef>
              <a:spcAft>
                <a:spcPts val="0"/>
              </a:spcAft>
              <a:buNone/>
            </a:pPr>
            <a:r>
              <a:rPr b="1" i="0" lang="en-US" sz="8272" u="none" cap="none" strike="noStrike">
                <a:solidFill>
                  <a:srgbClr val="FFFFFF"/>
                </a:solidFill>
                <a:latin typeface="Noto Sans TC"/>
                <a:ea typeface="Noto Sans TC"/>
                <a:cs typeface="Noto Sans TC"/>
                <a:sym typeface="Noto Sans TC"/>
              </a:rPr>
              <a:t>【虛擬漫步】</a:t>
            </a:r>
            <a:endParaRPr/>
          </a:p>
          <a:p>
            <a:pPr indent="0" lvl="0" marL="0" marR="0" rtl="0" algn="ctr">
              <a:lnSpc>
                <a:spcPct val="168895"/>
              </a:lnSpc>
              <a:spcBef>
                <a:spcPts val="0"/>
              </a:spcBef>
              <a:spcAft>
                <a:spcPts val="0"/>
              </a:spcAft>
              <a:buNone/>
            </a:pPr>
            <a:r>
              <a:t/>
            </a:r>
            <a:endParaRPr b="1" i="0" sz="8272" u="none" cap="none" strike="noStrike">
              <a:solidFill>
                <a:srgbClr val="FFFFFF"/>
              </a:solidFill>
              <a:latin typeface="Noto Sans TC"/>
              <a:ea typeface="Noto Sans TC"/>
              <a:cs typeface="Noto Sans TC"/>
              <a:sym typeface="Noto Sans T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28"/>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544" name="Google Shape;544;p28"/>
          <p:cNvGrpSpPr/>
          <p:nvPr/>
        </p:nvGrpSpPr>
        <p:grpSpPr>
          <a:xfrm>
            <a:off x="2868244" y="1131331"/>
            <a:ext cx="12828888" cy="8289482"/>
            <a:chOff x="0" y="-95250"/>
            <a:chExt cx="3378802" cy="2183238"/>
          </a:xfrm>
        </p:grpSpPr>
        <p:sp>
          <p:nvSpPr>
            <p:cNvPr id="545" name="Google Shape;545;p28"/>
            <p:cNvSpPr/>
            <p:nvPr/>
          </p:nvSpPr>
          <p:spPr>
            <a:xfrm>
              <a:off x="0" y="0"/>
              <a:ext cx="3378802" cy="2087988"/>
            </a:xfrm>
            <a:custGeom>
              <a:rect b="b" l="l" r="r" t="t"/>
              <a:pathLst>
                <a:path extrusionOk="0" h="2087988" w="3378802">
                  <a:moveTo>
                    <a:pt x="35605" y="0"/>
                  </a:moveTo>
                  <a:lnTo>
                    <a:pt x="3343197" y="0"/>
                  </a:lnTo>
                  <a:cubicBezTo>
                    <a:pt x="3352640" y="0"/>
                    <a:pt x="3361696" y="3751"/>
                    <a:pt x="3368373" y="10428"/>
                  </a:cubicBezTo>
                  <a:cubicBezTo>
                    <a:pt x="3375051" y="17106"/>
                    <a:pt x="3378802" y="26162"/>
                    <a:pt x="3378802" y="35605"/>
                  </a:cubicBezTo>
                  <a:lnTo>
                    <a:pt x="3378802" y="2052383"/>
                  </a:lnTo>
                  <a:cubicBezTo>
                    <a:pt x="3378802" y="2061826"/>
                    <a:pt x="3375051" y="2070882"/>
                    <a:pt x="3368373" y="2077560"/>
                  </a:cubicBezTo>
                  <a:cubicBezTo>
                    <a:pt x="3361696" y="2084237"/>
                    <a:pt x="3352640" y="2087988"/>
                    <a:pt x="3343197" y="2087988"/>
                  </a:cubicBezTo>
                  <a:lnTo>
                    <a:pt x="35605" y="2087988"/>
                  </a:lnTo>
                  <a:cubicBezTo>
                    <a:pt x="26162" y="2087988"/>
                    <a:pt x="17106" y="2084237"/>
                    <a:pt x="10428" y="2077560"/>
                  </a:cubicBezTo>
                  <a:cubicBezTo>
                    <a:pt x="3751" y="2070882"/>
                    <a:pt x="0" y="2061826"/>
                    <a:pt x="0" y="2052383"/>
                  </a:cubicBezTo>
                  <a:lnTo>
                    <a:pt x="0" y="35605"/>
                  </a:lnTo>
                  <a:cubicBezTo>
                    <a:pt x="0" y="26162"/>
                    <a:pt x="3751" y="17106"/>
                    <a:pt x="10428" y="10428"/>
                  </a:cubicBezTo>
                  <a:cubicBezTo>
                    <a:pt x="17106" y="3751"/>
                    <a:pt x="26162" y="0"/>
                    <a:pt x="35605" y="0"/>
                  </a:cubicBezTo>
                  <a:close/>
                </a:path>
              </a:pathLst>
            </a:custGeom>
            <a:gradFill>
              <a:gsLst>
                <a:gs pos="0">
                  <a:srgbClr val="004AAD"/>
                </a:gs>
                <a:gs pos="100000">
                  <a:srgbClr val="CB6CE6"/>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8"/>
            <p:cNvSpPr txBox="1"/>
            <p:nvPr/>
          </p:nvSpPr>
          <p:spPr>
            <a:xfrm>
              <a:off x="0" y="-95250"/>
              <a:ext cx="3378802" cy="2183238"/>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cxnSp>
        <p:nvCxnSpPr>
          <p:cNvPr id="547" name="Google Shape;547;p28"/>
          <p:cNvCxnSpPr/>
          <p:nvPr/>
        </p:nvCxnSpPr>
        <p:spPr>
          <a:xfrm>
            <a:off x="5273909" y="4488280"/>
            <a:ext cx="8246157" cy="0"/>
          </a:xfrm>
          <a:prstGeom prst="straightConnector1">
            <a:avLst/>
          </a:prstGeom>
          <a:noFill/>
          <a:ln cap="flat" cmpd="sng" w="66675">
            <a:solidFill>
              <a:srgbClr val="FFFFFF"/>
            </a:solidFill>
            <a:prstDash val="solid"/>
            <a:round/>
            <a:headEnd len="lg" w="lg" type="oval"/>
            <a:tailEnd len="lg" w="lg" type="oval"/>
          </a:ln>
        </p:spPr>
      </p:cxnSp>
      <p:sp>
        <p:nvSpPr>
          <p:cNvPr id="548" name="Google Shape;548;p28"/>
          <p:cNvSpPr txBox="1"/>
          <p:nvPr/>
        </p:nvSpPr>
        <p:spPr>
          <a:xfrm>
            <a:off x="3355692" y="4763461"/>
            <a:ext cx="12159992" cy="4914661"/>
          </a:xfrm>
          <a:prstGeom prst="rect">
            <a:avLst/>
          </a:prstGeom>
          <a:noFill/>
          <a:ln>
            <a:noFill/>
          </a:ln>
        </p:spPr>
        <p:txBody>
          <a:bodyPr anchorCtr="0" anchor="t" bIns="0" lIns="0" spcFirstLastPara="1" rIns="0" wrap="square" tIns="0">
            <a:spAutoFit/>
          </a:bodyPr>
          <a:lstStyle/>
          <a:p>
            <a:pPr indent="-572126" lvl="1" marL="1144251" marR="0" rtl="0" algn="l">
              <a:lnSpc>
                <a:spcPct val="183015"/>
              </a:lnSpc>
              <a:spcBef>
                <a:spcPts val="0"/>
              </a:spcBef>
              <a:spcAft>
                <a:spcPts val="0"/>
              </a:spcAft>
              <a:buClr>
                <a:srgbClr val="FFFFFF"/>
              </a:buClr>
              <a:buSzPts val="5299"/>
              <a:buFont typeface="Noto Sans TC"/>
              <a:buAutoNum type="arabicPeriod"/>
            </a:pPr>
            <a:r>
              <a:rPr b="0" i="0" lang="en-US" sz="5299" u="none" cap="none" strike="noStrike">
                <a:solidFill>
                  <a:srgbClr val="FFFFFF"/>
                </a:solidFill>
                <a:latin typeface="Noto Sans TC"/>
                <a:ea typeface="Noto Sans TC"/>
                <a:cs typeface="Noto Sans TC"/>
                <a:sym typeface="Noto Sans TC"/>
              </a:rPr>
              <a:t>每班分成3組同學</a:t>
            </a:r>
            <a:endParaRPr/>
          </a:p>
          <a:p>
            <a:pPr indent="-572126" lvl="1" marL="1144251" marR="0" rtl="0" algn="l">
              <a:lnSpc>
                <a:spcPct val="183015"/>
              </a:lnSpc>
              <a:spcBef>
                <a:spcPts val="0"/>
              </a:spcBef>
              <a:spcAft>
                <a:spcPts val="0"/>
              </a:spcAft>
              <a:buClr>
                <a:srgbClr val="FFFFFF"/>
              </a:buClr>
              <a:buSzPts val="5299"/>
              <a:buFont typeface="Noto Sans TC"/>
              <a:buAutoNum type="arabicPeriod"/>
            </a:pPr>
            <a:r>
              <a:rPr b="0" i="0" lang="en-US" sz="5299" u="none" cap="none" strike="noStrike">
                <a:solidFill>
                  <a:srgbClr val="FFFFFF"/>
                </a:solidFill>
                <a:latin typeface="Noto Sans TC"/>
                <a:ea typeface="Noto Sans TC"/>
                <a:cs typeface="Noto Sans TC"/>
                <a:sym typeface="Noto Sans TC"/>
              </a:rPr>
              <a:t>體驗虛擬漫步</a:t>
            </a:r>
            <a:endParaRPr/>
          </a:p>
          <a:p>
            <a:pPr indent="-572126" lvl="1" marL="1144251" marR="0" rtl="0" algn="l">
              <a:lnSpc>
                <a:spcPct val="183015"/>
              </a:lnSpc>
              <a:spcBef>
                <a:spcPts val="0"/>
              </a:spcBef>
              <a:spcAft>
                <a:spcPts val="0"/>
              </a:spcAft>
              <a:buClr>
                <a:srgbClr val="FFFFFF"/>
              </a:buClr>
              <a:buSzPts val="5299"/>
              <a:buFont typeface="Noto Sans TC"/>
              <a:buAutoNum type="arabicPeriod"/>
            </a:pPr>
            <a:r>
              <a:rPr b="0" i="0" lang="en-US" sz="5299" u="none" cap="none" strike="noStrike">
                <a:solidFill>
                  <a:srgbClr val="FFFFFF"/>
                </a:solidFill>
                <a:latin typeface="Noto Sans TC"/>
                <a:ea typeface="Noto Sans TC"/>
                <a:cs typeface="Noto Sans TC"/>
                <a:sym typeface="Noto Sans TC"/>
              </a:rPr>
              <a:t>探索虛擬環境</a:t>
            </a:r>
            <a:endParaRPr/>
          </a:p>
          <a:p>
            <a:pPr indent="0" lvl="0" marL="0" marR="0" rtl="0" algn="l">
              <a:lnSpc>
                <a:spcPct val="203736"/>
              </a:lnSpc>
              <a:spcBef>
                <a:spcPts val="0"/>
              </a:spcBef>
              <a:spcAft>
                <a:spcPts val="0"/>
              </a:spcAft>
              <a:buNone/>
            </a:pPr>
            <a:r>
              <a:t/>
            </a:r>
            <a:endParaRPr b="0" i="0" sz="5299" u="none" cap="none" strike="noStrike">
              <a:solidFill>
                <a:srgbClr val="FFFFFF"/>
              </a:solidFill>
              <a:latin typeface="Noto Sans TC"/>
              <a:ea typeface="Noto Sans TC"/>
              <a:cs typeface="Noto Sans TC"/>
              <a:sym typeface="Noto Sans TC"/>
            </a:endParaRPr>
          </a:p>
        </p:txBody>
      </p:sp>
      <p:sp>
        <p:nvSpPr>
          <p:cNvPr id="549" name="Google Shape;549;p28"/>
          <p:cNvSpPr txBox="1"/>
          <p:nvPr/>
        </p:nvSpPr>
        <p:spPr>
          <a:xfrm>
            <a:off x="2868244" y="1746445"/>
            <a:ext cx="12828888" cy="2467196"/>
          </a:xfrm>
          <a:prstGeom prst="rect">
            <a:avLst/>
          </a:prstGeom>
          <a:noFill/>
          <a:ln>
            <a:noFill/>
          </a:ln>
        </p:spPr>
        <p:txBody>
          <a:bodyPr anchorCtr="0" anchor="t" bIns="0" lIns="0" spcFirstLastPara="1" rIns="0" wrap="square" tIns="0">
            <a:spAutoFit/>
          </a:bodyPr>
          <a:lstStyle/>
          <a:p>
            <a:pPr indent="0" lvl="0" marL="0" marR="0" rtl="0" algn="ctr">
              <a:lnSpc>
                <a:spcPct val="132000"/>
              </a:lnSpc>
              <a:spcBef>
                <a:spcPts val="0"/>
              </a:spcBef>
              <a:spcAft>
                <a:spcPts val="0"/>
              </a:spcAft>
              <a:buNone/>
            </a:pPr>
            <a:r>
              <a:rPr b="1" i="0" lang="en-US" sz="7478" u="none" cap="none" strike="noStrike">
                <a:solidFill>
                  <a:srgbClr val="FFFFFF"/>
                </a:solidFill>
                <a:latin typeface="Noto Sans TC"/>
                <a:ea typeface="Noto Sans TC"/>
                <a:cs typeface="Noto Sans TC"/>
                <a:sym typeface="Noto Sans TC"/>
              </a:rPr>
              <a:t>元宇宙體驗活動</a:t>
            </a:r>
            <a:endParaRPr/>
          </a:p>
          <a:p>
            <a:pPr indent="0" lvl="0" marL="0" marR="0" rtl="0" algn="ctr">
              <a:lnSpc>
                <a:spcPct val="132000"/>
              </a:lnSpc>
              <a:spcBef>
                <a:spcPts val="0"/>
              </a:spcBef>
              <a:spcAft>
                <a:spcPts val="0"/>
              </a:spcAft>
              <a:buNone/>
            </a:pPr>
            <a:r>
              <a:rPr b="1" i="0" lang="en-US" sz="7478" u="none" cap="none" strike="noStrike">
                <a:solidFill>
                  <a:srgbClr val="FFFFFF"/>
                </a:solidFill>
                <a:latin typeface="Noto Sans TC"/>
                <a:ea typeface="Noto Sans TC"/>
                <a:cs typeface="Noto Sans TC"/>
                <a:sym typeface="Noto Sans TC"/>
              </a:rPr>
              <a:t>【虛擬漫步】</a:t>
            </a:r>
            <a:endParaRPr/>
          </a:p>
        </p:txBody>
      </p:sp>
      <p:sp>
        <p:nvSpPr>
          <p:cNvPr id="550" name="Google Shape;550;p28"/>
          <p:cNvSpPr/>
          <p:nvPr/>
        </p:nvSpPr>
        <p:spPr>
          <a:xfrm>
            <a:off x="11147112" y="3843474"/>
            <a:ext cx="6710451" cy="6324600"/>
          </a:xfrm>
          <a:custGeom>
            <a:rect b="b" l="l" r="r" t="t"/>
            <a:pathLst>
              <a:path extrusionOk="0" h="6324600" w="6710451">
                <a:moveTo>
                  <a:pt x="0" y="0"/>
                </a:moveTo>
                <a:lnTo>
                  <a:pt x="6710451" y="0"/>
                </a:lnTo>
                <a:lnTo>
                  <a:pt x="6710451" y="6324600"/>
                </a:lnTo>
                <a:lnTo>
                  <a:pt x="0" y="6324600"/>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3"/>
        </a:solidFill>
      </p:bgPr>
    </p:bg>
    <p:spTree>
      <p:nvGrpSpPr>
        <p:cNvPr id="554" name="Shape 554"/>
        <p:cNvGrpSpPr/>
        <p:nvPr/>
      </p:nvGrpSpPr>
      <p:grpSpPr>
        <a:xfrm>
          <a:off x="0" y="0"/>
          <a:ext cx="0" cy="0"/>
          <a:chOff x="0" y="0"/>
          <a:chExt cx="0" cy="0"/>
        </a:xfrm>
      </p:grpSpPr>
      <p:sp>
        <p:nvSpPr>
          <p:cNvPr id="555" name="Google Shape;555;p29"/>
          <p:cNvSpPr/>
          <p:nvPr/>
        </p:nvSpPr>
        <p:spPr>
          <a:xfrm>
            <a:off x="0"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grpSp>
        <p:nvGrpSpPr>
          <p:cNvPr id="556" name="Google Shape;556;p29"/>
          <p:cNvGrpSpPr/>
          <p:nvPr/>
        </p:nvGrpSpPr>
        <p:grpSpPr>
          <a:xfrm>
            <a:off x="1028700" y="792592"/>
            <a:ext cx="15964590" cy="8943882"/>
            <a:chOff x="0" y="-28575"/>
            <a:chExt cx="4850610" cy="2717469"/>
          </a:xfrm>
        </p:grpSpPr>
        <p:sp>
          <p:nvSpPr>
            <p:cNvPr id="557" name="Google Shape;557;p29"/>
            <p:cNvSpPr/>
            <p:nvPr/>
          </p:nvSpPr>
          <p:spPr>
            <a:xfrm>
              <a:off x="0" y="0"/>
              <a:ext cx="4850610" cy="2688894"/>
            </a:xfrm>
            <a:custGeom>
              <a:rect b="b" l="l" r="r" t="t"/>
              <a:pathLst>
                <a:path extrusionOk="0" h="2688894" w="4850610">
                  <a:moveTo>
                    <a:pt x="34431" y="0"/>
                  </a:moveTo>
                  <a:lnTo>
                    <a:pt x="4816179" y="0"/>
                  </a:lnTo>
                  <a:cubicBezTo>
                    <a:pt x="4835194" y="0"/>
                    <a:pt x="4850610" y="15415"/>
                    <a:pt x="4850610" y="34431"/>
                  </a:cubicBezTo>
                  <a:lnTo>
                    <a:pt x="4850610" y="2654463"/>
                  </a:lnTo>
                  <a:cubicBezTo>
                    <a:pt x="4850610" y="2673479"/>
                    <a:pt x="4835194" y="2688894"/>
                    <a:pt x="4816179" y="2688894"/>
                  </a:cubicBezTo>
                  <a:lnTo>
                    <a:pt x="34431" y="2688894"/>
                  </a:lnTo>
                  <a:cubicBezTo>
                    <a:pt x="15415" y="2688894"/>
                    <a:pt x="0" y="2673479"/>
                    <a:pt x="0" y="2654463"/>
                  </a:cubicBezTo>
                  <a:lnTo>
                    <a:pt x="0" y="34431"/>
                  </a:lnTo>
                  <a:cubicBezTo>
                    <a:pt x="0" y="15415"/>
                    <a:pt x="15415" y="0"/>
                    <a:pt x="34431" y="0"/>
                  </a:cubicBezTo>
                  <a:close/>
                </a:path>
              </a:pathLst>
            </a:custGeom>
            <a:gradFill>
              <a:gsLst>
                <a:gs pos="0">
                  <a:srgbClr val="1719CF">
                    <a:alpha val="58039"/>
                  </a:srgbClr>
                </a:gs>
                <a:gs pos="100000">
                  <a:srgbClr val="0DCF7E">
                    <a:alpha val="58039"/>
                  </a:srgbClr>
                </a:gs>
              </a:gsLst>
              <a:lin ang="27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9"/>
            <p:cNvSpPr txBox="1"/>
            <p:nvPr/>
          </p:nvSpPr>
          <p:spPr>
            <a:xfrm>
              <a:off x="0" y="-28575"/>
              <a:ext cx="4850610" cy="271746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59" name="Google Shape;559;p29"/>
          <p:cNvSpPr/>
          <p:nvPr/>
        </p:nvSpPr>
        <p:spPr>
          <a:xfrm>
            <a:off x="12644861" y="2308479"/>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4">
              <a:alphaModFix amt="87000"/>
            </a:blip>
            <a:stretch>
              <a:fillRect b="0" l="-72408" r="0" t="0"/>
            </a:stretch>
          </a:blipFill>
          <a:ln>
            <a:noFill/>
          </a:ln>
        </p:spPr>
      </p:sp>
      <p:cxnSp>
        <p:nvCxnSpPr>
          <p:cNvPr id="560" name="Google Shape;560;p29"/>
          <p:cNvCxnSpPr/>
          <p:nvPr/>
        </p:nvCxnSpPr>
        <p:spPr>
          <a:xfrm>
            <a:off x="12172020" y="3870979"/>
            <a:ext cx="0" cy="3580397"/>
          </a:xfrm>
          <a:prstGeom prst="straightConnector1">
            <a:avLst/>
          </a:prstGeom>
          <a:noFill/>
          <a:ln cap="flat" cmpd="sng" w="38100">
            <a:solidFill>
              <a:srgbClr val="FFFFFF"/>
            </a:solidFill>
            <a:prstDash val="solid"/>
            <a:round/>
            <a:headEnd len="sm" w="sm" type="none"/>
            <a:tailEnd len="sm" w="sm" type="none"/>
          </a:ln>
        </p:spPr>
      </p:cxnSp>
      <p:sp>
        <p:nvSpPr>
          <p:cNvPr id="561" name="Google Shape;561;p29"/>
          <p:cNvSpPr/>
          <p:nvPr/>
        </p:nvSpPr>
        <p:spPr>
          <a:xfrm>
            <a:off x="5736913" y="3806347"/>
            <a:ext cx="3580397" cy="3580397"/>
          </a:xfrm>
          <a:custGeom>
            <a:rect b="b" l="l" r="r" t="t"/>
            <a:pathLst>
              <a:path extrusionOk="0" h="3580397" w="3580397">
                <a:moveTo>
                  <a:pt x="0" y="0"/>
                </a:moveTo>
                <a:lnTo>
                  <a:pt x="3580396" y="0"/>
                </a:lnTo>
                <a:lnTo>
                  <a:pt x="3580396" y="3580397"/>
                </a:lnTo>
                <a:lnTo>
                  <a:pt x="0" y="3580397"/>
                </a:lnTo>
                <a:lnTo>
                  <a:pt x="0" y="0"/>
                </a:lnTo>
                <a:close/>
              </a:path>
            </a:pathLst>
          </a:custGeom>
          <a:blipFill rotWithShape="1">
            <a:blip r:embed="rId5">
              <a:alphaModFix/>
            </a:blip>
            <a:stretch>
              <a:fillRect b="0" l="0" r="0" t="0"/>
            </a:stretch>
          </a:blipFill>
          <a:ln>
            <a:noFill/>
          </a:ln>
        </p:spPr>
      </p:sp>
      <p:sp>
        <p:nvSpPr>
          <p:cNvPr id="562" name="Google Shape;562;p29"/>
          <p:cNvSpPr/>
          <p:nvPr/>
        </p:nvSpPr>
        <p:spPr>
          <a:xfrm>
            <a:off x="8865479" y="3806347"/>
            <a:ext cx="3580397" cy="3580397"/>
          </a:xfrm>
          <a:custGeom>
            <a:rect b="b" l="l" r="r" t="t"/>
            <a:pathLst>
              <a:path extrusionOk="0" h="3580397" w="3580397">
                <a:moveTo>
                  <a:pt x="0" y="0"/>
                </a:moveTo>
                <a:lnTo>
                  <a:pt x="3580397" y="0"/>
                </a:lnTo>
                <a:lnTo>
                  <a:pt x="3580397" y="3580397"/>
                </a:lnTo>
                <a:lnTo>
                  <a:pt x="0" y="3580397"/>
                </a:lnTo>
                <a:lnTo>
                  <a:pt x="0" y="0"/>
                </a:lnTo>
                <a:close/>
              </a:path>
            </a:pathLst>
          </a:custGeom>
          <a:blipFill rotWithShape="1">
            <a:blip r:embed="rId5">
              <a:alphaModFix/>
            </a:blip>
            <a:stretch>
              <a:fillRect b="0" l="0" r="0" t="0"/>
            </a:stretch>
          </a:blipFill>
          <a:ln>
            <a:noFill/>
          </a:ln>
        </p:spPr>
      </p:sp>
      <p:sp>
        <p:nvSpPr>
          <p:cNvPr id="563" name="Google Shape;563;p29"/>
          <p:cNvSpPr/>
          <p:nvPr/>
        </p:nvSpPr>
        <p:spPr>
          <a:xfrm>
            <a:off x="5401885" y="3426769"/>
            <a:ext cx="7218220" cy="4060249"/>
          </a:xfrm>
          <a:custGeom>
            <a:rect b="b" l="l" r="r" t="t"/>
            <a:pathLst>
              <a:path extrusionOk="0" h="4060249" w="7218220">
                <a:moveTo>
                  <a:pt x="0" y="0"/>
                </a:moveTo>
                <a:lnTo>
                  <a:pt x="7218220" y="0"/>
                </a:lnTo>
                <a:lnTo>
                  <a:pt x="7218220" y="4060249"/>
                </a:lnTo>
                <a:lnTo>
                  <a:pt x="0" y="4060249"/>
                </a:lnTo>
                <a:lnTo>
                  <a:pt x="0" y="0"/>
                </a:lnTo>
                <a:close/>
              </a:path>
            </a:pathLst>
          </a:custGeom>
          <a:blipFill rotWithShape="1">
            <a:blip r:embed="rId6">
              <a:alphaModFix/>
            </a:blip>
            <a:stretch>
              <a:fillRect b="0" l="0" r="0" t="0"/>
            </a:stretch>
          </a:blipFill>
          <a:ln>
            <a:noFill/>
          </a:ln>
        </p:spPr>
      </p:sp>
      <p:sp>
        <p:nvSpPr>
          <p:cNvPr id="564" name="Google Shape;564;p29"/>
          <p:cNvSpPr txBox="1"/>
          <p:nvPr/>
        </p:nvSpPr>
        <p:spPr>
          <a:xfrm>
            <a:off x="5543325" y="1961418"/>
            <a:ext cx="9445264" cy="1008151"/>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元宇宙體驗活動</a:t>
            </a:r>
            <a:endParaRPr/>
          </a:p>
        </p:txBody>
      </p:sp>
      <p:sp>
        <p:nvSpPr>
          <p:cNvPr id="565" name="Google Shape;565;p29"/>
          <p:cNvSpPr txBox="1"/>
          <p:nvPr/>
        </p:nvSpPr>
        <p:spPr>
          <a:xfrm>
            <a:off x="5245355" y="7664451"/>
            <a:ext cx="7797289" cy="1737900"/>
          </a:xfrm>
          <a:prstGeom prst="rect">
            <a:avLst/>
          </a:prstGeom>
          <a:noFill/>
          <a:ln>
            <a:noFill/>
          </a:ln>
        </p:spPr>
        <p:txBody>
          <a:bodyPr anchorCtr="0" anchor="t" bIns="0" lIns="0" spcFirstLastPara="1" rIns="0" wrap="square" tIns="0">
            <a:spAutoFit/>
          </a:bodyPr>
          <a:lstStyle/>
          <a:p>
            <a:pPr indent="0" lvl="0" marL="0" marR="0" rtl="0" algn="ctr">
              <a:lnSpc>
                <a:spcPct val="162020"/>
              </a:lnSpc>
              <a:spcBef>
                <a:spcPts val="0"/>
              </a:spcBef>
              <a:spcAft>
                <a:spcPts val="0"/>
              </a:spcAft>
              <a:buNone/>
            </a:pPr>
            <a:r>
              <a:rPr b="0" i="0" lang="en-US" sz="4384" u="none" cap="none" strike="noStrike">
                <a:solidFill>
                  <a:srgbClr val="FFFFFF"/>
                </a:solidFill>
                <a:latin typeface="Noto Sans TC"/>
                <a:ea typeface="Noto Sans TC"/>
                <a:cs typeface="Noto Sans TC"/>
                <a:sym typeface="Noto Sans TC"/>
              </a:rPr>
              <a:t>RIUM是開放的元宇宙平台，</a:t>
            </a:r>
            <a:endParaRPr/>
          </a:p>
          <a:p>
            <a:pPr indent="0" lvl="0" marL="0" marR="0" rtl="0" algn="ctr">
              <a:lnSpc>
                <a:spcPct val="162020"/>
              </a:lnSpc>
              <a:spcBef>
                <a:spcPts val="0"/>
              </a:spcBef>
              <a:spcAft>
                <a:spcPts val="0"/>
              </a:spcAft>
              <a:buNone/>
            </a:pPr>
            <a:r>
              <a:rPr b="0" i="0" lang="en-US" sz="4384" u="none" cap="none" strike="noStrike">
                <a:solidFill>
                  <a:srgbClr val="FFFFFF"/>
                </a:solidFill>
                <a:latin typeface="Noto Sans TC"/>
                <a:ea typeface="Noto Sans TC"/>
                <a:cs typeface="Noto Sans TC"/>
                <a:sym typeface="Noto Sans TC"/>
              </a:rPr>
              <a:t>建立虛擬化身、探索元宇宙空間</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CB6CE6"/>
            </a:gs>
          </a:gsLst>
          <a:lin ang="0" scaled="0"/>
        </a:gradFill>
      </p:bgPr>
    </p:bg>
    <p:spTree>
      <p:nvGrpSpPr>
        <p:cNvPr id="573" name="Shape 573"/>
        <p:cNvGrpSpPr/>
        <p:nvPr/>
      </p:nvGrpSpPr>
      <p:grpSpPr>
        <a:xfrm>
          <a:off x="0" y="0"/>
          <a:ext cx="0" cy="0"/>
          <a:chOff x="0" y="0"/>
          <a:chExt cx="0" cy="0"/>
        </a:xfrm>
      </p:grpSpPr>
      <p:sp>
        <p:nvSpPr>
          <p:cNvPr id="574" name="Google Shape;574;p30"/>
          <p:cNvSpPr/>
          <p:nvPr/>
        </p:nvSpPr>
        <p:spPr>
          <a:xfrm>
            <a:off x="-69875"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sp>
        <p:nvSpPr>
          <p:cNvPr id="575" name="Google Shape;575;p30"/>
          <p:cNvSpPr/>
          <p:nvPr/>
        </p:nvSpPr>
        <p:spPr>
          <a:xfrm>
            <a:off x="11567958" y="814388"/>
            <a:ext cx="1512616" cy="428625"/>
          </a:xfrm>
          <a:custGeom>
            <a:rect b="b" l="l" r="r" t="t"/>
            <a:pathLst>
              <a:path extrusionOk="0" h="428625" w="1512616">
                <a:moveTo>
                  <a:pt x="0" y="0"/>
                </a:moveTo>
                <a:lnTo>
                  <a:pt x="1512616" y="0"/>
                </a:lnTo>
                <a:lnTo>
                  <a:pt x="1512616" y="428624"/>
                </a:lnTo>
                <a:lnTo>
                  <a:pt x="0" y="428624"/>
                </a:lnTo>
                <a:lnTo>
                  <a:pt x="0" y="0"/>
                </a:lnTo>
                <a:close/>
              </a:path>
            </a:pathLst>
          </a:custGeom>
          <a:blipFill rotWithShape="1">
            <a:blip r:embed="rId4">
              <a:alphaModFix amt="87000"/>
            </a:blip>
            <a:stretch>
              <a:fillRect b="0" l="-72408" r="0" t="0"/>
            </a:stretch>
          </a:blipFill>
          <a:ln>
            <a:noFill/>
          </a:ln>
        </p:spPr>
      </p:sp>
      <p:pic>
        <p:nvPicPr>
          <p:cNvPr id="576" name="Google Shape;576;p30"/>
          <p:cNvPicPr preferRelativeResize="0"/>
          <p:nvPr/>
        </p:nvPicPr>
        <p:blipFill rotWithShape="1">
          <a:blip r:embed="rId5">
            <a:alphaModFix/>
          </a:blip>
          <a:srcRect b="0" l="0" r="0" t="0"/>
          <a:stretch/>
        </p:blipFill>
        <p:spPr>
          <a:xfrm>
            <a:off x="6797486" y="2252359"/>
            <a:ext cx="3153972" cy="3153972"/>
          </a:xfrm>
          <a:prstGeom prst="rect">
            <a:avLst/>
          </a:prstGeom>
          <a:noFill/>
          <a:ln>
            <a:noFill/>
          </a:ln>
        </p:spPr>
      </p:pic>
      <p:sp>
        <p:nvSpPr>
          <p:cNvPr id="577" name="Google Shape;577;p30"/>
          <p:cNvSpPr/>
          <p:nvPr/>
        </p:nvSpPr>
        <p:spPr>
          <a:xfrm>
            <a:off x="10240514" y="2803724"/>
            <a:ext cx="4750217" cy="2720389"/>
          </a:xfrm>
          <a:custGeom>
            <a:rect b="b" l="l" r="r" t="t"/>
            <a:pathLst>
              <a:path extrusionOk="0" h="2720389" w="4750217">
                <a:moveTo>
                  <a:pt x="0" y="0"/>
                </a:moveTo>
                <a:lnTo>
                  <a:pt x="4750217" y="0"/>
                </a:lnTo>
                <a:lnTo>
                  <a:pt x="4750217" y="2720389"/>
                </a:lnTo>
                <a:lnTo>
                  <a:pt x="0" y="2720389"/>
                </a:lnTo>
                <a:lnTo>
                  <a:pt x="0" y="0"/>
                </a:lnTo>
                <a:close/>
              </a:path>
            </a:pathLst>
          </a:custGeom>
          <a:blipFill rotWithShape="1">
            <a:blip r:embed="rId6">
              <a:alphaModFix/>
            </a:blip>
            <a:stretch>
              <a:fillRect b="-185402" l="-88268" r="-105910" t="-71600"/>
            </a:stretch>
          </a:blipFill>
          <a:ln>
            <a:noFill/>
          </a:ln>
        </p:spPr>
      </p:sp>
      <p:sp>
        <p:nvSpPr>
          <p:cNvPr id="578" name="Google Shape;578;p30"/>
          <p:cNvSpPr/>
          <p:nvPr/>
        </p:nvSpPr>
        <p:spPr>
          <a:xfrm>
            <a:off x="1428943" y="2826075"/>
            <a:ext cx="5441525" cy="2628310"/>
          </a:xfrm>
          <a:custGeom>
            <a:rect b="b" l="l" r="r" t="t"/>
            <a:pathLst>
              <a:path extrusionOk="0" h="2628310" w="5441525">
                <a:moveTo>
                  <a:pt x="0" y="0"/>
                </a:moveTo>
                <a:lnTo>
                  <a:pt x="5441525" y="0"/>
                </a:lnTo>
                <a:lnTo>
                  <a:pt x="5441525" y="2628310"/>
                </a:lnTo>
                <a:lnTo>
                  <a:pt x="0" y="2628310"/>
                </a:lnTo>
                <a:lnTo>
                  <a:pt x="0" y="0"/>
                </a:lnTo>
                <a:close/>
              </a:path>
            </a:pathLst>
          </a:custGeom>
          <a:blipFill rotWithShape="1">
            <a:blip r:embed="rId7">
              <a:alphaModFix/>
            </a:blip>
            <a:stretch>
              <a:fillRect b="-181842" l="-71391" r="-75517" t="-73423"/>
            </a:stretch>
          </a:blipFill>
          <a:ln>
            <a:noFill/>
          </a:ln>
        </p:spPr>
      </p:sp>
      <p:sp>
        <p:nvSpPr>
          <p:cNvPr id="579" name="Google Shape;579;p30"/>
          <p:cNvSpPr/>
          <p:nvPr/>
        </p:nvSpPr>
        <p:spPr>
          <a:xfrm>
            <a:off x="4604141" y="7199672"/>
            <a:ext cx="4205732" cy="2637493"/>
          </a:xfrm>
          <a:custGeom>
            <a:rect b="b" l="l" r="r" t="t"/>
            <a:pathLst>
              <a:path extrusionOk="0" h="2637493" w="4205732">
                <a:moveTo>
                  <a:pt x="0" y="0"/>
                </a:moveTo>
                <a:lnTo>
                  <a:pt x="4205731" y="0"/>
                </a:lnTo>
                <a:lnTo>
                  <a:pt x="4205731" y="2637492"/>
                </a:lnTo>
                <a:lnTo>
                  <a:pt x="0" y="2637492"/>
                </a:lnTo>
                <a:lnTo>
                  <a:pt x="0" y="0"/>
                </a:lnTo>
                <a:close/>
              </a:path>
            </a:pathLst>
          </a:custGeom>
          <a:blipFill rotWithShape="1">
            <a:blip r:embed="rId8">
              <a:alphaModFix/>
            </a:blip>
            <a:stretch>
              <a:fillRect b="-144763" l="-74707" r="-85452" t="-43546"/>
            </a:stretch>
          </a:blipFill>
          <a:ln>
            <a:noFill/>
          </a:ln>
        </p:spPr>
      </p:sp>
      <p:sp>
        <p:nvSpPr>
          <p:cNvPr id="580" name="Google Shape;580;p30"/>
          <p:cNvSpPr txBox="1"/>
          <p:nvPr/>
        </p:nvSpPr>
        <p:spPr>
          <a:xfrm>
            <a:off x="6364281" y="490024"/>
            <a:ext cx="5699177" cy="1008252"/>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元宇宙場景</a:t>
            </a:r>
            <a:endParaRPr/>
          </a:p>
        </p:txBody>
      </p:sp>
      <p:sp>
        <p:nvSpPr>
          <p:cNvPr id="581" name="Google Shape;581;p30"/>
          <p:cNvSpPr txBox="1"/>
          <p:nvPr/>
        </p:nvSpPr>
        <p:spPr>
          <a:xfrm>
            <a:off x="4740041" y="2122584"/>
            <a:ext cx="1966965" cy="585887"/>
          </a:xfrm>
          <a:prstGeom prst="rect">
            <a:avLst/>
          </a:prstGeom>
          <a:noFill/>
          <a:ln>
            <a:noFill/>
          </a:ln>
        </p:spPr>
        <p:txBody>
          <a:bodyPr anchorCtr="0" anchor="t" bIns="0" lIns="0" spcFirstLastPara="1" rIns="0" wrap="square" tIns="0">
            <a:spAutoFit/>
          </a:bodyPr>
          <a:lstStyle/>
          <a:p>
            <a:pPr indent="0" lvl="0" marL="0" marR="0" rtl="0" algn="l">
              <a:lnSpc>
                <a:spcPct val="105001"/>
              </a:lnSpc>
              <a:spcBef>
                <a:spcPts val="0"/>
              </a:spcBef>
              <a:spcAft>
                <a:spcPts val="0"/>
              </a:spcAft>
              <a:buNone/>
            </a:pPr>
            <a:r>
              <a:rPr b="1" i="0" lang="en-US" sz="4219" u="none" cap="none" strike="noStrike">
                <a:solidFill>
                  <a:srgbClr val="F4DB37"/>
                </a:solidFill>
                <a:latin typeface="Noto Sans TC"/>
                <a:ea typeface="Noto Sans TC"/>
                <a:cs typeface="Noto Sans TC"/>
                <a:sym typeface="Noto Sans TC"/>
              </a:rPr>
              <a:t>1-9號</a:t>
            </a:r>
            <a:endParaRPr/>
          </a:p>
        </p:txBody>
      </p:sp>
      <p:sp>
        <p:nvSpPr>
          <p:cNvPr id="582" name="Google Shape;582;p30"/>
          <p:cNvSpPr txBox="1"/>
          <p:nvPr/>
        </p:nvSpPr>
        <p:spPr>
          <a:xfrm>
            <a:off x="10115099" y="2213495"/>
            <a:ext cx="5740450" cy="482955"/>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i="0" lang="en-US" sz="3600" u="none" cap="none" strike="noStrike">
                <a:solidFill>
                  <a:srgbClr val="FFFFFF"/>
                </a:solidFill>
                <a:latin typeface="Noto Sans TC"/>
                <a:ea typeface="Noto Sans TC"/>
                <a:cs typeface="Noto Sans TC"/>
                <a:sym typeface="Noto Sans TC"/>
              </a:rPr>
              <a:t>VOXEL TOWN</a:t>
            </a:r>
            <a:endParaRPr/>
          </a:p>
        </p:txBody>
      </p:sp>
      <p:sp>
        <p:nvSpPr>
          <p:cNvPr id="583" name="Google Shape;583;p30"/>
          <p:cNvSpPr txBox="1"/>
          <p:nvPr/>
        </p:nvSpPr>
        <p:spPr>
          <a:xfrm>
            <a:off x="13080574" y="2135410"/>
            <a:ext cx="4737994" cy="569614"/>
          </a:xfrm>
          <a:prstGeom prst="rect">
            <a:avLst/>
          </a:prstGeom>
          <a:noFill/>
          <a:ln>
            <a:noFill/>
          </a:ln>
        </p:spPr>
        <p:txBody>
          <a:bodyPr anchorCtr="0" anchor="t" bIns="0" lIns="0" spcFirstLastPara="1" rIns="0" wrap="square" tIns="0">
            <a:spAutoFit/>
          </a:bodyPr>
          <a:lstStyle/>
          <a:p>
            <a:pPr indent="0" lvl="0" marL="0" marR="0" rtl="0" algn="l">
              <a:lnSpc>
                <a:spcPct val="104987"/>
              </a:lnSpc>
              <a:spcBef>
                <a:spcPts val="0"/>
              </a:spcBef>
              <a:spcAft>
                <a:spcPts val="0"/>
              </a:spcAft>
              <a:buNone/>
            </a:pPr>
            <a:r>
              <a:rPr b="1" i="0" lang="en-US" sz="4050" u="none" cap="none" strike="noStrike">
                <a:solidFill>
                  <a:srgbClr val="F4DB37"/>
                </a:solidFill>
                <a:latin typeface="Noto Sans TC"/>
                <a:ea typeface="Noto Sans TC"/>
                <a:cs typeface="Noto Sans TC"/>
                <a:sym typeface="Noto Sans TC"/>
              </a:rPr>
              <a:t>10-19學號</a:t>
            </a:r>
            <a:endParaRPr/>
          </a:p>
        </p:txBody>
      </p:sp>
      <p:sp>
        <p:nvSpPr>
          <p:cNvPr id="584" name="Google Shape;584;p30"/>
          <p:cNvSpPr txBox="1"/>
          <p:nvPr/>
        </p:nvSpPr>
        <p:spPr>
          <a:xfrm>
            <a:off x="14696625" y="5163818"/>
            <a:ext cx="3761100" cy="269100"/>
          </a:xfrm>
          <a:prstGeom prst="rect">
            <a:avLst/>
          </a:prstGeom>
          <a:noFill/>
          <a:ln>
            <a:noFill/>
          </a:ln>
        </p:spPr>
        <p:txBody>
          <a:bodyPr anchorCtr="0" anchor="t" bIns="0" lIns="0" spcFirstLastPara="1" rIns="0" wrap="square" tIns="0">
            <a:spAutoFit/>
          </a:bodyPr>
          <a:lstStyle/>
          <a:p>
            <a:pPr indent="0" lvl="0" marL="0" marR="0" rtl="0" algn="ctr">
              <a:lnSpc>
                <a:spcPct val="140022"/>
              </a:lnSpc>
              <a:spcBef>
                <a:spcPts val="0"/>
              </a:spcBef>
              <a:spcAft>
                <a:spcPts val="0"/>
              </a:spcAft>
              <a:buNone/>
            </a:pPr>
            <a:r>
              <a:rPr b="0" i="0" lang="en-US" sz="1749" u="sng" cap="none" strike="noStrike">
                <a:solidFill>
                  <a:schemeClr val="lt1"/>
                </a:solidFill>
                <a:latin typeface="Noto Sans TC"/>
                <a:ea typeface="Noto Sans TC"/>
                <a:cs typeface="Noto Sans TC"/>
                <a:sym typeface="Noto Sans TC"/>
                <a:hlinkClick r:id="rId9">
                  <a:extLst>
                    <a:ext uri="{A12FA001-AC4F-418D-AE19-62706E023703}">
                      <ahyp:hlinkClr val="tx"/>
                    </a:ext>
                  </a:extLst>
                </a:hlinkClick>
              </a:rPr>
              <a:t>https://rium.io/voxeltown</a:t>
            </a:r>
            <a:endParaRPr>
              <a:solidFill>
                <a:schemeClr val="lt1"/>
              </a:solidFill>
            </a:endParaRPr>
          </a:p>
        </p:txBody>
      </p:sp>
      <p:sp>
        <p:nvSpPr>
          <p:cNvPr id="585" name="Google Shape;585;p30"/>
          <p:cNvSpPr txBox="1"/>
          <p:nvPr/>
        </p:nvSpPr>
        <p:spPr>
          <a:xfrm>
            <a:off x="303241" y="2034888"/>
            <a:ext cx="5523840" cy="60963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600" u="none" cap="none" strike="noStrike">
                <a:solidFill>
                  <a:srgbClr val="F4F6FC"/>
                </a:solidFill>
                <a:latin typeface="Noto Sans TC"/>
                <a:ea typeface="Noto Sans TC"/>
                <a:cs typeface="Noto Sans TC"/>
                <a:sym typeface="Noto Sans TC"/>
              </a:rPr>
              <a:t>Ultronx 美術館</a:t>
            </a:r>
            <a:endParaRPr/>
          </a:p>
        </p:txBody>
      </p:sp>
      <p:sp>
        <p:nvSpPr>
          <p:cNvPr id="586" name="Google Shape;586;p30"/>
          <p:cNvSpPr txBox="1"/>
          <p:nvPr/>
        </p:nvSpPr>
        <p:spPr>
          <a:xfrm>
            <a:off x="5106981" y="6481913"/>
            <a:ext cx="2286000" cy="487680"/>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1" i="0" lang="en-US" sz="3600" u="none" cap="none" strike="noStrike">
                <a:solidFill>
                  <a:srgbClr val="FFFFFF"/>
                </a:solidFill>
                <a:latin typeface="Noto Sans TC"/>
                <a:ea typeface="Noto Sans TC"/>
                <a:cs typeface="Noto Sans TC"/>
                <a:sym typeface="Noto Sans TC"/>
              </a:rPr>
              <a:t>天空ノ花嫁</a:t>
            </a:r>
            <a:endParaRPr/>
          </a:p>
        </p:txBody>
      </p:sp>
      <p:sp>
        <p:nvSpPr>
          <p:cNvPr id="587" name="Google Shape;587;p30"/>
          <p:cNvSpPr txBox="1"/>
          <p:nvPr/>
        </p:nvSpPr>
        <p:spPr>
          <a:xfrm>
            <a:off x="7683389" y="6432810"/>
            <a:ext cx="4573320" cy="585887"/>
          </a:xfrm>
          <a:prstGeom prst="rect">
            <a:avLst/>
          </a:prstGeom>
          <a:noFill/>
          <a:ln>
            <a:noFill/>
          </a:ln>
        </p:spPr>
        <p:txBody>
          <a:bodyPr anchorCtr="0" anchor="t" bIns="0" lIns="0" spcFirstLastPara="1" rIns="0" wrap="square" tIns="0">
            <a:spAutoFit/>
          </a:bodyPr>
          <a:lstStyle/>
          <a:p>
            <a:pPr indent="0" lvl="0" marL="0" marR="0" rtl="0" algn="l">
              <a:lnSpc>
                <a:spcPct val="105001"/>
              </a:lnSpc>
              <a:spcBef>
                <a:spcPts val="0"/>
              </a:spcBef>
              <a:spcAft>
                <a:spcPts val="0"/>
              </a:spcAft>
              <a:buNone/>
            </a:pPr>
            <a:r>
              <a:rPr b="1" i="0" lang="en-US" sz="4219" u="none" cap="none" strike="noStrike">
                <a:solidFill>
                  <a:srgbClr val="F4DB37"/>
                </a:solidFill>
                <a:latin typeface="Noto Sans TC"/>
                <a:ea typeface="Noto Sans TC"/>
                <a:cs typeface="Noto Sans TC"/>
                <a:sym typeface="Noto Sans TC"/>
              </a:rPr>
              <a:t>20-之後的學號</a:t>
            </a:r>
            <a:endParaRPr/>
          </a:p>
        </p:txBody>
      </p:sp>
      <p:pic>
        <p:nvPicPr>
          <p:cNvPr id="588" name="Google Shape;588;p30"/>
          <p:cNvPicPr preferRelativeResize="0"/>
          <p:nvPr/>
        </p:nvPicPr>
        <p:blipFill rotWithShape="1">
          <a:blip r:embed="rId10">
            <a:alphaModFix/>
          </a:blip>
          <a:srcRect b="0" l="0" r="0" t="0"/>
          <a:stretch/>
        </p:blipFill>
        <p:spPr>
          <a:xfrm>
            <a:off x="15067943" y="2464967"/>
            <a:ext cx="2922036" cy="2922036"/>
          </a:xfrm>
          <a:prstGeom prst="rect">
            <a:avLst/>
          </a:prstGeom>
          <a:noFill/>
          <a:ln>
            <a:noFill/>
          </a:ln>
        </p:spPr>
      </p:pic>
      <p:pic>
        <p:nvPicPr>
          <p:cNvPr id="589" name="Google Shape;589;p30"/>
          <p:cNvPicPr preferRelativeResize="0"/>
          <p:nvPr/>
        </p:nvPicPr>
        <p:blipFill rotWithShape="1">
          <a:blip r:embed="rId11">
            <a:alphaModFix/>
          </a:blip>
          <a:srcRect b="0" l="0" r="0" t="0"/>
          <a:stretch/>
        </p:blipFill>
        <p:spPr>
          <a:xfrm>
            <a:off x="8968144" y="6953946"/>
            <a:ext cx="2948706" cy="2948706"/>
          </a:xfrm>
          <a:prstGeom prst="rect">
            <a:avLst/>
          </a:prstGeom>
          <a:noFill/>
          <a:ln>
            <a:noFill/>
          </a:ln>
        </p:spPr>
      </p:pic>
      <p:sp>
        <p:nvSpPr>
          <p:cNvPr id="590" name="Google Shape;590;p30"/>
          <p:cNvSpPr txBox="1"/>
          <p:nvPr/>
        </p:nvSpPr>
        <p:spPr>
          <a:xfrm>
            <a:off x="8809861" y="9818851"/>
            <a:ext cx="3427800" cy="269700"/>
          </a:xfrm>
          <a:prstGeom prst="rect">
            <a:avLst/>
          </a:prstGeom>
          <a:noFill/>
          <a:ln>
            <a:noFill/>
          </a:ln>
        </p:spPr>
        <p:txBody>
          <a:bodyPr anchorCtr="0" anchor="t" bIns="0" lIns="0" spcFirstLastPara="1" rIns="0" wrap="square" tIns="0">
            <a:spAutoFit/>
          </a:bodyPr>
          <a:lstStyle/>
          <a:p>
            <a:pPr indent="0" lvl="0" marL="0" marR="0" rtl="0" algn="ctr">
              <a:lnSpc>
                <a:spcPct val="104962"/>
              </a:lnSpc>
              <a:spcBef>
                <a:spcPts val="0"/>
              </a:spcBef>
              <a:spcAft>
                <a:spcPts val="0"/>
              </a:spcAft>
              <a:buNone/>
            </a:pPr>
            <a:r>
              <a:rPr b="1" i="0" lang="en-US" sz="1753" u="sng" cap="none" strike="noStrike">
                <a:solidFill>
                  <a:schemeClr val="lt1"/>
                </a:solidFill>
                <a:latin typeface="Noto Sans TC"/>
                <a:ea typeface="Noto Sans TC"/>
                <a:cs typeface="Noto Sans TC"/>
                <a:sym typeface="Noto Sans TC"/>
                <a:hlinkClick r:id="rId12">
                  <a:extLst>
                    <a:ext uri="{A12FA001-AC4F-418D-AE19-62706E023703}">
                      <ahyp:hlinkClr val="tx"/>
                    </a:ext>
                  </a:extLst>
                </a:hlinkClick>
              </a:rPr>
              <a:t> HTTPS://RIUM.IO/W/7203-1730</a:t>
            </a:r>
            <a:endParaRPr>
              <a:solidFill>
                <a:schemeClr val="lt1"/>
              </a:solidFill>
            </a:endParaRPr>
          </a:p>
        </p:txBody>
      </p:sp>
      <p:sp>
        <p:nvSpPr>
          <p:cNvPr id="591" name="Google Shape;591;p30"/>
          <p:cNvSpPr txBox="1"/>
          <p:nvPr/>
        </p:nvSpPr>
        <p:spPr>
          <a:xfrm>
            <a:off x="6664234" y="5220968"/>
            <a:ext cx="3420476" cy="233417"/>
          </a:xfrm>
          <a:prstGeom prst="rect">
            <a:avLst/>
          </a:prstGeom>
          <a:noFill/>
          <a:ln>
            <a:noFill/>
          </a:ln>
        </p:spPr>
        <p:txBody>
          <a:bodyPr anchorCtr="0" anchor="t" bIns="0" lIns="0" spcFirstLastPara="1" rIns="0" wrap="square" tIns="0">
            <a:spAutoFit/>
          </a:bodyPr>
          <a:lstStyle/>
          <a:p>
            <a:pPr indent="0" lvl="0" marL="0" marR="0" rtl="0" algn="ctr">
              <a:lnSpc>
                <a:spcPct val="104971"/>
              </a:lnSpc>
              <a:spcBef>
                <a:spcPts val="0"/>
              </a:spcBef>
              <a:spcAft>
                <a:spcPts val="0"/>
              </a:spcAft>
              <a:buNone/>
            </a:pPr>
            <a:r>
              <a:rPr b="1" i="0" lang="en-US" sz="1750" u="sng" cap="none" strike="noStrike">
                <a:solidFill>
                  <a:srgbClr val="FFFFFF"/>
                </a:solidFill>
                <a:latin typeface="Noto Sans TC"/>
                <a:ea typeface="Noto Sans TC"/>
                <a:cs typeface="Noto Sans TC"/>
                <a:sym typeface="Noto Sans TC"/>
                <a:hlinkClick r:id="rId13">
                  <a:extLst>
                    <a:ext uri="{A12FA001-AC4F-418D-AE19-62706E023703}">
                      <ahyp:hlinkClr val="tx"/>
                    </a:ext>
                  </a:extLst>
                </a:hlinkClick>
              </a:rPr>
              <a:t> HTTPS://RIUM.IO/W/9337-7828</a:t>
            </a:r>
            <a:endParaRPr/>
          </a:p>
        </p:txBody>
      </p:sp>
      <p:grpSp>
        <p:nvGrpSpPr>
          <p:cNvPr id="592" name="Google Shape;592;p30"/>
          <p:cNvGrpSpPr/>
          <p:nvPr/>
        </p:nvGrpSpPr>
        <p:grpSpPr>
          <a:xfrm>
            <a:off x="14292050" y="7373076"/>
            <a:ext cx="4135654" cy="2407658"/>
            <a:chOff x="0" y="-28575"/>
            <a:chExt cx="2726565" cy="864509"/>
          </a:xfrm>
        </p:grpSpPr>
        <p:sp>
          <p:nvSpPr>
            <p:cNvPr id="593" name="Google Shape;593;p30"/>
            <p:cNvSpPr/>
            <p:nvPr/>
          </p:nvSpPr>
          <p:spPr>
            <a:xfrm>
              <a:off x="0" y="0"/>
              <a:ext cx="2726565" cy="835934"/>
            </a:xfrm>
            <a:custGeom>
              <a:rect b="b" l="l" r="r" t="t"/>
              <a:pathLst>
                <a:path extrusionOk="0" h="835934" w="2726565">
                  <a:moveTo>
                    <a:pt x="0" y="0"/>
                  </a:moveTo>
                  <a:lnTo>
                    <a:pt x="2726565" y="0"/>
                  </a:lnTo>
                  <a:lnTo>
                    <a:pt x="2726565" y="835934"/>
                  </a:lnTo>
                  <a:lnTo>
                    <a:pt x="0" y="835934"/>
                  </a:lnTo>
                  <a:close/>
                </a:path>
              </a:pathLst>
            </a:custGeom>
            <a:gradFill>
              <a:gsLst>
                <a:gs pos="0">
                  <a:srgbClr val="3428BA"/>
                </a:gs>
                <a:gs pos="100000">
                  <a:srgbClr val="5FA2DB"/>
                </a:gs>
              </a:gsLst>
              <a:lin ang="0" scaled="0"/>
            </a:gradFill>
            <a:ln>
              <a:noFill/>
            </a:ln>
          </p:spPr>
        </p:sp>
        <p:sp>
          <p:nvSpPr>
            <p:cNvPr id="594" name="Google Shape;594;p30"/>
            <p:cNvSpPr txBox="1"/>
            <p:nvPr/>
          </p:nvSpPr>
          <p:spPr>
            <a:xfrm>
              <a:off x="0" y="-28575"/>
              <a:ext cx="2726565" cy="864509"/>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95" name="Google Shape;595;p30"/>
          <p:cNvSpPr txBox="1"/>
          <p:nvPr/>
        </p:nvSpPr>
        <p:spPr>
          <a:xfrm>
            <a:off x="14811291" y="7446004"/>
            <a:ext cx="3174900" cy="2323800"/>
          </a:xfrm>
          <a:prstGeom prst="rect">
            <a:avLst/>
          </a:prstGeom>
          <a:noFill/>
          <a:ln>
            <a:noFill/>
          </a:ln>
        </p:spPr>
        <p:txBody>
          <a:bodyPr anchorCtr="0" anchor="t" bIns="0" lIns="0" spcFirstLastPara="1" rIns="0" wrap="square" tIns="0">
            <a:spAutoFit/>
          </a:bodyPr>
          <a:lstStyle/>
          <a:p>
            <a:pPr indent="0" lvl="0" marL="0" marR="0" rtl="0" algn="l">
              <a:lnSpc>
                <a:spcPct val="101000"/>
              </a:lnSpc>
              <a:spcBef>
                <a:spcPts val="0"/>
              </a:spcBef>
              <a:spcAft>
                <a:spcPts val="0"/>
              </a:spcAft>
              <a:buNone/>
            </a:pPr>
            <a:r>
              <a:rPr b="0" i="0" lang="en-US" sz="4999" u="none" cap="none" strike="noStrike">
                <a:solidFill>
                  <a:srgbClr val="FFFFFF"/>
                </a:solidFill>
                <a:latin typeface="Noto Sans TC"/>
                <a:ea typeface="Noto Sans TC"/>
                <a:cs typeface="Noto Sans TC"/>
                <a:sym typeface="Noto Sans TC"/>
              </a:rPr>
              <a:t>下載程式後</a:t>
            </a:r>
            <a:endParaRPr/>
          </a:p>
          <a:p>
            <a:pPr indent="0" lvl="0" marL="0" marR="0" rtl="0" algn="l">
              <a:lnSpc>
                <a:spcPct val="101000"/>
              </a:lnSpc>
              <a:spcBef>
                <a:spcPts val="0"/>
              </a:spcBef>
              <a:spcAft>
                <a:spcPts val="0"/>
              </a:spcAft>
              <a:buNone/>
            </a:pPr>
            <a:r>
              <a:rPr b="0" i="0" lang="en-US" sz="4999" u="none" cap="none" strike="noStrike">
                <a:solidFill>
                  <a:srgbClr val="FFFFFF"/>
                </a:solidFill>
                <a:latin typeface="Noto Sans TC"/>
                <a:ea typeface="Noto Sans TC"/>
                <a:cs typeface="Noto Sans TC"/>
                <a:sym typeface="Noto Sans TC"/>
              </a:rPr>
              <a:t>掃瞄二維碼</a:t>
            </a:r>
            <a:endParaRPr/>
          </a:p>
          <a:p>
            <a:pPr indent="0" lvl="0" marL="0" marR="0" rtl="0" algn="l">
              <a:lnSpc>
                <a:spcPct val="101000"/>
              </a:lnSpc>
              <a:spcBef>
                <a:spcPts val="0"/>
              </a:spcBef>
              <a:spcAft>
                <a:spcPts val="0"/>
              </a:spcAft>
              <a:buNone/>
            </a:pPr>
            <a:r>
              <a:rPr b="0" i="0" lang="en-US" sz="4999" u="none" cap="none" strike="noStrike">
                <a:solidFill>
                  <a:srgbClr val="FFFFFF"/>
                </a:solidFill>
                <a:latin typeface="Noto Sans TC"/>
                <a:ea typeface="Noto Sans TC"/>
                <a:cs typeface="Noto Sans TC"/>
                <a:sym typeface="Noto Sans TC"/>
              </a:rPr>
              <a:t>便可進入</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4AAD"/>
            </a:gs>
            <a:gs pos="100000">
              <a:srgbClr val="CB6CE6"/>
            </a:gs>
          </a:gsLst>
          <a:lin ang="0" scaled="0"/>
        </a:gradFill>
      </p:bgPr>
    </p:bg>
    <p:spTree>
      <p:nvGrpSpPr>
        <p:cNvPr id="599" name="Shape 599"/>
        <p:cNvGrpSpPr/>
        <p:nvPr/>
      </p:nvGrpSpPr>
      <p:grpSpPr>
        <a:xfrm>
          <a:off x="0" y="0"/>
          <a:ext cx="0" cy="0"/>
          <a:chOff x="0" y="0"/>
          <a:chExt cx="0" cy="0"/>
        </a:xfrm>
      </p:grpSpPr>
      <p:sp>
        <p:nvSpPr>
          <p:cNvPr id="600" name="Google Shape;600;p31"/>
          <p:cNvSpPr/>
          <p:nvPr/>
        </p:nvSpPr>
        <p:spPr>
          <a:xfrm>
            <a:off x="0" y="0"/>
            <a:ext cx="18427739" cy="10287000"/>
          </a:xfrm>
          <a:custGeom>
            <a:rect b="b" l="l" r="r" t="t"/>
            <a:pathLst>
              <a:path extrusionOk="0" h="10287000" w="18427739">
                <a:moveTo>
                  <a:pt x="0" y="0"/>
                </a:moveTo>
                <a:lnTo>
                  <a:pt x="18427739" y="0"/>
                </a:lnTo>
                <a:lnTo>
                  <a:pt x="18427739" y="10287000"/>
                </a:lnTo>
                <a:lnTo>
                  <a:pt x="0" y="10287000"/>
                </a:lnTo>
                <a:lnTo>
                  <a:pt x="0" y="0"/>
                </a:lnTo>
                <a:close/>
              </a:path>
            </a:pathLst>
          </a:custGeom>
          <a:blipFill rotWithShape="1">
            <a:blip r:embed="rId3">
              <a:alphaModFix/>
            </a:blip>
            <a:stretch>
              <a:fillRect b="-764" l="0" r="0" t="0"/>
            </a:stretch>
          </a:blipFill>
          <a:ln>
            <a:noFill/>
          </a:ln>
        </p:spPr>
      </p:sp>
      <p:sp>
        <p:nvSpPr>
          <p:cNvPr id="601" name="Google Shape;601;p31"/>
          <p:cNvSpPr/>
          <p:nvPr/>
        </p:nvSpPr>
        <p:spPr>
          <a:xfrm>
            <a:off x="13161705" y="814388"/>
            <a:ext cx="1512616" cy="428625"/>
          </a:xfrm>
          <a:custGeom>
            <a:rect b="b" l="l" r="r" t="t"/>
            <a:pathLst>
              <a:path extrusionOk="0" h="428625" w="1512616">
                <a:moveTo>
                  <a:pt x="0" y="0"/>
                </a:moveTo>
                <a:lnTo>
                  <a:pt x="1512616" y="0"/>
                </a:lnTo>
                <a:lnTo>
                  <a:pt x="1512616" y="428624"/>
                </a:lnTo>
                <a:lnTo>
                  <a:pt x="0" y="428624"/>
                </a:lnTo>
                <a:lnTo>
                  <a:pt x="0" y="0"/>
                </a:lnTo>
                <a:close/>
              </a:path>
            </a:pathLst>
          </a:custGeom>
          <a:blipFill rotWithShape="1">
            <a:blip r:embed="rId4">
              <a:alphaModFix amt="87000"/>
            </a:blip>
            <a:stretch>
              <a:fillRect b="0" l="-72408" r="0" t="0"/>
            </a:stretch>
          </a:blipFill>
          <a:ln>
            <a:noFill/>
          </a:ln>
        </p:spPr>
      </p:sp>
      <p:sp>
        <p:nvSpPr>
          <p:cNvPr id="602" name="Google Shape;602;p31"/>
          <p:cNvSpPr/>
          <p:nvPr/>
        </p:nvSpPr>
        <p:spPr>
          <a:xfrm>
            <a:off x="634493" y="2462085"/>
            <a:ext cx="4767674" cy="3057535"/>
          </a:xfrm>
          <a:custGeom>
            <a:rect b="b" l="l" r="r" t="t"/>
            <a:pathLst>
              <a:path extrusionOk="0" h="3057535" w="4767674">
                <a:moveTo>
                  <a:pt x="0" y="0"/>
                </a:moveTo>
                <a:lnTo>
                  <a:pt x="4767675" y="0"/>
                </a:lnTo>
                <a:lnTo>
                  <a:pt x="4767675" y="3057535"/>
                </a:lnTo>
                <a:lnTo>
                  <a:pt x="0" y="3057535"/>
                </a:lnTo>
                <a:lnTo>
                  <a:pt x="0" y="0"/>
                </a:lnTo>
                <a:close/>
              </a:path>
            </a:pathLst>
          </a:custGeom>
          <a:blipFill rotWithShape="1">
            <a:blip r:embed="rId5">
              <a:alphaModFix/>
            </a:blip>
            <a:stretch>
              <a:fillRect b="-4186" l="0" r="0" t="-4186"/>
            </a:stretch>
          </a:blipFill>
          <a:ln cap="rnd" cmpd="sng" w="123825">
            <a:solidFill>
              <a:srgbClr val="FFFFFF"/>
            </a:solidFill>
            <a:prstDash val="solid"/>
            <a:round/>
            <a:headEnd len="sm" w="sm" type="none"/>
            <a:tailEnd len="sm" w="sm" type="none"/>
          </a:ln>
        </p:spPr>
      </p:sp>
      <p:sp>
        <p:nvSpPr>
          <p:cNvPr id="603" name="Google Shape;603;p31"/>
          <p:cNvSpPr/>
          <p:nvPr/>
        </p:nvSpPr>
        <p:spPr>
          <a:xfrm>
            <a:off x="3215588" y="6496627"/>
            <a:ext cx="4856129" cy="3135930"/>
          </a:xfrm>
          <a:custGeom>
            <a:rect b="b" l="l" r="r" t="t"/>
            <a:pathLst>
              <a:path extrusionOk="0" h="3135930" w="4856129">
                <a:moveTo>
                  <a:pt x="0" y="0"/>
                </a:moveTo>
                <a:lnTo>
                  <a:pt x="4856130" y="0"/>
                </a:lnTo>
                <a:lnTo>
                  <a:pt x="4856130" y="3135930"/>
                </a:lnTo>
                <a:lnTo>
                  <a:pt x="0" y="3135930"/>
                </a:lnTo>
                <a:lnTo>
                  <a:pt x="0" y="0"/>
                </a:lnTo>
                <a:close/>
              </a:path>
            </a:pathLst>
          </a:custGeom>
          <a:blipFill rotWithShape="1">
            <a:blip r:embed="rId6">
              <a:alphaModFix/>
            </a:blip>
            <a:stretch>
              <a:fillRect b="-3811" l="0" r="0" t="-3811"/>
            </a:stretch>
          </a:blipFill>
          <a:ln cap="rnd" cmpd="sng" w="123825">
            <a:solidFill>
              <a:srgbClr val="FFFFFF"/>
            </a:solidFill>
            <a:prstDash val="solid"/>
            <a:round/>
            <a:headEnd len="sm" w="sm" type="none"/>
            <a:tailEnd len="sm" w="sm" type="none"/>
          </a:ln>
        </p:spPr>
      </p:sp>
      <p:sp>
        <p:nvSpPr>
          <p:cNvPr id="604" name="Google Shape;604;p31"/>
          <p:cNvSpPr/>
          <p:nvPr/>
        </p:nvSpPr>
        <p:spPr>
          <a:xfrm>
            <a:off x="6924239" y="2440382"/>
            <a:ext cx="4920016" cy="3057535"/>
          </a:xfrm>
          <a:custGeom>
            <a:rect b="b" l="l" r="r" t="t"/>
            <a:pathLst>
              <a:path extrusionOk="0" h="3057535" w="4920016">
                <a:moveTo>
                  <a:pt x="0" y="0"/>
                </a:moveTo>
                <a:lnTo>
                  <a:pt x="4920016" y="0"/>
                </a:lnTo>
                <a:lnTo>
                  <a:pt x="4920016" y="3057535"/>
                </a:lnTo>
                <a:lnTo>
                  <a:pt x="0" y="3057535"/>
                </a:lnTo>
                <a:lnTo>
                  <a:pt x="0" y="0"/>
                </a:lnTo>
                <a:close/>
              </a:path>
            </a:pathLst>
          </a:custGeom>
          <a:blipFill rotWithShape="1">
            <a:blip r:embed="rId7">
              <a:alphaModFix/>
            </a:blip>
            <a:stretch>
              <a:fillRect b="-6609" l="0" r="-2544" t="-8071"/>
            </a:stretch>
          </a:blipFill>
          <a:ln cap="rnd" cmpd="sng" w="123825">
            <a:solidFill>
              <a:srgbClr val="FFFFFF"/>
            </a:solidFill>
            <a:prstDash val="solid"/>
            <a:round/>
            <a:headEnd len="sm" w="sm" type="none"/>
            <a:tailEnd len="sm" w="sm" type="none"/>
          </a:ln>
        </p:spPr>
      </p:sp>
      <p:sp>
        <p:nvSpPr>
          <p:cNvPr id="605" name="Google Shape;605;p31"/>
          <p:cNvSpPr/>
          <p:nvPr/>
        </p:nvSpPr>
        <p:spPr>
          <a:xfrm>
            <a:off x="10271416" y="6428384"/>
            <a:ext cx="4704001" cy="3269280"/>
          </a:xfrm>
          <a:custGeom>
            <a:rect b="b" l="l" r="r" t="t"/>
            <a:pathLst>
              <a:path extrusionOk="0" h="3269280" w="4704001">
                <a:moveTo>
                  <a:pt x="0" y="0"/>
                </a:moveTo>
                <a:lnTo>
                  <a:pt x="4704001" y="0"/>
                </a:lnTo>
                <a:lnTo>
                  <a:pt x="4704001" y="3269280"/>
                </a:lnTo>
                <a:lnTo>
                  <a:pt x="0" y="3269280"/>
                </a:lnTo>
                <a:lnTo>
                  <a:pt x="0" y="0"/>
                </a:lnTo>
                <a:close/>
              </a:path>
            </a:pathLst>
          </a:custGeom>
          <a:blipFill rotWithShape="1">
            <a:blip r:embed="rId8">
              <a:alphaModFix/>
            </a:blip>
            <a:stretch>
              <a:fillRect b="0" l="0" r="0" t="0"/>
            </a:stretch>
          </a:blipFill>
          <a:ln cap="rnd" cmpd="sng" w="123825">
            <a:solidFill>
              <a:srgbClr val="FFFFFF"/>
            </a:solidFill>
            <a:prstDash val="solid"/>
            <a:round/>
            <a:headEnd len="sm" w="sm" type="none"/>
            <a:tailEnd len="sm" w="sm" type="none"/>
          </a:ln>
        </p:spPr>
      </p:sp>
      <p:sp>
        <p:nvSpPr>
          <p:cNvPr id="606" name="Google Shape;606;p31"/>
          <p:cNvSpPr/>
          <p:nvPr/>
        </p:nvSpPr>
        <p:spPr>
          <a:xfrm>
            <a:off x="13366325" y="2391200"/>
            <a:ext cx="4637785" cy="3138259"/>
          </a:xfrm>
          <a:custGeom>
            <a:rect b="b" l="l" r="r" t="t"/>
            <a:pathLst>
              <a:path extrusionOk="0" h="3286135" w="4637785">
                <a:moveTo>
                  <a:pt x="0" y="0"/>
                </a:moveTo>
                <a:lnTo>
                  <a:pt x="4637785" y="0"/>
                </a:lnTo>
                <a:lnTo>
                  <a:pt x="4637785" y="3286135"/>
                </a:lnTo>
                <a:lnTo>
                  <a:pt x="0" y="3286135"/>
                </a:lnTo>
                <a:lnTo>
                  <a:pt x="0" y="0"/>
                </a:lnTo>
                <a:close/>
              </a:path>
            </a:pathLst>
          </a:custGeom>
          <a:blipFill rotWithShape="1">
            <a:blip r:embed="rId9">
              <a:alphaModFix/>
            </a:blip>
            <a:stretch>
              <a:fillRect b="-20873" l="-4139" r="-39887" t="-20398"/>
            </a:stretch>
          </a:blipFill>
          <a:ln cap="rnd" cmpd="sng" w="123825">
            <a:solidFill>
              <a:srgbClr val="FFFFFF"/>
            </a:solidFill>
            <a:prstDash val="solid"/>
            <a:round/>
            <a:headEnd len="sm" w="sm" type="none"/>
            <a:tailEnd len="sm" w="sm" type="none"/>
          </a:ln>
        </p:spPr>
      </p:sp>
      <p:sp>
        <p:nvSpPr>
          <p:cNvPr id="607" name="Google Shape;607;p31"/>
          <p:cNvSpPr txBox="1"/>
          <p:nvPr/>
        </p:nvSpPr>
        <p:spPr>
          <a:xfrm>
            <a:off x="6924239" y="316404"/>
            <a:ext cx="5699100" cy="1142400"/>
          </a:xfrm>
          <a:prstGeom prst="rect">
            <a:avLst/>
          </a:prstGeom>
          <a:noFill/>
          <a:ln>
            <a:noFill/>
          </a:ln>
        </p:spPr>
        <p:txBody>
          <a:bodyPr anchorCtr="0" anchor="t" bIns="0" lIns="0" spcFirstLastPara="1" rIns="0" wrap="square" tIns="0">
            <a:spAutoFit/>
          </a:bodyPr>
          <a:lstStyle/>
          <a:p>
            <a:pPr indent="0" lvl="0" marL="0" marR="0" rtl="0" algn="l">
              <a:lnSpc>
                <a:spcPct val="104998"/>
              </a:lnSpc>
              <a:spcBef>
                <a:spcPts val="0"/>
              </a:spcBef>
              <a:spcAft>
                <a:spcPts val="0"/>
              </a:spcAft>
              <a:buNone/>
            </a:pPr>
            <a:r>
              <a:rPr b="1" i="0" lang="en-US" sz="7422" u="none" cap="none" strike="noStrike">
                <a:solidFill>
                  <a:srgbClr val="FFFFFF"/>
                </a:solidFill>
                <a:latin typeface="Noto Sans TC"/>
                <a:ea typeface="Noto Sans TC"/>
                <a:cs typeface="Noto Sans TC"/>
                <a:sym typeface="Noto Sans TC"/>
              </a:rPr>
              <a:t>分享環節</a:t>
            </a:r>
            <a:endParaRPr/>
          </a:p>
        </p:txBody>
      </p:sp>
      <p:sp>
        <p:nvSpPr>
          <p:cNvPr id="608" name="Google Shape;608;p31"/>
          <p:cNvSpPr txBox="1"/>
          <p:nvPr/>
        </p:nvSpPr>
        <p:spPr>
          <a:xfrm>
            <a:off x="3972399" y="1381067"/>
            <a:ext cx="11858400" cy="932400"/>
          </a:xfrm>
          <a:prstGeom prst="rect">
            <a:avLst/>
          </a:prstGeom>
          <a:noFill/>
          <a:ln>
            <a:noFill/>
          </a:ln>
        </p:spPr>
        <p:txBody>
          <a:bodyPr anchorCtr="0" anchor="t" bIns="0" lIns="0" spcFirstLastPara="1" rIns="0" wrap="square" tIns="0">
            <a:spAutoFit/>
          </a:bodyPr>
          <a:lstStyle/>
          <a:p>
            <a:pPr indent="0" lvl="0" marL="0" marR="0" rtl="0" algn="l">
              <a:lnSpc>
                <a:spcPct val="105002"/>
              </a:lnSpc>
              <a:spcBef>
                <a:spcPts val="0"/>
              </a:spcBef>
              <a:spcAft>
                <a:spcPts val="0"/>
              </a:spcAft>
              <a:buNone/>
            </a:pPr>
            <a:r>
              <a:rPr b="1" i="0" lang="en-US" sz="6057" u="none" cap="none" strike="noStrike">
                <a:solidFill>
                  <a:srgbClr val="FFFFFF"/>
                </a:solidFill>
                <a:latin typeface="Noto Sans TC"/>
                <a:ea typeface="Noto Sans TC"/>
                <a:cs typeface="Noto Sans TC"/>
                <a:sym typeface="Noto Sans TC"/>
              </a:rPr>
              <a:t>你感受到元宇宙中有什麼特色?</a:t>
            </a:r>
            <a:endParaRPr/>
          </a:p>
        </p:txBody>
      </p:sp>
      <p:sp>
        <p:nvSpPr>
          <p:cNvPr id="609" name="Google Shape;609;p31"/>
          <p:cNvSpPr txBox="1"/>
          <p:nvPr/>
        </p:nvSpPr>
        <p:spPr>
          <a:xfrm>
            <a:off x="1334638" y="5576770"/>
            <a:ext cx="3155400" cy="618600"/>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發現可能性</a:t>
            </a:r>
            <a:endParaRPr/>
          </a:p>
        </p:txBody>
      </p:sp>
      <p:sp>
        <p:nvSpPr>
          <p:cNvPr id="610" name="Google Shape;610;p31"/>
          <p:cNvSpPr txBox="1"/>
          <p:nvPr/>
        </p:nvSpPr>
        <p:spPr>
          <a:xfrm>
            <a:off x="4560919" y="9689707"/>
            <a:ext cx="3155400" cy="618600"/>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展示作品</a:t>
            </a:r>
            <a:endParaRPr/>
          </a:p>
        </p:txBody>
      </p:sp>
      <p:sp>
        <p:nvSpPr>
          <p:cNvPr id="611" name="Google Shape;611;p31"/>
          <p:cNvSpPr txBox="1"/>
          <p:nvPr/>
        </p:nvSpPr>
        <p:spPr>
          <a:xfrm>
            <a:off x="8302245" y="5555065"/>
            <a:ext cx="2905200" cy="618600"/>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與人互動</a:t>
            </a:r>
            <a:endParaRPr/>
          </a:p>
        </p:txBody>
      </p:sp>
      <p:sp>
        <p:nvSpPr>
          <p:cNvPr id="612" name="Google Shape;612;p31"/>
          <p:cNvSpPr txBox="1"/>
          <p:nvPr/>
        </p:nvSpPr>
        <p:spPr>
          <a:xfrm>
            <a:off x="11747175" y="9733112"/>
            <a:ext cx="3155400" cy="618600"/>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場景延伸</a:t>
            </a:r>
            <a:endParaRPr/>
          </a:p>
        </p:txBody>
      </p:sp>
      <p:sp>
        <p:nvSpPr>
          <p:cNvPr id="613" name="Google Shape;613;p31"/>
          <p:cNvSpPr txBox="1"/>
          <p:nvPr/>
        </p:nvSpPr>
        <p:spPr>
          <a:xfrm>
            <a:off x="14264545" y="5614668"/>
            <a:ext cx="3155400" cy="618600"/>
          </a:xfrm>
          <a:prstGeom prst="rect">
            <a:avLst/>
          </a:prstGeom>
          <a:noFill/>
          <a:ln>
            <a:noFill/>
          </a:ln>
        </p:spPr>
        <p:txBody>
          <a:bodyPr anchorCtr="0" anchor="t" bIns="0" lIns="0" spcFirstLastPara="1" rIns="0" wrap="square" tIns="0">
            <a:spAutoFit/>
          </a:bodyPr>
          <a:lstStyle/>
          <a:p>
            <a:pPr indent="0" lvl="0" marL="0" marR="0" rtl="0" algn="l">
              <a:lnSpc>
                <a:spcPct val="105027"/>
              </a:lnSpc>
              <a:spcBef>
                <a:spcPts val="0"/>
              </a:spcBef>
              <a:spcAft>
                <a:spcPts val="0"/>
              </a:spcAft>
              <a:buNone/>
            </a:pPr>
            <a:r>
              <a:rPr b="1" i="0" lang="en-US" sz="4019" u="none" cap="none" strike="noStrike">
                <a:solidFill>
                  <a:srgbClr val="FFFFFF"/>
                </a:solidFill>
                <a:latin typeface="Noto Sans TC"/>
                <a:ea typeface="Noto Sans TC"/>
                <a:cs typeface="Noto Sans TC"/>
                <a:sym typeface="Noto Sans TC"/>
              </a:rPr>
              <a:t>個性化設定</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32"/>
          <p:cNvSpPr/>
          <p:nvPr/>
        </p:nvSpPr>
        <p:spPr>
          <a:xfrm>
            <a:off x="0" y="0"/>
            <a:ext cx="18288000" cy="10416540"/>
          </a:xfrm>
          <a:custGeom>
            <a:rect b="b" l="l" r="r" t="t"/>
            <a:pathLst>
              <a:path extrusionOk="0" h="10416540" w="18288000">
                <a:moveTo>
                  <a:pt x="0" y="0"/>
                </a:moveTo>
                <a:lnTo>
                  <a:pt x="18288000" y="0"/>
                </a:lnTo>
                <a:lnTo>
                  <a:pt x="18288000" y="10416540"/>
                </a:lnTo>
                <a:lnTo>
                  <a:pt x="0" y="10416540"/>
                </a:lnTo>
                <a:lnTo>
                  <a:pt x="0" y="0"/>
                </a:lnTo>
                <a:close/>
              </a:path>
            </a:pathLst>
          </a:custGeom>
          <a:blipFill rotWithShape="1">
            <a:blip r:embed="rId3">
              <a:alphaModFix/>
            </a:blip>
            <a:stretch>
              <a:fillRect b="0" l="0" r="0" t="0"/>
            </a:stretch>
          </a:blipFill>
          <a:ln>
            <a:noFill/>
          </a:ln>
        </p:spPr>
      </p:sp>
      <p:grpSp>
        <p:nvGrpSpPr>
          <p:cNvPr id="619" name="Google Shape;619;p32"/>
          <p:cNvGrpSpPr/>
          <p:nvPr/>
        </p:nvGrpSpPr>
        <p:grpSpPr>
          <a:xfrm>
            <a:off x="-3083425" y="-8039810"/>
            <a:ext cx="22397211" cy="8895950"/>
            <a:chOff x="0" y="-250794"/>
            <a:chExt cx="29862948" cy="11861268"/>
          </a:xfrm>
        </p:grpSpPr>
        <p:sp>
          <p:nvSpPr>
            <p:cNvPr id="620" name="Google Shape;620;p32"/>
            <p:cNvSpPr/>
            <p:nvPr/>
          </p:nvSpPr>
          <p:spPr>
            <a:xfrm>
              <a:off x="3408547" y="5169882"/>
              <a:ext cx="26454401" cy="6415192"/>
            </a:xfrm>
            <a:custGeom>
              <a:rect b="b" l="l" r="r" t="t"/>
              <a:pathLst>
                <a:path extrusionOk="0" h="6415192" w="26454401">
                  <a:moveTo>
                    <a:pt x="0" y="0"/>
                  </a:moveTo>
                  <a:lnTo>
                    <a:pt x="26454401" y="0"/>
                  </a:lnTo>
                  <a:lnTo>
                    <a:pt x="26454401" y="6415193"/>
                  </a:lnTo>
                  <a:lnTo>
                    <a:pt x="0" y="6415193"/>
                  </a:lnTo>
                  <a:lnTo>
                    <a:pt x="0" y="0"/>
                  </a:lnTo>
                  <a:close/>
                </a:path>
              </a:pathLst>
            </a:custGeom>
            <a:blipFill rotWithShape="1">
              <a:blip r:embed="rId4">
                <a:alphaModFix amt="31999"/>
              </a:blip>
              <a:stretch>
                <a:fillRect b="0" l="0" r="0" t="0"/>
              </a:stretch>
            </a:blipFill>
            <a:ln>
              <a:noFill/>
            </a:ln>
          </p:spPr>
        </p:sp>
        <p:grpSp>
          <p:nvGrpSpPr>
            <p:cNvPr id="621" name="Google Shape;621;p32"/>
            <p:cNvGrpSpPr/>
            <p:nvPr/>
          </p:nvGrpSpPr>
          <p:grpSpPr>
            <a:xfrm>
              <a:off x="0" y="-250794"/>
              <a:ext cx="29573487" cy="11835869"/>
              <a:chOff x="0" y="-57150"/>
              <a:chExt cx="6739107" cy="2697118"/>
            </a:xfrm>
          </p:grpSpPr>
          <p:sp>
            <p:nvSpPr>
              <p:cNvPr id="622" name="Google Shape;622;p32"/>
              <p:cNvSpPr/>
              <p:nvPr/>
            </p:nvSpPr>
            <p:spPr>
              <a:xfrm>
                <a:off x="0" y="0"/>
                <a:ext cx="6739107" cy="2639968"/>
              </a:xfrm>
              <a:custGeom>
                <a:rect b="b" l="l" r="r" t="t"/>
                <a:pathLst>
                  <a:path extrusionOk="0" h="2639968" w="6739107">
                    <a:moveTo>
                      <a:pt x="30716" y="0"/>
                    </a:moveTo>
                    <a:lnTo>
                      <a:pt x="6708391" y="0"/>
                    </a:lnTo>
                    <a:cubicBezTo>
                      <a:pt x="6725355" y="0"/>
                      <a:pt x="6739107" y="13752"/>
                      <a:pt x="6739107" y="30716"/>
                    </a:cubicBezTo>
                    <a:lnTo>
                      <a:pt x="6739107" y="2609252"/>
                    </a:lnTo>
                    <a:cubicBezTo>
                      <a:pt x="6739107" y="2626216"/>
                      <a:pt x="6725355" y="2639968"/>
                      <a:pt x="6708391" y="2639968"/>
                    </a:cubicBezTo>
                    <a:lnTo>
                      <a:pt x="30716" y="2639968"/>
                    </a:lnTo>
                    <a:cubicBezTo>
                      <a:pt x="13752" y="2639968"/>
                      <a:pt x="0" y="2626216"/>
                      <a:pt x="0" y="2609252"/>
                    </a:cubicBezTo>
                    <a:lnTo>
                      <a:pt x="0" y="30716"/>
                    </a:lnTo>
                    <a:cubicBezTo>
                      <a:pt x="0" y="13752"/>
                      <a:pt x="13752" y="0"/>
                      <a:pt x="30716" y="0"/>
                    </a:cubicBezTo>
                    <a:close/>
                  </a:path>
                </a:pathLst>
              </a:custGeom>
              <a:gradFill>
                <a:gsLst>
                  <a:gs pos="0">
                    <a:srgbClr val="004AAD"/>
                  </a:gs>
                  <a:gs pos="100000">
                    <a:srgbClr val="CB6CE6"/>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2"/>
              <p:cNvSpPr txBox="1"/>
              <p:nvPr/>
            </p:nvSpPr>
            <p:spPr>
              <a:xfrm>
                <a:off x="0" y="-57150"/>
                <a:ext cx="6739107" cy="2697118"/>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24" name="Google Shape;624;p32"/>
            <p:cNvSpPr/>
            <p:nvPr/>
          </p:nvSpPr>
          <p:spPr>
            <a:xfrm rot="10800000">
              <a:off x="3826808" y="5996083"/>
              <a:ext cx="24952851" cy="5614391"/>
            </a:xfrm>
            <a:custGeom>
              <a:rect b="b" l="l" r="r" t="t"/>
              <a:pathLst>
                <a:path extrusionOk="0" h="5614391" w="24952851">
                  <a:moveTo>
                    <a:pt x="0" y="0"/>
                  </a:moveTo>
                  <a:lnTo>
                    <a:pt x="24952851" y="0"/>
                  </a:lnTo>
                  <a:lnTo>
                    <a:pt x="24952851" y="5614392"/>
                  </a:lnTo>
                  <a:lnTo>
                    <a:pt x="0" y="5614392"/>
                  </a:lnTo>
                  <a:lnTo>
                    <a:pt x="0" y="0"/>
                  </a:lnTo>
                  <a:close/>
                </a:path>
              </a:pathLst>
            </a:custGeom>
            <a:blipFill rotWithShape="1">
              <a:blip r:embed="rId5">
                <a:alphaModFix amt="63000"/>
              </a:blip>
              <a:stretch>
                <a:fillRect b="0" l="0" r="0" t="0"/>
              </a:stretch>
            </a:blipFill>
            <a:ln>
              <a:noFill/>
            </a:ln>
          </p:spPr>
        </p:sp>
      </p:grpSp>
      <p:sp>
        <p:nvSpPr>
          <p:cNvPr id="625" name="Google Shape;625;p32"/>
          <p:cNvSpPr/>
          <p:nvPr/>
        </p:nvSpPr>
        <p:spPr>
          <a:xfrm>
            <a:off x="10539213" y="1692256"/>
            <a:ext cx="1512616" cy="428625"/>
          </a:xfrm>
          <a:custGeom>
            <a:rect b="b" l="l" r="r" t="t"/>
            <a:pathLst>
              <a:path extrusionOk="0" h="428625" w="1512616">
                <a:moveTo>
                  <a:pt x="0" y="0"/>
                </a:moveTo>
                <a:lnTo>
                  <a:pt x="1512616" y="0"/>
                </a:lnTo>
                <a:lnTo>
                  <a:pt x="1512616" y="428625"/>
                </a:lnTo>
                <a:lnTo>
                  <a:pt x="0" y="428625"/>
                </a:lnTo>
                <a:lnTo>
                  <a:pt x="0" y="0"/>
                </a:lnTo>
                <a:close/>
              </a:path>
            </a:pathLst>
          </a:custGeom>
          <a:blipFill rotWithShape="1">
            <a:blip r:embed="rId6">
              <a:alphaModFix amt="87000"/>
            </a:blip>
            <a:stretch>
              <a:fillRect b="0" l="-72408" r="0" t="0"/>
            </a:stretch>
          </a:blipFill>
          <a:ln>
            <a:noFill/>
          </a:ln>
        </p:spPr>
      </p:sp>
      <p:sp>
        <p:nvSpPr>
          <p:cNvPr id="626" name="Google Shape;626;p32"/>
          <p:cNvSpPr/>
          <p:nvPr/>
        </p:nvSpPr>
        <p:spPr>
          <a:xfrm>
            <a:off x="279539" y="3642360"/>
            <a:ext cx="3373199" cy="2795885"/>
          </a:xfrm>
          <a:custGeom>
            <a:rect b="b" l="l" r="r" t="t"/>
            <a:pathLst>
              <a:path extrusionOk="0" h="862786" w="1040940">
                <a:moveTo>
                  <a:pt x="75739" y="0"/>
                </a:moveTo>
                <a:lnTo>
                  <a:pt x="965201" y="0"/>
                </a:lnTo>
                <a:cubicBezTo>
                  <a:pt x="1007031" y="0"/>
                  <a:pt x="1040940" y="33910"/>
                  <a:pt x="1040940" y="75739"/>
                </a:cubicBezTo>
                <a:lnTo>
                  <a:pt x="1040940" y="787047"/>
                </a:lnTo>
                <a:cubicBezTo>
                  <a:pt x="1040940" y="807134"/>
                  <a:pt x="1032960" y="826399"/>
                  <a:pt x="1018757" y="840602"/>
                </a:cubicBezTo>
                <a:cubicBezTo>
                  <a:pt x="1004553" y="854806"/>
                  <a:pt x="985288" y="862786"/>
                  <a:pt x="965201" y="862786"/>
                </a:cubicBezTo>
                <a:lnTo>
                  <a:pt x="75739" y="862786"/>
                </a:lnTo>
                <a:cubicBezTo>
                  <a:pt x="33910" y="862786"/>
                  <a:pt x="0" y="828876"/>
                  <a:pt x="0" y="787047"/>
                </a:cubicBezTo>
                <a:lnTo>
                  <a:pt x="0" y="75739"/>
                </a:lnTo>
                <a:cubicBezTo>
                  <a:pt x="0" y="55652"/>
                  <a:pt x="7980" y="36387"/>
                  <a:pt x="22183" y="22183"/>
                </a:cubicBezTo>
                <a:cubicBezTo>
                  <a:pt x="36387" y="7980"/>
                  <a:pt x="55652" y="0"/>
                  <a:pt x="75739" y="0"/>
                </a:cubicBezTo>
                <a:close/>
              </a:path>
            </a:pathLst>
          </a:custGeom>
          <a:blipFill rotWithShape="1">
            <a:blip r:embed="rId7">
              <a:alphaModFix/>
            </a:blip>
            <a:stretch>
              <a:fillRect b="0" l="-9415" r="-9415" t="0"/>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2"/>
          <p:cNvSpPr/>
          <p:nvPr/>
        </p:nvSpPr>
        <p:spPr>
          <a:xfrm>
            <a:off x="7545714" y="3642360"/>
            <a:ext cx="3373199" cy="2795885"/>
          </a:xfrm>
          <a:custGeom>
            <a:rect b="b" l="l" r="r" t="t"/>
            <a:pathLst>
              <a:path extrusionOk="0" h="862786" w="1040940">
                <a:moveTo>
                  <a:pt x="75739" y="0"/>
                </a:moveTo>
                <a:lnTo>
                  <a:pt x="965201" y="0"/>
                </a:lnTo>
                <a:cubicBezTo>
                  <a:pt x="1007031" y="0"/>
                  <a:pt x="1040940" y="33910"/>
                  <a:pt x="1040940" y="75739"/>
                </a:cubicBezTo>
                <a:lnTo>
                  <a:pt x="1040940" y="787047"/>
                </a:lnTo>
                <a:cubicBezTo>
                  <a:pt x="1040940" y="807134"/>
                  <a:pt x="1032960" y="826399"/>
                  <a:pt x="1018757" y="840602"/>
                </a:cubicBezTo>
                <a:cubicBezTo>
                  <a:pt x="1004553" y="854806"/>
                  <a:pt x="985288" y="862786"/>
                  <a:pt x="965201" y="862786"/>
                </a:cubicBezTo>
                <a:lnTo>
                  <a:pt x="75739" y="862786"/>
                </a:lnTo>
                <a:cubicBezTo>
                  <a:pt x="33910" y="862786"/>
                  <a:pt x="0" y="828876"/>
                  <a:pt x="0" y="787047"/>
                </a:cubicBezTo>
                <a:lnTo>
                  <a:pt x="0" y="75739"/>
                </a:lnTo>
                <a:cubicBezTo>
                  <a:pt x="0" y="55652"/>
                  <a:pt x="7980" y="36387"/>
                  <a:pt x="22183" y="22183"/>
                </a:cubicBezTo>
                <a:cubicBezTo>
                  <a:pt x="36387" y="7980"/>
                  <a:pt x="55652" y="0"/>
                  <a:pt x="75739" y="0"/>
                </a:cubicBezTo>
                <a:close/>
              </a:path>
            </a:pathLst>
          </a:custGeom>
          <a:blipFill rotWithShape="1">
            <a:blip r:embed="rId8">
              <a:alphaModFix/>
            </a:blip>
            <a:stretch>
              <a:fillRect b="0" l="-16562" r="-28313" t="-10802"/>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2"/>
          <p:cNvSpPr/>
          <p:nvPr/>
        </p:nvSpPr>
        <p:spPr>
          <a:xfrm>
            <a:off x="11178802" y="3642360"/>
            <a:ext cx="3373199" cy="2795885"/>
          </a:xfrm>
          <a:custGeom>
            <a:rect b="b" l="l" r="r" t="t"/>
            <a:pathLst>
              <a:path extrusionOk="0" h="862786" w="1040940">
                <a:moveTo>
                  <a:pt x="75739" y="0"/>
                </a:moveTo>
                <a:lnTo>
                  <a:pt x="965201" y="0"/>
                </a:lnTo>
                <a:cubicBezTo>
                  <a:pt x="1007031" y="0"/>
                  <a:pt x="1040940" y="33910"/>
                  <a:pt x="1040940" y="75739"/>
                </a:cubicBezTo>
                <a:lnTo>
                  <a:pt x="1040940" y="787047"/>
                </a:lnTo>
                <a:cubicBezTo>
                  <a:pt x="1040940" y="807134"/>
                  <a:pt x="1032960" y="826399"/>
                  <a:pt x="1018757" y="840602"/>
                </a:cubicBezTo>
                <a:cubicBezTo>
                  <a:pt x="1004553" y="854806"/>
                  <a:pt x="985288" y="862786"/>
                  <a:pt x="965201" y="862786"/>
                </a:cubicBezTo>
                <a:lnTo>
                  <a:pt x="75739" y="862786"/>
                </a:lnTo>
                <a:cubicBezTo>
                  <a:pt x="33910" y="862786"/>
                  <a:pt x="0" y="828876"/>
                  <a:pt x="0" y="787047"/>
                </a:cubicBezTo>
                <a:lnTo>
                  <a:pt x="0" y="75739"/>
                </a:lnTo>
                <a:cubicBezTo>
                  <a:pt x="0" y="55652"/>
                  <a:pt x="7980" y="36387"/>
                  <a:pt x="22183" y="22183"/>
                </a:cubicBezTo>
                <a:cubicBezTo>
                  <a:pt x="36387" y="7980"/>
                  <a:pt x="55652" y="0"/>
                  <a:pt x="75739" y="0"/>
                </a:cubicBezTo>
                <a:close/>
              </a:path>
            </a:pathLst>
          </a:custGeom>
          <a:blipFill rotWithShape="1">
            <a:blip r:embed="rId9">
              <a:alphaModFix/>
            </a:blip>
            <a:stretch>
              <a:fillRect b="0" l="-44863" r="-5837" t="0"/>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2"/>
          <p:cNvSpPr/>
          <p:nvPr/>
        </p:nvSpPr>
        <p:spPr>
          <a:xfrm>
            <a:off x="14731211" y="3642360"/>
            <a:ext cx="3373199" cy="2795885"/>
          </a:xfrm>
          <a:custGeom>
            <a:rect b="b" l="l" r="r" t="t"/>
            <a:pathLst>
              <a:path extrusionOk="0" h="862786" w="1040940">
                <a:moveTo>
                  <a:pt x="75739" y="0"/>
                </a:moveTo>
                <a:lnTo>
                  <a:pt x="965201" y="0"/>
                </a:lnTo>
                <a:cubicBezTo>
                  <a:pt x="1007031" y="0"/>
                  <a:pt x="1040940" y="33910"/>
                  <a:pt x="1040940" y="75739"/>
                </a:cubicBezTo>
                <a:lnTo>
                  <a:pt x="1040940" y="787047"/>
                </a:lnTo>
                <a:cubicBezTo>
                  <a:pt x="1040940" y="807134"/>
                  <a:pt x="1032960" y="826399"/>
                  <a:pt x="1018757" y="840602"/>
                </a:cubicBezTo>
                <a:cubicBezTo>
                  <a:pt x="1004553" y="854806"/>
                  <a:pt x="985288" y="862786"/>
                  <a:pt x="965201" y="862786"/>
                </a:cubicBezTo>
                <a:lnTo>
                  <a:pt x="75739" y="862786"/>
                </a:lnTo>
                <a:cubicBezTo>
                  <a:pt x="33910" y="862786"/>
                  <a:pt x="0" y="828876"/>
                  <a:pt x="0" y="787047"/>
                </a:cubicBezTo>
                <a:lnTo>
                  <a:pt x="0" y="75739"/>
                </a:lnTo>
                <a:cubicBezTo>
                  <a:pt x="0" y="55652"/>
                  <a:pt x="7980" y="36387"/>
                  <a:pt x="22183" y="22183"/>
                </a:cubicBezTo>
                <a:cubicBezTo>
                  <a:pt x="36387" y="7980"/>
                  <a:pt x="55652" y="0"/>
                  <a:pt x="75739" y="0"/>
                </a:cubicBezTo>
                <a:close/>
              </a:path>
            </a:pathLst>
          </a:custGeom>
          <a:blipFill rotWithShape="1">
            <a:blip r:embed="rId10">
              <a:alphaModFix/>
            </a:blip>
            <a:stretch>
              <a:fillRect b="0" l="-20037" r="-12202" t="-6751"/>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2"/>
          <p:cNvSpPr/>
          <p:nvPr/>
        </p:nvSpPr>
        <p:spPr>
          <a:xfrm>
            <a:off x="3912627" y="3642360"/>
            <a:ext cx="3373199" cy="2795885"/>
          </a:xfrm>
          <a:custGeom>
            <a:rect b="b" l="l" r="r" t="t"/>
            <a:pathLst>
              <a:path extrusionOk="0" h="862786" w="1040940">
                <a:moveTo>
                  <a:pt x="75739" y="0"/>
                </a:moveTo>
                <a:lnTo>
                  <a:pt x="965201" y="0"/>
                </a:lnTo>
                <a:cubicBezTo>
                  <a:pt x="1007031" y="0"/>
                  <a:pt x="1040940" y="33910"/>
                  <a:pt x="1040940" y="75739"/>
                </a:cubicBezTo>
                <a:lnTo>
                  <a:pt x="1040940" y="787047"/>
                </a:lnTo>
                <a:cubicBezTo>
                  <a:pt x="1040940" y="807134"/>
                  <a:pt x="1032960" y="826399"/>
                  <a:pt x="1018757" y="840602"/>
                </a:cubicBezTo>
                <a:cubicBezTo>
                  <a:pt x="1004553" y="854806"/>
                  <a:pt x="985288" y="862786"/>
                  <a:pt x="965201" y="862786"/>
                </a:cubicBezTo>
                <a:lnTo>
                  <a:pt x="75739" y="862786"/>
                </a:lnTo>
                <a:cubicBezTo>
                  <a:pt x="33910" y="862786"/>
                  <a:pt x="0" y="828876"/>
                  <a:pt x="0" y="787047"/>
                </a:cubicBezTo>
                <a:lnTo>
                  <a:pt x="0" y="75739"/>
                </a:lnTo>
                <a:cubicBezTo>
                  <a:pt x="0" y="55652"/>
                  <a:pt x="7980" y="36387"/>
                  <a:pt x="22183" y="22183"/>
                </a:cubicBezTo>
                <a:cubicBezTo>
                  <a:pt x="36387" y="7980"/>
                  <a:pt x="55652" y="0"/>
                  <a:pt x="75739" y="0"/>
                </a:cubicBezTo>
                <a:close/>
              </a:path>
            </a:pathLst>
          </a:custGeom>
          <a:blipFill rotWithShape="1">
            <a:blip r:embed="rId11">
              <a:alphaModFix/>
            </a:blip>
            <a:stretch>
              <a:fillRect b="0" l="-12201" r="-12201" t="0"/>
            </a:stretch>
          </a:blipFill>
          <a:ln cap="rnd" cmpd="sng" w="142875">
            <a:solidFill>
              <a:srgbClr val="004AA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2"/>
          <p:cNvSpPr/>
          <p:nvPr/>
        </p:nvSpPr>
        <p:spPr>
          <a:xfrm>
            <a:off x="-140410" y="7851017"/>
            <a:ext cx="18568820" cy="5032412"/>
          </a:xfrm>
          <a:custGeom>
            <a:rect b="b" l="l" r="r" t="t"/>
            <a:pathLst>
              <a:path extrusionOk="0" h="5032412" w="18568820">
                <a:moveTo>
                  <a:pt x="0" y="0"/>
                </a:moveTo>
                <a:lnTo>
                  <a:pt x="18568820" y="0"/>
                </a:lnTo>
                <a:lnTo>
                  <a:pt x="18568820" y="5032412"/>
                </a:lnTo>
                <a:lnTo>
                  <a:pt x="0" y="5032412"/>
                </a:lnTo>
                <a:lnTo>
                  <a:pt x="0" y="0"/>
                </a:lnTo>
                <a:close/>
              </a:path>
            </a:pathLst>
          </a:custGeom>
          <a:blipFill rotWithShape="1">
            <a:blip r:embed="rId12">
              <a:alphaModFix amt="52999"/>
            </a:blip>
            <a:stretch>
              <a:fillRect b="-137427" l="0" r="-14252" t="-184141"/>
            </a:stretch>
          </a:blipFill>
          <a:ln>
            <a:noFill/>
          </a:ln>
        </p:spPr>
      </p:sp>
      <p:sp>
        <p:nvSpPr>
          <p:cNvPr id="632" name="Google Shape;632;p32"/>
          <p:cNvSpPr txBox="1"/>
          <p:nvPr/>
        </p:nvSpPr>
        <p:spPr>
          <a:xfrm>
            <a:off x="772242" y="1479833"/>
            <a:ext cx="9554532" cy="1500735"/>
          </a:xfrm>
          <a:prstGeom prst="rect">
            <a:avLst/>
          </a:prstGeom>
          <a:noFill/>
          <a:ln>
            <a:noFill/>
          </a:ln>
        </p:spPr>
        <p:txBody>
          <a:bodyPr anchorCtr="0" anchor="t" bIns="0" lIns="0" spcFirstLastPara="1" rIns="0" wrap="square" tIns="0">
            <a:spAutoFit/>
          </a:bodyPr>
          <a:lstStyle/>
          <a:p>
            <a:pPr indent="0" lvl="0" marL="0" marR="0" rtl="0" algn="l">
              <a:lnSpc>
                <a:spcPct val="134011"/>
              </a:lnSpc>
              <a:spcBef>
                <a:spcPts val="0"/>
              </a:spcBef>
              <a:spcAft>
                <a:spcPts val="0"/>
              </a:spcAft>
              <a:buNone/>
            </a:pPr>
            <a:r>
              <a:rPr b="0" i="0" lang="en-US" sz="4522" u="none" cap="none" strike="noStrike">
                <a:solidFill>
                  <a:srgbClr val="FFFFFF"/>
                </a:solidFill>
                <a:latin typeface="Noto Sans TC"/>
                <a:ea typeface="Noto Sans TC"/>
                <a:cs typeface="Noto Sans TC"/>
                <a:sym typeface="Noto Sans TC"/>
              </a:rPr>
              <a:t>雖然元宇宙是自由，有無限的可能，我們亦可能有多重化身，但是……</a:t>
            </a:r>
            <a:endParaRPr/>
          </a:p>
        </p:txBody>
      </p:sp>
      <p:sp>
        <p:nvSpPr>
          <p:cNvPr id="633" name="Google Shape;633;p32"/>
          <p:cNvSpPr txBox="1"/>
          <p:nvPr/>
        </p:nvSpPr>
        <p:spPr>
          <a:xfrm>
            <a:off x="279539" y="6525737"/>
            <a:ext cx="3373199" cy="628418"/>
          </a:xfrm>
          <a:prstGeom prst="rect">
            <a:avLst/>
          </a:prstGeom>
          <a:noFill/>
          <a:ln>
            <a:noFill/>
          </a:ln>
        </p:spPr>
        <p:txBody>
          <a:bodyPr anchorCtr="0" anchor="t" bIns="0" lIns="0" spcFirstLastPara="1" rIns="0" wrap="square" tIns="0">
            <a:spAutoFit/>
          </a:bodyPr>
          <a:lstStyle/>
          <a:p>
            <a:pPr indent="0" lvl="0" marL="0" marR="0" rtl="0" algn="ctr">
              <a:lnSpc>
                <a:spcPct val="179037"/>
              </a:lnSpc>
              <a:spcBef>
                <a:spcPts val="0"/>
              </a:spcBef>
              <a:spcAft>
                <a:spcPts val="0"/>
              </a:spcAft>
              <a:buNone/>
            </a:pPr>
            <a:r>
              <a:rPr b="1" i="0" lang="en-US" sz="3053" u="none" cap="none" strike="noStrike">
                <a:solidFill>
                  <a:srgbClr val="8B36DD"/>
                </a:solidFill>
                <a:latin typeface="Noto Sans TC"/>
                <a:ea typeface="Noto Sans TC"/>
                <a:cs typeface="Noto Sans TC"/>
                <a:sym typeface="Noto Sans TC"/>
              </a:rPr>
              <a:t>身份</a:t>
            </a:r>
            <a:endParaRPr/>
          </a:p>
        </p:txBody>
      </p:sp>
      <p:sp>
        <p:nvSpPr>
          <p:cNvPr id="634" name="Google Shape;634;p32"/>
          <p:cNvSpPr txBox="1"/>
          <p:nvPr/>
        </p:nvSpPr>
        <p:spPr>
          <a:xfrm>
            <a:off x="3912627" y="6525737"/>
            <a:ext cx="3373199" cy="628416"/>
          </a:xfrm>
          <a:prstGeom prst="rect">
            <a:avLst/>
          </a:prstGeom>
          <a:noFill/>
          <a:ln>
            <a:noFill/>
          </a:ln>
        </p:spPr>
        <p:txBody>
          <a:bodyPr anchorCtr="0" anchor="t" bIns="0" lIns="0" spcFirstLastPara="1" rIns="0" wrap="square" tIns="0">
            <a:spAutoFit/>
          </a:bodyPr>
          <a:lstStyle/>
          <a:p>
            <a:pPr indent="0" lvl="0" marL="0" marR="0" rtl="0" algn="ctr">
              <a:lnSpc>
                <a:spcPct val="179037"/>
              </a:lnSpc>
              <a:spcBef>
                <a:spcPts val="0"/>
              </a:spcBef>
              <a:spcAft>
                <a:spcPts val="0"/>
              </a:spcAft>
              <a:buNone/>
            </a:pPr>
            <a:r>
              <a:rPr b="1" i="0" lang="en-US" sz="3053" u="none" cap="none" strike="noStrike">
                <a:solidFill>
                  <a:srgbClr val="8B36DD"/>
                </a:solidFill>
                <a:latin typeface="Noto Sans TC"/>
                <a:ea typeface="Noto Sans TC"/>
                <a:cs typeface="Noto Sans TC"/>
                <a:sym typeface="Noto Sans TC"/>
              </a:rPr>
              <a:t>尊重和友善</a:t>
            </a:r>
            <a:endParaRPr/>
          </a:p>
        </p:txBody>
      </p:sp>
      <p:sp>
        <p:nvSpPr>
          <p:cNvPr id="635" name="Google Shape;635;p32"/>
          <p:cNvSpPr txBox="1"/>
          <p:nvPr/>
        </p:nvSpPr>
        <p:spPr>
          <a:xfrm>
            <a:off x="7545714" y="6525737"/>
            <a:ext cx="3373199" cy="628418"/>
          </a:xfrm>
          <a:prstGeom prst="rect">
            <a:avLst/>
          </a:prstGeom>
          <a:noFill/>
          <a:ln>
            <a:noFill/>
          </a:ln>
        </p:spPr>
        <p:txBody>
          <a:bodyPr anchorCtr="0" anchor="t" bIns="0" lIns="0" spcFirstLastPara="1" rIns="0" wrap="square" tIns="0">
            <a:spAutoFit/>
          </a:bodyPr>
          <a:lstStyle/>
          <a:p>
            <a:pPr indent="0" lvl="0" marL="0" marR="0" rtl="0" algn="ctr">
              <a:lnSpc>
                <a:spcPct val="179037"/>
              </a:lnSpc>
              <a:spcBef>
                <a:spcPts val="0"/>
              </a:spcBef>
              <a:spcAft>
                <a:spcPts val="0"/>
              </a:spcAft>
              <a:buNone/>
            </a:pPr>
            <a:r>
              <a:rPr b="1" i="0" lang="en-US" sz="3053" u="none" cap="none" strike="noStrike">
                <a:solidFill>
                  <a:srgbClr val="8B36DD"/>
                </a:solidFill>
                <a:latin typeface="Noto Sans TC"/>
                <a:ea typeface="Noto Sans TC"/>
                <a:cs typeface="Noto Sans TC"/>
                <a:sym typeface="Noto Sans TC"/>
              </a:rPr>
              <a:t>自律和自制</a:t>
            </a:r>
            <a:endParaRPr/>
          </a:p>
        </p:txBody>
      </p:sp>
      <p:sp>
        <p:nvSpPr>
          <p:cNvPr id="636" name="Google Shape;636;p32"/>
          <p:cNvSpPr txBox="1"/>
          <p:nvPr/>
        </p:nvSpPr>
        <p:spPr>
          <a:xfrm>
            <a:off x="12051829" y="6525737"/>
            <a:ext cx="1589931" cy="628418"/>
          </a:xfrm>
          <a:prstGeom prst="rect">
            <a:avLst/>
          </a:prstGeom>
          <a:noFill/>
          <a:ln>
            <a:noFill/>
          </a:ln>
        </p:spPr>
        <p:txBody>
          <a:bodyPr anchorCtr="0" anchor="t" bIns="0" lIns="0" spcFirstLastPara="1" rIns="0" wrap="square" tIns="0">
            <a:spAutoFit/>
          </a:bodyPr>
          <a:lstStyle/>
          <a:p>
            <a:pPr indent="0" lvl="0" marL="0" marR="0" rtl="0" algn="ctr">
              <a:lnSpc>
                <a:spcPct val="179037"/>
              </a:lnSpc>
              <a:spcBef>
                <a:spcPts val="0"/>
              </a:spcBef>
              <a:spcAft>
                <a:spcPts val="0"/>
              </a:spcAft>
              <a:buNone/>
            </a:pPr>
            <a:r>
              <a:rPr b="1" i="0" lang="en-US" sz="3053" u="none" cap="none" strike="noStrike">
                <a:solidFill>
                  <a:srgbClr val="8B36DD"/>
                </a:solidFill>
                <a:latin typeface="Noto Sans TC"/>
                <a:ea typeface="Noto Sans TC"/>
                <a:cs typeface="Noto Sans TC"/>
                <a:sym typeface="Noto Sans TC"/>
              </a:rPr>
              <a:t>保護隱私</a:t>
            </a:r>
            <a:endParaRPr/>
          </a:p>
        </p:txBody>
      </p:sp>
      <p:sp>
        <p:nvSpPr>
          <p:cNvPr id="637" name="Google Shape;637;p32"/>
          <p:cNvSpPr txBox="1"/>
          <p:nvPr/>
        </p:nvSpPr>
        <p:spPr>
          <a:xfrm>
            <a:off x="16001684" y="6525737"/>
            <a:ext cx="795040" cy="628418"/>
          </a:xfrm>
          <a:prstGeom prst="rect">
            <a:avLst/>
          </a:prstGeom>
          <a:noFill/>
          <a:ln>
            <a:noFill/>
          </a:ln>
        </p:spPr>
        <p:txBody>
          <a:bodyPr anchorCtr="0" anchor="t" bIns="0" lIns="0" spcFirstLastPara="1" rIns="0" wrap="square" tIns="0">
            <a:spAutoFit/>
          </a:bodyPr>
          <a:lstStyle/>
          <a:p>
            <a:pPr indent="0" lvl="0" marL="0" marR="0" rtl="0" algn="ctr">
              <a:lnSpc>
                <a:spcPct val="179037"/>
              </a:lnSpc>
              <a:spcBef>
                <a:spcPts val="0"/>
              </a:spcBef>
              <a:spcAft>
                <a:spcPts val="0"/>
              </a:spcAft>
              <a:buNone/>
            </a:pPr>
            <a:r>
              <a:rPr b="1" i="0" lang="en-US" sz="3053" u="none" cap="none" strike="noStrike">
                <a:solidFill>
                  <a:srgbClr val="8B36DD"/>
                </a:solidFill>
                <a:latin typeface="Noto Sans TC"/>
                <a:ea typeface="Noto Sans TC"/>
                <a:cs typeface="Noto Sans TC"/>
                <a:sym typeface="Noto Sans TC"/>
              </a:rPr>
              <a:t>守法</a:t>
            </a:r>
            <a:endParaRPr/>
          </a:p>
        </p:txBody>
      </p:sp>
      <p:sp>
        <p:nvSpPr>
          <p:cNvPr id="638" name="Google Shape;638;p32"/>
          <p:cNvSpPr txBox="1"/>
          <p:nvPr/>
        </p:nvSpPr>
        <p:spPr>
          <a:xfrm>
            <a:off x="2631605" y="8251067"/>
            <a:ext cx="12718073" cy="10306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5700" u="none" cap="none" strike="noStrike">
                <a:solidFill>
                  <a:srgbClr val="CBF4FF"/>
                </a:solidFill>
                <a:latin typeface="Noto Sans TC"/>
                <a:ea typeface="Noto Sans TC"/>
                <a:cs typeface="Noto Sans TC"/>
                <a:sym typeface="Noto Sans TC"/>
              </a:rPr>
              <a:t>與現實生活並無分別</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33"/>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sp>
        <p:nvSpPr>
          <p:cNvPr id="644" name="Google Shape;644;p33"/>
          <p:cNvSpPr/>
          <p:nvPr/>
        </p:nvSpPr>
        <p:spPr>
          <a:xfrm>
            <a:off x="12856113" y="6784914"/>
            <a:ext cx="2872965" cy="2857500"/>
          </a:xfrm>
          <a:custGeom>
            <a:rect b="b" l="l" r="r" t="t"/>
            <a:pathLst>
              <a:path extrusionOk="0" h="2857500" w="2872965">
                <a:moveTo>
                  <a:pt x="0" y="0"/>
                </a:moveTo>
                <a:lnTo>
                  <a:pt x="2872965" y="0"/>
                </a:lnTo>
                <a:lnTo>
                  <a:pt x="2872965" y="2857500"/>
                </a:lnTo>
                <a:lnTo>
                  <a:pt x="0" y="2857500"/>
                </a:lnTo>
                <a:lnTo>
                  <a:pt x="0" y="0"/>
                </a:lnTo>
                <a:close/>
              </a:path>
            </a:pathLst>
          </a:custGeom>
          <a:blipFill rotWithShape="1">
            <a:blip r:embed="rId4">
              <a:alphaModFix/>
            </a:blip>
            <a:stretch>
              <a:fillRect b="-270" l="0" r="0" t="-270"/>
            </a:stretch>
          </a:blipFill>
          <a:ln cap="sq" cmpd="sng" w="85725">
            <a:solidFill>
              <a:srgbClr val="F600FE"/>
            </a:solidFill>
            <a:prstDash val="solid"/>
            <a:miter lim="8000"/>
            <a:headEnd len="sm" w="sm" type="none"/>
            <a:tailEnd len="sm" w="sm" type="none"/>
          </a:ln>
        </p:spPr>
      </p:sp>
      <p:sp>
        <p:nvSpPr>
          <p:cNvPr id="645" name="Google Shape;645;p33"/>
          <p:cNvSpPr/>
          <p:nvPr/>
        </p:nvSpPr>
        <p:spPr>
          <a:xfrm>
            <a:off x="2581969" y="6692121"/>
            <a:ext cx="3318190" cy="3140793"/>
          </a:xfrm>
          <a:custGeom>
            <a:rect b="b" l="l" r="r" t="t"/>
            <a:pathLst>
              <a:path extrusionOk="0" h="3140793" w="3318190">
                <a:moveTo>
                  <a:pt x="0" y="0"/>
                </a:moveTo>
                <a:lnTo>
                  <a:pt x="3318190" y="0"/>
                </a:lnTo>
                <a:lnTo>
                  <a:pt x="3318190" y="3140793"/>
                </a:lnTo>
                <a:lnTo>
                  <a:pt x="0" y="3140793"/>
                </a:lnTo>
                <a:lnTo>
                  <a:pt x="0" y="0"/>
                </a:lnTo>
                <a:close/>
              </a:path>
            </a:pathLst>
          </a:custGeom>
          <a:blipFill rotWithShape="1">
            <a:blip r:embed="rId5">
              <a:alphaModFix/>
            </a:blip>
            <a:stretch>
              <a:fillRect b="0" l="-162" r="0" t="0"/>
            </a:stretch>
          </a:blipFill>
          <a:ln>
            <a:noFill/>
          </a:ln>
        </p:spPr>
      </p:sp>
      <p:grpSp>
        <p:nvGrpSpPr>
          <p:cNvPr id="646" name="Google Shape;646;p33"/>
          <p:cNvGrpSpPr/>
          <p:nvPr/>
        </p:nvGrpSpPr>
        <p:grpSpPr>
          <a:xfrm>
            <a:off x="1316048" y="866992"/>
            <a:ext cx="15633477" cy="4852243"/>
            <a:chOff x="0" y="-28575"/>
            <a:chExt cx="1486745" cy="461449"/>
          </a:xfrm>
        </p:grpSpPr>
        <p:sp>
          <p:nvSpPr>
            <p:cNvPr id="647" name="Google Shape;647;p33"/>
            <p:cNvSpPr/>
            <p:nvPr/>
          </p:nvSpPr>
          <p:spPr>
            <a:xfrm>
              <a:off x="0" y="0"/>
              <a:ext cx="1486745" cy="432874"/>
            </a:xfrm>
            <a:custGeom>
              <a:rect b="b" l="l" r="r" t="t"/>
              <a:pathLst>
                <a:path extrusionOk="0" h="432874" w="1486745">
                  <a:moveTo>
                    <a:pt x="1283545" y="0"/>
                  </a:moveTo>
                  <a:cubicBezTo>
                    <a:pt x="1395769" y="0"/>
                    <a:pt x="1486745" y="96902"/>
                    <a:pt x="1486745" y="216437"/>
                  </a:cubicBezTo>
                  <a:cubicBezTo>
                    <a:pt x="1486745" y="335972"/>
                    <a:pt x="1395769" y="432874"/>
                    <a:pt x="1283545" y="432874"/>
                  </a:cubicBezTo>
                  <a:lnTo>
                    <a:pt x="203200" y="432874"/>
                  </a:lnTo>
                  <a:cubicBezTo>
                    <a:pt x="90976" y="432874"/>
                    <a:pt x="0" y="335972"/>
                    <a:pt x="0" y="216437"/>
                  </a:cubicBezTo>
                  <a:cubicBezTo>
                    <a:pt x="0" y="96902"/>
                    <a:pt x="90976" y="0"/>
                    <a:pt x="203200" y="0"/>
                  </a:cubicBezTo>
                  <a:lnTo>
                    <a:pt x="1283545" y="0"/>
                  </a:lnTo>
                  <a:close/>
                </a:path>
              </a:pathLst>
            </a:custGeom>
            <a:solidFill>
              <a:srgbClr val="2E0249"/>
            </a:solidFill>
            <a:ln cap="sq" cmpd="sng" w="171450">
              <a:solidFill>
                <a:srgbClr val="F600FE"/>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3"/>
            <p:cNvSpPr txBox="1"/>
            <p:nvPr/>
          </p:nvSpPr>
          <p:spPr>
            <a:xfrm>
              <a:off x="0" y="-28575"/>
              <a:ext cx="1486745" cy="46144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49" name="Google Shape;649;p33"/>
          <p:cNvSpPr txBox="1"/>
          <p:nvPr/>
        </p:nvSpPr>
        <p:spPr>
          <a:xfrm>
            <a:off x="1291994" y="1912317"/>
            <a:ext cx="15943252" cy="1685116"/>
          </a:xfrm>
          <a:prstGeom prst="rect">
            <a:avLst/>
          </a:prstGeom>
          <a:noFill/>
          <a:ln>
            <a:noFill/>
          </a:ln>
        </p:spPr>
        <p:txBody>
          <a:bodyPr anchorCtr="0" anchor="t" bIns="0" lIns="0" spcFirstLastPara="1" rIns="0" wrap="square" tIns="0">
            <a:spAutoFit/>
          </a:bodyPr>
          <a:lstStyle/>
          <a:p>
            <a:pPr indent="0" lvl="0" marL="0" marR="0" rtl="0" algn="ctr">
              <a:lnSpc>
                <a:spcPct val="98000"/>
              </a:lnSpc>
              <a:spcBef>
                <a:spcPts val="0"/>
              </a:spcBef>
              <a:spcAft>
                <a:spcPts val="0"/>
              </a:spcAft>
              <a:buNone/>
            </a:pPr>
            <a:r>
              <a:rPr b="1" i="0" lang="en-US" sz="12803" u="none" cap="none" strike="noStrike">
                <a:solidFill>
                  <a:srgbClr val="92F3FF"/>
                </a:solidFill>
                <a:latin typeface="Roboto Condensed"/>
                <a:ea typeface="Roboto Condensed"/>
                <a:cs typeface="Roboto Condensed"/>
                <a:sym typeface="Roboto Condensed"/>
              </a:rPr>
              <a:t>KAHOOT! 小測驗</a:t>
            </a:r>
            <a:endParaRPr/>
          </a:p>
        </p:txBody>
      </p:sp>
      <p:sp>
        <p:nvSpPr>
          <p:cNvPr id="650" name="Google Shape;650;p33"/>
          <p:cNvSpPr txBox="1"/>
          <p:nvPr/>
        </p:nvSpPr>
        <p:spPr>
          <a:xfrm>
            <a:off x="1316048" y="3492658"/>
            <a:ext cx="15943252" cy="2930306"/>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b="0" i="0" lang="en-US" sz="5581" u="none" cap="none" strike="noStrike">
                <a:solidFill>
                  <a:srgbClr val="E680D2"/>
                </a:solidFill>
                <a:latin typeface="Noto Sans TC"/>
                <a:ea typeface="Noto Sans TC"/>
                <a:cs typeface="Noto Sans TC"/>
                <a:sym typeface="Noto Sans TC"/>
              </a:rPr>
              <a:t>透過問答遊戲</a:t>
            </a:r>
            <a:endParaRPr/>
          </a:p>
          <a:p>
            <a:pPr indent="0" lvl="0" marL="0" marR="0" rtl="0" algn="ctr">
              <a:lnSpc>
                <a:spcPct val="139992"/>
              </a:lnSpc>
              <a:spcBef>
                <a:spcPts val="0"/>
              </a:spcBef>
              <a:spcAft>
                <a:spcPts val="0"/>
              </a:spcAft>
              <a:buNone/>
            </a:pPr>
            <a:r>
              <a:rPr b="0" i="0" lang="en-US" sz="5581" u="none" cap="none" strike="noStrike">
                <a:solidFill>
                  <a:srgbClr val="E680D2"/>
                </a:solidFill>
                <a:latin typeface="Noto Sans TC"/>
                <a:ea typeface="Noto Sans TC"/>
                <a:cs typeface="Noto Sans TC"/>
                <a:sym typeface="Noto Sans TC"/>
              </a:rPr>
              <a:t>重溫一下課堂學習到的知識！</a:t>
            </a:r>
            <a:endParaRPr/>
          </a:p>
          <a:p>
            <a:pPr indent="0" lvl="0" marL="0" marR="0" rtl="0" algn="ctr">
              <a:lnSpc>
                <a:spcPct val="139992"/>
              </a:lnSpc>
              <a:spcBef>
                <a:spcPts val="0"/>
              </a:spcBef>
              <a:spcAft>
                <a:spcPts val="0"/>
              </a:spcAft>
              <a:buNone/>
            </a:pPr>
            <a:r>
              <a:t/>
            </a:r>
            <a:endParaRPr b="0" i="0" sz="5581" u="none" cap="none" strike="noStrike">
              <a:solidFill>
                <a:srgbClr val="E680D2"/>
              </a:solidFill>
              <a:latin typeface="Noto Sans TC"/>
              <a:ea typeface="Noto Sans TC"/>
              <a:cs typeface="Noto Sans TC"/>
              <a:sym typeface="Noto Sans TC"/>
            </a:endParaRPr>
          </a:p>
        </p:txBody>
      </p:sp>
      <p:sp>
        <p:nvSpPr>
          <p:cNvPr id="651" name="Google Shape;651;p33"/>
          <p:cNvSpPr/>
          <p:nvPr/>
        </p:nvSpPr>
        <p:spPr>
          <a:xfrm>
            <a:off x="6685625" y="7528293"/>
            <a:ext cx="5574130" cy="1895204"/>
          </a:xfrm>
          <a:custGeom>
            <a:rect b="b" l="l" r="r" t="t"/>
            <a:pathLst>
              <a:path extrusionOk="0" h="1895204" w="5574130">
                <a:moveTo>
                  <a:pt x="0" y="0"/>
                </a:moveTo>
                <a:lnTo>
                  <a:pt x="5574130" y="0"/>
                </a:lnTo>
                <a:lnTo>
                  <a:pt x="5574130" y="1895205"/>
                </a:lnTo>
                <a:lnTo>
                  <a:pt x="0" y="1895205"/>
                </a:lnTo>
                <a:lnTo>
                  <a:pt x="0" y="0"/>
                </a:lnTo>
                <a:close/>
              </a:path>
            </a:pathLst>
          </a:custGeom>
          <a:blipFill rotWithShape="1">
            <a:blip r:embed="rId6">
              <a:alphaModFix/>
            </a:blip>
            <a:stretch>
              <a:fillRect b="0" l="0" r="0" t="0"/>
            </a:stretch>
          </a:blipFill>
          <a:ln>
            <a:noFill/>
          </a:ln>
        </p:spPr>
      </p:sp>
      <p:sp>
        <p:nvSpPr>
          <p:cNvPr id="652" name="Google Shape;652;p33"/>
          <p:cNvSpPr txBox="1"/>
          <p:nvPr/>
        </p:nvSpPr>
        <p:spPr>
          <a:xfrm>
            <a:off x="6508291" y="7898313"/>
            <a:ext cx="5550939" cy="696503"/>
          </a:xfrm>
          <a:prstGeom prst="rect">
            <a:avLst/>
          </a:prstGeom>
          <a:noFill/>
          <a:ln>
            <a:noFill/>
          </a:ln>
        </p:spPr>
        <p:txBody>
          <a:bodyPr anchorCtr="0" anchor="t" bIns="0" lIns="0" spcFirstLastPara="1" rIns="0" wrap="square" tIns="0">
            <a:spAutoFit/>
          </a:bodyPr>
          <a:lstStyle/>
          <a:p>
            <a:pPr indent="0" lvl="0" marL="0" marR="0" rtl="0" algn="ctr">
              <a:lnSpc>
                <a:spcPct val="104999"/>
              </a:lnSpc>
              <a:spcBef>
                <a:spcPts val="0"/>
              </a:spcBef>
              <a:spcAft>
                <a:spcPts val="0"/>
              </a:spcAft>
              <a:buNone/>
            </a:pPr>
            <a:r>
              <a:rPr b="0" i="0" lang="en-US" sz="5061" u="none" cap="none" strike="noStrike">
                <a:solidFill>
                  <a:srgbClr val="8B36DD"/>
                </a:solidFill>
                <a:latin typeface="Noto Sans TC"/>
                <a:ea typeface="Noto Sans TC"/>
                <a:cs typeface="Noto Sans TC"/>
                <a:sym typeface="Noto Sans TC"/>
              </a:rPr>
              <a:t>KAHOOT.IT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34"/>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58" name="Google Shape;658;p34"/>
          <p:cNvGrpSpPr/>
          <p:nvPr/>
        </p:nvGrpSpPr>
        <p:grpSpPr>
          <a:xfrm>
            <a:off x="470572" y="318502"/>
            <a:ext cx="5340470" cy="1787429"/>
            <a:chOff x="0" y="-28575"/>
            <a:chExt cx="1205150" cy="403358"/>
          </a:xfrm>
        </p:grpSpPr>
        <p:sp>
          <p:nvSpPr>
            <p:cNvPr id="659" name="Google Shape;659;p34"/>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660" name="Google Shape;660;p34"/>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61" name="Google Shape;661;p34"/>
          <p:cNvSpPr/>
          <p:nvPr/>
        </p:nvSpPr>
        <p:spPr>
          <a:xfrm>
            <a:off x="400430" y="2889050"/>
            <a:ext cx="8743570" cy="5825403"/>
          </a:xfrm>
          <a:custGeom>
            <a:rect b="b" l="l" r="r" t="t"/>
            <a:pathLst>
              <a:path extrusionOk="0" h="5825403" w="8743570">
                <a:moveTo>
                  <a:pt x="0" y="0"/>
                </a:moveTo>
                <a:lnTo>
                  <a:pt x="8743570" y="0"/>
                </a:lnTo>
                <a:lnTo>
                  <a:pt x="8743570" y="5825403"/>
                </a:lnTo>
                <a:lnTo>
                  <a:pt x="0" y="5825403"/>
                </a:lnTo>
                <a:lnTo>
                  <a:pt x="0" y="0"/>
                </a:lnTo>
                <a:close/>
              </a:path>
            </a:pathLst>
          </a:custGeom>
          <a:blipFill rotWithShape="1">
            <a:blip r:embed="rId4">
              <a:alphaModFix/>
            </a:blip>
            <a:stretch>
              <a:fillRect b="0" l="0" r="0" t="0"/>
            </a:stretch>
          </a:blipFill>
          <a:ln>
            <a:noFill/>
          </a:ln>
        </p:spPr>
      </p:sp>
      <p:sp>
        <p:nvSpPr>
          <p:cNvPr id="662" name="Google Shape;662;p34"/>
          <p:cNvSpPr txBox="1"/>
          <p:nvPr/>
        </p:nvSpPr>
        <p:spPr>
          <a:xfrm>
            <a:off x="-192042" y="493086"/>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63" name="Google Shape;663;p34"/>
          <p:cNvSpPr txBox="1"/>
          <p:nvPr/>
        </p:nvSpPr>
        <p:spPr>
          <a:xfrm>
            <a:off x="6202774" y="856632"/>
            <a:ext cx="11268732" cy="969191"/>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問題一：元宇宙(Metaverse)是甚麼?</a:t>
            </a:r>
            <a:endParaRPr/>
          </a:p>
        </p:txBody>
      </p:sp>
      <p:sp>
        <p:nvSpPr>
          <p:cNvPr id="664" name="Google Shape;664;p34"/>
          <p:cNvSpPr txBox="1"/>
          <p:nvPr/>
        </p:nvSpPr>
        <p:spPr>
          <a:xfrm>
            <a:off x="9604734" y="2774750"/>
            <a:ext cx="7654500" cy="7475100"/>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FFF"/>
                </a:solidFill>
                <a:latin typeface="Arial"/>
                <a:ea typeface="Arial"/>
                <a:cs typeface="Arial"/>
                <a:sym typeface="Arial"/>
              </a:rPr>
              <a:t>A)豐富的虛擬空間，支持工作和社交，還允許我們進行娛樂和購物。</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B)在此空間，我們能自定義虛擬化身</a:t>
            </a:r>
            <a:r>
              <a:rPr b="1" lang="en-US" sz="3800">
                <a:solidFill>
                  <a:srgbClr val="FFFFFF"/>
                </a:solidFill>
              </a:rPr>
              <a:t>(</a:t>
            </a:r>
            <a:r>
              <a:rPr b="1" i="0" lang="en-US" sz="3800" u="none" cap="none" strike="noStrike">
                <a:solidFill>
                  <a:srgbClr val="FFFFFF"/>
                </a:solidFill>
                <a:latin typeface="Arial"/>
                <a:ea typeface="Arial"/>
                <a:cs typeface="Arial"/>
                <a:sym typeface="Arial"/>
              </a:rPr>
              <a:t>Avatar</a:t>
            </a:r>
            <a:r>
              <a:rPr b="1" lang="en-US" sz="3800">
                <a:solidFill>
                  <a:srgbClr val="FFFFFF"/>
                </a:solidFill>
              </a:rPr>
              <a:t>)</a:t>
            </a:r>
            <a:r>
              <a:rPr b="1" i="0" lang="en-US" sz="3800" u="none" cap="none" strike="noStrike">
                <a:solidFill>
                  <a:srgbClr val="FFFFFF"/>
                </a:solidFill>
                <a:latin typeface="Arial"/>
                <a:ea typeface="Arial"/>
                <a:cs typeface="Arial"/>
                <a:sym typeface="Arial"/>
              </a:rPr>
              <a:t>。</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C)在此空間，我們可以擁有資產 (虛擬資產)。</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sp>
        <p:nvSpPr>
          <p:cNvPr id="669" name="Google Shape;669;p35"/>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70" name="Google Shape;670;p35"/>
          <p:cNvGrpSpPr/>
          <p:nvPr/>
        </p:nvGrpSpPr>
        <p:grpSpPr>
          <a:xfrm>
            <a:off x="470572" y="318501"/>
            <a:ext cx="5340502" cy="1787441"/>
            <a:chOff x="0" y="-28575"/>
            <a:chExt cx="1205150" cy="403358"/>
          </a:xfrm>
        </p:grpSpPr>
        <p:sp>
          <p:nvSpPr>
            <p:cNvPr id="671" name="Google Shape;671;p35"/>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672" name="Google Shape;672;p35"/>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73" name="Google Shape;673;p35"/>
          <p:cNvSpPr/>
          <p:nvPr/>
        </p:nvSpPr>
        <p:spPr>
          <a:xfrm>
            <a:off x="400430" y="2889050"/>
            <a:ext cx="8743570" cy="5825403"/>
          </a:xfrm>
          <a:custGeom>
            <a:rect b="b" l="l" r="r" t="t"/>
            <a:pathLst>
              <a:path extrusionOk="0" h="5825403" w="8743570">
                <a:moveTo>
                  <a:pt x="0" y="0"/>
                </a:moveTo>
                <a:lnTo>
                  <a:pt x="8743570" y="0"/>
                </a:lnTo>
                <a:lnTo>
                  <a:pt x="8743570" y="5825403"/>
                </a:lnTo>
                <a:lnTo>
                  <a:pt x="0" y="5825403"/>
                </a:lnTo>
                <a:lnTo>
                  <a:pt x="0" y="0"/>
                </a:lnTo>
                <a:close/>
              </a:path>
            </a:pathLst>
          </a:custGeom>
          <a:blipFill rotWithShape="1">
            <a:blip r:embed="rId4">
              <a:alphaModFix/>
            </a:blip>
            <a:stretch>
              <a:fillRect b="0" l="0" r="0" t="0"/>
            </a:stretch>
          </a:blipFill>
          <a:ln>
            <a:noFill/>
          </a:ln>
        </p:spPr>
      </p:sp>
      <p:sp>
        <p:nvSpPr>
          <p:cNvPr id="674" name="Google Shape;674;p35"/>
          <p:cNvSpPr txBox="1"/>
          <p:nvPr/>
        </p:nvSpPr>
        <p:spPr>
          <a:xfrm>
            <a:off x="-192054" y="467329"/>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75" name="Google Shape;675;p35"/>
          <p:cNvSpPr txBox="1"/>
          <p:nvPr/>
        </p:nvSpPr>
        <p:spPr>
          <a:xfrm>
            <a:off x="6202774" y="856632"/>
            <a:ext cx="11268732" cy="964429"/>
          </a:xfrm>
          <a:prstGeom prst="rect">
            <a:avLst/>
          </a:prstGeom>
          <a:noFill/>
          <a:ln>
            <a:noFill/>
          </a:ln>
        </p:spPr>
        <p:txBody>
          <a:bodyPr anchorCtr="0" anchor="t" bIns="0" lIns="0" spcFirstLastPara="1" rIns="0" wrap="square" tIns="0">
            <a:spAutoFit/>
          </a:bodyPr>
          <a:lstStyle/>
          <a:p>
            <a:pPr indent="0" lvl="0" marL="0" marR="0" rtl="0" algn="l">
              <a:lnSpc>
                <a:spcPct val="168041"/>
              </a:lnSpc>
              <a:spcBef>
                <a:spcPts val="0"/>
              </a:spcBef>
              <a:spcAft>
                <a:spcPts val="0"/>
              </a:spcAft>
              <a:buNone/>
            </a:pPr>
            <a:r>
              <a:rPr b="1" i="0" lang="en-US" sz="4800" u="none" cap="none" strike="noStrike">
                <a:solidFill>
                  <a:srgbClr val="FFFFFF"/>
                </a:solidFill>
                <a:latin typeface="Arial"/>
                <a:ea typeface="Arial"/>
                <a:cs typeface="Arial"/>
                <a:sym typeface="Arial"/>
              </a:rPr>
              <a:t>問題一：元宇宙(Metaverse)是甚麼?</a:t>
            </a:r>
            <a:endParaRPr/>
          </a:p>
        </p:txBody>
      </p:sp>
      <p:sp>
        <p:nvSpPr>
          <p:cNvPr id="676" name="Google Shape;676;p35"/>
          <p:cNvSpPr txBox="1"/>
          <p:nvPr/>
        </p:nvSpPr>
        <p:spPr>
          <a:xfrm>
            <a:off x="9604734" y="2774750"/>
            <a:ext cx="7654566" cy="663714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FFF"/>
                </a:solidFill>
                <a:latin typeface="Arial"/>
                <a:ea typeface="Arial"/>
                <a:cs typeface="Arial"/>
                <a:sym typeface="Arial"/>
              </a:rPr>
              <a:t>A) 豐富的虛擬空間，支持工作和社交，還允許我們進行娛樂和購物。</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B) 在此空間，我們能自定義虛擬化身（Avatar）。</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C) 在此空間，我們可以擁有資產 (虛擬資產)。</a:t>
            </a:r>
            <a:endParaRPr/>
          </a:p>
          <a:p>
            <a:pPr indent="0" lvl="0" marL="0" marR="0" rtl="0" algn="just">
              <a:lnSpc>
                <a:spcPct val="218000"/>
              </a:lnSpc>
              <a:spcBef>
                <a:spcPts val="0"/>
              </a:spcBef>
              <a:spcAft>
                <a:spcPts val="0"/>
              </a:spcAft>
              <a:buNone/>
            </a:pPr>
            <a:r>
              <a:rPr b="1" i="0" lang="en-US" sz="3800" u="none" cap="none" strike="noStrike">
                <a:solidFill>
                  <a:srgbClr val="39D5FF"/>
                </a:solidFill>
                <a:latin typeface="Arial"/>
                <a:ea typeface="Arial"/>
                <a:cs typeface="Arial"/>
                <a:sym typeface="Arial"/>
              </a:rPr>
              <a:t>D) 以上皆是</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36"/>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82" name="Google Shape;682;p36"/>
          <p:cNvGrpSpPr/>
          <p:nvPr/>
        </p:nvGrpSpPr>
        <p:grpSpPr>
          <a:xfrm>
            <a:off x="470572" y="318502"/>
            <a:ext cx="5340470" cy="1787429"/>
            <a:chOff x="0" y="-28575"/>
            <a:chExt cx="1205150" cy="403358"/>
          </a:xfrm>
        </p:grpSpPr>
        <p:sp>
          <p:nvSpPr>
            <p:cNvPr id="683" name="Google Shape;683;p36"/>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684" name="Google Shape;684;p36"/>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685" name="Google Shape;685;p36"/>
          <p:cNvPicPr preferRelativeResize="0"/>
          <p:nvPr/>
        </p:nvPicPr>
        <p:blipFill rotWithShape="1">
          <a:blip r:embed="rId4">
            <a:alphaModFix/>
          </a:blip>
          <a:srcRect b="0" l="0" r="0" t="0"/>
          <a:stretch/>
        </p:blipFill>
        <p:spPr>
          <a:xfrm>
            <a:off x="1028700" y="2756397"/>
            <a:ext cx="3630229" cy="6501903"/>
          </a:xfrm>
          <a:prstGeom prst="rect">
            <a:avLst/>
          </a:prstGeom>
          <a:noFill/>
          <a:ln>
            <a:noFill/>
          </a:ln>
        </p:spPr>
      </p:pic>
      <p:sp>
        <p:nvSpPr>
          <p:cNvPr id="686" name="Google Shape;686;p36"/>
          <p:cNvSpPr txBox="1"/>
          <p:nvPr/>
        </p:nvSpPr>
        <p:spPr>
          <a:xfrm>
            <a:off x="-192054" y="398910"/>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87" name="Google Shape;687;p36"/>
          <p:cNvSpPr txBox="1"/>
          <p:nvPr/>
        </p:nvSpPr>
        <p:spPr>
          <a:xfrm>
            <a:off x="6569713" y="3574600"/>
            <a:ext cx="9545352" cy="475119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CF3"/>
                </a:solidFill>
                <a:latin typeface="Arial"/>
                <a:ea typeface="Arial"/>
                <a:cs typeface="Arial"/>
                <a:sym typeface="Arial"/>
              </a:rPr>
              <a:t>A)一部1985年關於太空探險的動畫-《元宇宙的奧秘》</a:t>
            </a:r>
            <a:endParaRPr/>
          </a:p>
          <a:p>
            <a:pPr indent="0" lvl="0" marL="0" marR="0" rtl="0" algn="just">
              <a:lnSpc>
                <a:spcPct val="162000"/>
              </a:lnSpc>
              <a:spcBef>
                <a:spcPts val="0"/>
              </a:spcBef>
              <a:spcAft>
                <a:spcPts val="0"/>
              </a:spcAft>
              <a:buNone/>
            </a:pPr>
            <a:r>
              <a:rPr b="1" i="0" lang="en-US" sz="3800" u="none" cap="none" strike="noStrike">
                <a:solidFill>
                  <a:srgbClr val="FFFCF3"/>
                </a:solidFill>
                <a:latin typeface="Arial"/>
                <a:ea typeface="Arial"/>
                <a:cs typeface="Arial"/>
                <a:sym typeface="Arial"/>
              </a:rPr>
              <a:t>B)一部叫《Snow Crash（雪崩）》的科幻小說</a:t>
            </a:r>
            <a:endParaRPr/>
          </a:p>
          <a:p>
            <a:pPr indent="0" lvl="0" marL="0" marR="0" rtl="0" algn="just">
              <a:lnSpc>
                <a:spcPct val="159000"/>
              </a:lnSpc>
              <a:spcBef>
                <a:spcPts val="0"/>
              </a:spcBef>
              <a:spcAft>
                <a:spcPts val="0"/>
              </a:spcAft>
              <a:buNone/>
            </a:pPr>
            <a:r>
              <a:rPr b="1" i="0" lang="en-US" sz="3800" u="none" cap="none" strike="noStrike">
                <a:solidFill>
                  <a:srgbClr val="FFFCF3"/>
                </a:solidFill>
                <a:latin typeface="Arial"/>
                <a:ea typeface="Arial"/>
                <a:cs typeface="Arial"/>
                <a:sym typeface="Arial"/>
              </a:rPr>
              <a:t>C) 一個真實存在的網上遊戲</a:t>
            </a:r>
            <a:endParaRPr/>
          </a:p>
          <a:p>
            <a:pPr indent="0" lvl="0" marL="0" marR="0" rtl="0" algn="just">
              <a:lnSpc>
                <a:spcPct val="218000"/>
              </a:lnSpc>
              <a:spcBef>
                <a:spcPts val="0"/>
              </a:spcBef>
              <a:spcAft>
                <a:spcPts val="0"/>
              </a:spcAft>
              <a:buNone/>
            </a:pPr>
            <a:r>
              <a:rPr b="1" i="0" lang="en-US" sz="3800" u="none" cap="none" strike="noStrike">
                <a:solidFill>
                  <a:srgbClr val="FFFCF3"/>
                </a:solidFill>
                <a:latin typeface="Arial"/>
                <a:ea typeface="Arial"/>
                <a:cs typeface="Arial"/>
                <a:sym typeface="Arial"/>
              </a:rPr>
              <a:t>D) 一位科學家的發明筆記</a:t>
            </a:r>
            <a:endParaRPr/>
          </a:p>
        </p:txBody>
      </p:sp>
      <p:sp>
        <p:nvSpPr>
          <p:cNvPr id="688" name="Google Shape;688;p36"/>
          <p:cNvSpPr txBox="1"/>
          <p:nvPr/>
        </p:nvSpPr>
        <p:spPr>
          <a:xfrm>
            <a:off x="6172158" y="382079"/>
            <a:ext cx="11268732" cy="2010537"/>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問題二：「Metaverse（元宇宙）」這個詞最早是來自...?</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37"/>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694" name="Google Shape;694;p37"/>
          <p:cNvGrpSpPr/>
          <p:nvPr/>
        </p:nvGrpSpPr>
        <p:grpSpPr>
          <a:xfrm>
            <a:off x="470572" y="318502"/>
            <a:ext cx="5340470" cy="1787429"/>
            <a:chOff x="0" y="-28575"/>
            <a:chExt cx="1205150" cy="403358"/>
          </a:xfrm>
        </p:grpSpPr>
        <p:sp>
          <p:nvSpPr>
            <p:cNvPr id="695" name="Google Shape;695;p37"/>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696" name="Google Shape;696;p37"/>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pic>
        <p:nvPicPr>
          <p:cNvPr id="697" name="Google Shape;697;p37"/>
          <p:cNvPicPr preferRelativeResize="0"/>
          <p:nvPr/>
        </p:nvPicPr>
        <p:blipFill rotWithShape="1">
          <a:blip r:embed="rId4">
            <a:alphaModFix/>
          </a:blip>
          <a:srcRect b="0" l="0" r="0" t="0"/>
          <a:stretch/>
        </p:blipFill>
        <p:spPr>
          <a:xfrm>
            <a:off x="1028700" y="2475094"/>
            <a:ext cx="3787290" cy="6783206"/>
          </a:xfrm>
          <a:prstGeom prst="rect">
            <a:avLst/>
          </a:prstGeom>
          <a:noFill/>
          <a:ln>
            <a:noFill/>
          </a:ln>
        </p:spPr>
      </p:pic>
      <p:sp>
        <p:nvSpPr>
          <p:cNvPr id="698" name="Google Shape;698;p37"/>
          <p:cNvSpPr txBox="1"/>
          <p:nvPr/>
        </p:nvSpPr>
        <p:spPr>
          <a:xfrm>
            <a:off x="-192067" y="-155827"/>
            <a:ext cx="6665748" cy="1976887"/>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699" name="Google Shape;699;p37"/>
          <p:cNvSpPr txBox="1"/>
          <p:nvPr/>
        </p:nvSpPr>
        <p:spPr>
          <a:xfrm>
            <a:off x="6172158" y="382079"/>
            <a:ext cx="11268732" cy="2002917"/>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問題二：「Metaverse（元宇宙）」這個詞最早是來自...?</a:t>
            </a:r>
            <a:endParaRPr/>
          </a:p>
        </p:txBody>
      </p:sp>
      <p:sp>
        <p:nvSpPr>
          <p:cNvPr id="700" name="Google Shape;700;p37"/>
          <p:cNvSpPr txBox="1"/>
          <p:nvPr/>
        </p:nvSpPr>
        <p:spPr>
          <a:xfrm>
            <a:off x="6569713" y="3574600"/>
            <a:ext cx="9545352" cy="472833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CF3"/>
                </a:solidFill>
                <a:latin typeface="Arial"/>
                <a:ea typeface="Arial"/>
                <a:cs typeface="Arial"/>
                <a:sym typeface="Arial"/>
              </a:rPr>
              <a:t>A)一部1985年關於太空探險的動畫-《元宇宙的奧秘》</a:t>
            </a:r>
            <a:endParaRPr/>
          </a:p>
          <a:p>
            <a:pPr indent="0" lvl="0" marL="0" marR="0" rtl="0" algn="just">
              <a:lnSpc>
                <a:spcPct val="162000"/>
              </a:lnSpc>
              <a:spcBef>
                <a:spcPts val="0"/>
              </a:spcBef>
              <a:spcAft>
                <a:spcPts val="0"/>
              </a:spcAft>
              <a:buNone/>
            </a:pPr>
            <a:r>
              <a:rPr b="1" i="0" lang="en-US" sz="3800" u="none" cap="none" strike="noStrike">
                <a:solidFill>
                  <a:srgbClr val="82E1DF"/>
                </a:solidFill>
                <a:latin typeface="Arial"/>
                <a:ea typeface="Arial"/>
                <a:cs typeface="Arial"/>
                <a:sym typeface="Arial"/>
              </a:rPr>
              <a:t>B)一部叫《Snow Crash（雪崩）》的科幻小說</a:t>
            </a:r>
            <a:endParaRPr/>
          </a:p>
          <a:p>
            <a:pPr indent="0" lvl="0" marL="0" marR="0" rtl="0" algn="just">
              <a:lnSpc>
                <a:spcPct val="159000"/>
              </a:lnSpc>
              <a:spcBef>
                <a:spcPts val="0"/>
              </a:spcBef>
              <a:spcAft>
                <a:spcPts val="0"/>
              </a:spcAft>
              <a:buNone/>
            </a:pPr>
            <a:r>
              <a:rPr b="1" i="0" lang="en-US" sz="3800" u="none" cap="none" strike="noStrike">
                <a:solidFill>
                  <a:srgbClr val="FFFCF3"/>
                </a:solidFill>
                <a:latin typeface="Arial"/>
                <a:ea typeface="Arial"/>
                <a:cs typeface="Arial"/>
                <a:sym typeface="Arial"/>
              </a:rPr>
              <a:t>C) 一個真實存在的網上遊戲</a:t>
            </a:r>
            <a:endParaRPr/>
          </a:p>
          <a:p>
            <a:pPr indent="0" lvl="0" marL="0" marR="0" rtl="0" algn="just">
              <a:lnSpc>
                <a:spcPct val="218000"/>
              </a:lnSpc>
              <a:spcBef>
                <a:spcPts val="0"/>
              </a:spcBef>
              <a:spcAft>
                <a:spcPts val="0"/>
              </a:spcAft>
              <a:buNone/>
            </a:pPr>
            <a:r>
              <a:rPr b="1" i="0" lang="en-US" sz="3800" u="none" cap="none" strike="noStrike">
                <a:solidFill>
                  <a:srgbClr val="FFFCF3"/>
                </a:solidFill>
                <a:latin typeface="Arial"/>
                <a:ea typeface="Arial"/>
                <a:cs typeface="Arial"/>
                <a:sym typeface="Arial"/>
              </a:rPr>
              <a:t>D) 一位科學家的發明筆記</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38"/>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06" name="Google Shape;706;p38"/>
          <p:cNvGrpSpPr/>
          <p:nvPr/>
        </p:nvGrpSpPr>
        <p:grpSpPr>
          <a:xfrm>
            <a:off x="470572" y="318502"/>
            <a:ext cx="5340470" cy="1787429"/>
            <a:chOff x="0" y="-28575"/>
            <a:chExt cx="1205150" cy="403358"/>
          </a:xfrm>
        </p:grpSpPr>
        <p:sp>
          <p:nvSpPr>
            <p:cNvPr id="707" name="Google Shape;707;p38"/>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708" name="Google Shape;708;p38"/>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09" name="Google Shape;709;p38"/>
          <p:cNvSpPr/>
          <p:nvPr/>
        </p:nvSpPr>
        <p:spPr>
          <a:xfrm>
            <a:off x="732794" y="3606102"/>
            <a:ext cx="8713830" cy="5221943"/>
          </a:xfrm>
          <a:custGeom>
            <a:rect b="b" l="l" r="r" t="t"/>
            <a:pathLst>
              <a:path extrusionOk="0" h="5221943" w="8713830">
                <a:moveTo>
                  <a:pt x="0" y="0"/>
                </a:moveTo>
                <a:lnTo>
                  <a:pt x="8713831" y="0"/>
                </a:lnTo>
                <a:lnTo>
                  <a:pt x="8713831" y="5221943"/>
                </a:lnTo>
                <a:lnTo>
                  <a:pt x="0" y="5221943"/>
                </a:lnTo>
                <a:lnTo>
                  <a:pt x="0" y="0"/>
                </a:lnTo>
                <a:close/>
              </a:path>
            </a:pathLst>
          </a:custGeom>
          <a:blipFill rotWithShape="1">
            <a:blip r:embed="rId4">
              <a:alphaModFix/>
            </a:blip>
            <a:stretch>
              <a:fillRect b="0" l="-1096" r="0" t="-11341"/>
            </a:stretch>
          </a:blipFill>
          <a:ln>
            <a:noFill/>
          </a:ln>
        </p:spPr>
      </p:sp>
      <p:sp>
        <p:nvSpPr>
          <p:cNvPr id="710" name="Google Shape;710;p38"/>
          <p:cNvSpPr txBox="1"/>
          <p:nvPr/>
        </p:nvSpPr>
        <p:spPr>
          <a:xfrm>
            <a:off x="-192054" y="54574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11" name="Google Shape;711;p38"/>
          <p:cNvSpPr txBox="1"/>
          <p:nvPr/>
        </p:nvSpPr>
        <p:spPr>
          <a:xfrm>
            <a:off x="6172158" y="382079"/>
            <a:ext cx="11268732" cy="2010537"/>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問題三:哪項是元宇宙世界(Metaverse)的特點?</a:t>
            </a:r>
            <a:endParaRPr/>
          </a:p>
        </p:txBody>
      </p:sp>
      <p:sp>
        <p:nvSpPr>
          <p:cNvPr id="712" name="Google Shape;712;p38"/>
          <p:cNvSpPr txBox="1"/>
          <p:nvPr/>
        </p:nvSpPr>
        <p:spPr>
          <a:xfrm>
            <a:off x="11055638" y="3491802"/>
            <a:ext cx="9545352" cy="318909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CF3"/>
                </a:solidFill>
                <a:latin typeface="Arial"/>
                <a:ea typeface="Arial"/>
                <a:cs typeface="Arial"/>
                <a:sym typeface="Arial"/>
              </a:rPr>
              <a:t>A)沉</a:t>
            </a:r>
            <a:r>
              <a:rPr b="1" i="0" lang="en-US" sz="3800" u="none" cap="none" strike="noStrike">
                <a:solidFill>
                  <a:srgbClr val="FFFFFF"/>
                </a:solidFill>
                <a:latin typeface="Arial"/>
                <a:ea typeface="Arial"/>
                <a:cs typeface="Arial"/>
                <a:sym typeface="Arial"/>
              </a:rPr>
              <a:t>浸感</a:t>
            </a:r>
            <a:endParaRPr/>
          </a:p>
          <a:p>
            <a:pPr indent="0" lvl="0" marL="0" marR="0" rtl="0" algn="just">
              <a:lnSpc>
                <a:spcPct val="162000"/>
              </a:lnSpc>
              <a:spcBef>
                <a:spcPts val="0"/>
              </a:spcBef>
              <a:spcAft>
                <a:spcPts val="0"/>
              </a:spcAft>
              <a:buNone/>
            </a:pPr>
            <a:r>
              <a:rPr b="1" i="0" lang="en-US" sz="3800" u="none" cap="none" strike="noStrike">
                <a:solidFill>
                  <a:srgbClr val="FFFFFF"/>
                </a:solidFill>
                <a:latin typeface="Arial"/>
                <a:ea typeface="Arial"/>
                <a:cs typeface="Arial"/>
                <a:sym typeface="Arial"/>
              </a:rPr>
              <a:t>B)單一化</a:t>
            </a:r>
            <a:endParaRPr/>
          </a:p>
          <a:p>
            <a:pPr indent="0" lvl="0" marL="0" marR="0" rtl="0" algn="just">
              <a:lnSpc>
                <a:spcPct val="159000"/>
              </a:lnSpc>
              <a:spcBef>
                <a:spcPts val="0"/>
              </a:spcBef>
              <a:spcAft>
                <a:spcPts val="0"/>
              </a:spcAft>
              <a:buNone/>
            </a:pPr>
            <a:r>
              <a:rPr b="1" i="0" lang="en-US" sz="3800" u="none" cap="none" strike="noStrike">
                <a:solidFill>
                  <a:srgbClr val="FFFCF3"/>
                </a:solidFill>
                <a:latin typeface="Arial"/>
                <a:ea typeface="Arial"/>
                <a:cs typeface="Arial"/>
                <a:sym typeface="Arial"/>
              </a:rPr>
              <a:t>C) 高延遲</a:t>
            </a:r>
            <a:endParaRPr/>
          </a:p>
          <a:p>
            <a:pPr indent="0" lvl="0" marL="0" marR="0" rtl="0" algn="just">
              <a:lnSpc>
                <a:spcPct val="218000"/>
              </a:lnSpc>
              <a:spcBef>
                <a:spcPts val="0"/>
              </a:spcBef>
              <a:spcAft>
                <a:spcPts val="0"/>
              </a:spcAft>
              <a:buNone/>
            </a:pPr>
            <a:r>
              <a:rPr b="1" i="0" lang="en-US" sz="3800" u="none" cap="none" strike="noStrike">
                <a:solidFill>
                  <a:srgbClr val="FFFCF3"/>
                </a:solidFill>
                <a:latin typeface="Arial"/>
                <a:ea typeface="Arial"/>
                <a:cs typeface="Arial"/>
                <a:sym typeface="Arial"/>
              </a:rPr>
              <a:t>D) 多樣性</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39"/>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18" name="Google Shape;718;p39"/>
          <p:cNvGrpSpPr/>
          <p:nvPr/>
        </p:nvGrpSpPr>
        <p:grpSpPr>
          <a:xfrm>
            <a:off x="470572" y="318502"/>
            <a:ext cx="5340470" cy="1787429"/>
            <a:chOff x="0" y="-28575"/>
            <a:chExt cx="1205150" cy="403358"/>
          </a:xfrm>
        </p:grpSpPr>
        <p:sp>
          <p:nvSpPr>
            <p:cNvPr id="719" name="Google Shape;719;p39"/>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720" name="Google Shape;720;p39"/>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21" name="Google Shape;721;p39"/>
          <p:cNvSpPr/>
          <p:nvPr/>
        </p:nvSpPr>
        <p:spPr>
          <a:xfrm>
            <a:off x="732794" y="3606102"/>
            <a:ext cx="8713830" cy="5221943"/>
          </a:xfrm>
          <a:custGeom>
            <a:rect b="b" l="l" r="r" t="t"/>
            <a:pathLst>
              <a:path extrusionOk="0" h="5221943" w="8713830">
                <a:moveTo>
                  <a:pt x="0" y="0"/>
                </a:moveTo>
                <a:lnTo>
                  <a:pt x="8713831" y="0"/>
                </a:lnTo>
                <a:lnTo>
                  <a:pt x="8713831" y="5221943"/>
                </a:lnTo>
                <a:lnTo>
                  <a:pt x="0" y="5221943"/>
                </a:lnTo>
                <a:lnTo>
                  <a:pt x="0" y="0"/>
                </a:lnTo>
                <a:close/>
              </a:path>
            </a:pathLst>
          </a:custGeom>
          <a:blipFill rotWithShape="1">
            <a:blip r:embed="rId4">
              <a:alphaModFix/>
            </a:blip>
            <a:stretch>
              <a:fillRect b="0" l="-1096" r="0" t="-11341"/>
            </a:stretch>
          </a:blipFill>
          <a:ln>
            <a:noFill/>
          </a:ln>
        </p:spPr>
      </p:sp>
      <p:sp>
        <p:nvSpPr>
          <p:cNvPr id="722" name="Google Shape;722;p39"/>
          <p:cNvSpPr txBox="1"/>
          <p:nvPr/>
        </p:nvSpPr>
        <p:spPr>
          <a:xfrm>
            <a:off x="-192054" y="70944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23" name="Google Shape;723;p39"/>
          <p:cNvSpPr txBox="1"/>
          <p:nvPr/>
        </p:nvSpPr>
        <p:spPr>
          <a:xfrm>
            <a:off x="6172158" y="382079"/>
            <a:ext cx="11268732" cy="2007679"/>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問題三:哪項是元宇宙世界(Metaverse)的特點?</a:t>
            </a:r>
            <a:endParaRPr/>
          </a:p>
        </p:txBody>
      </p:sp>
      <p:sp>
        <p:nvSpPr>
          <p:cNvPr id="724" name="Google Shape;724;p39"/>
          <p:cNvSpPr txBox="1"/>
          <p:nvPr/>
        </p:nvSpPr>
        <p:spPr>
          <a:xfrm>
            <a:off x="11055638" y="3491802"/>
            <a:ext cx="9545352" cy="3183382"/>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39D5FF"/>
                </a:solidFill>
                <a:latin typeface="Arial"/>
                <a:ea typeface="Arial"/>
                <a:cs typeface="Arial"/>
                <a:sym typeface="Arial"/>
              </a:rPr>
              <a:t>A)沉浸感</a:t>
            </a:r>
            <a:endParaRPr/>
          </a:p>
          <a:p>
            <a:pPr indent="0" lvl="0" marL="0" marR="0" rtl="0" algn="just">
              <a:lnSpc>
                <a:spcPct val="162000"/>
              </a:lnSpc>
              <a:spcBef>
                <a:spcPts val="0"/>
              </a:spcBef>
              <a:spcAft>
                <a:spcPts val="0"/>
              </a:spcAft>
              <a:buNone/>
            </a:pPr>
            <a:r>
              <a:rPr b="1" i="0" lang="en-US" sz="3800" u="none" cap="none" strike="noStrike">
                <a:solidFill>
                  <a:srgbClr val="FFFFFF"/>
                </a:solidFill>
                <a:latin typeface="Arial"/>
                <a:ea typeface="Arial"/>
                <a:cs typeface="Arial"/>
                <a:sym typeface="Arial"/>
              </a:rPr>
              <a:t>B)單一化</a:t>
            </a:r>
            <a:endParaRPr/>
          </a:p>
          <a:p>
            <a:pPr indent="0" lvl="0" marL="0" marR="0" rtl="0" algn="just">
              <a:lnSpc>
                <a:spcPct val="159000"/>
              </a:lnSpc>
              <a:spcBef>
                <a:spcPts val="0"/>
              </a:spcBef>
              <a:spcAft>
                <a:spcPts val="0"/>
              </a:spcAft>
              <a:buNone/>
            </a:pPr>
            <a:r>
              <a:rPr b="1" i="0" lang="en-US" sz="3800" u="none" cap="none" strike="noStrike">
                <a:solidFill>
                  <a:srgbClr val="FFFCF3"/>
                </a:solidFill>
                <a:latin typeface="Arial"/>
                <a:ea typeface="Arial"/>
                <a:cs typeface="Arial"/>
                <a:sym typeface="Arial"/>
              </a:rPr>
              <a:t>C) 高延遲</a:t>
            </a:r>
            <a:endParaRPr/>
          </a:p>
          <a:p>
            <a:pPr indent="0" lvl="0" marL="0" marR="0" rtl="0" algn="just">
              <a:lnSpc>
                <a:spcPct val="218000"/>
              </a:lnSpc>
              <a:spcBef>
                <a:spcPts val="0"/>
              </a:spcBef>
              <a:spcAft>
                <a:spcPts val="0"/>
              </a:spcAft>
              <a:buNone/>
            </a:pPr>
            <a:r>
              <a:rPr b="1" i="0" lang="en-US" sz="3800" u="none" cap="none" strike="noStrike">
                <a:solidFill>
                  <a:srgbClr val="FFFCF3"/>
                </a:solidFill>
                <a:latin typeface="Arial"/>
                <a:ea typeface="Arial"/>
                <a:cs typeface="Arial"/>
                <a:sym typeface="Arial"/>
              </a:rPr>
              <a:t>D) 多樣性</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40"/>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30" name="Google Shape;730;p40"/>
          <p:cNvGrpSpPr/>
          <p:nvPr/>
        </p:nvGrpSpPr>
        <p:grpSpPr>
          <a:xfrm>
            <a:off x="470572" y="318502"/>
            <a:ext cx="5340470" cy="1787429"/>
            <a:chOff x="0" y="-28575"/>
            <a:chExt cx="1205150" cy="403358"/>
          </a:xfrm>
        </p:grpSpPr>
        <p:sp>
          <p:nvSpPr>
            <p:cNvPr id="731" name="Google Shape;731;p40"/>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732" name="Google Shape;732;p40"/>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33" name="Google Shape;733;p40"/>
          <p:cNvSpPr/>
          <p:nvPr/>
        </p:nvSpPr>
        <p:spPr>
          <a:xfrm>
            <a:off x="413460" y="3010399"/>
            <a:ext cx="8730540" cy="5827635"/>
          </a:xfrm>
          <a:custGeom>
            <a:rect b="b" l="l" r="r" t="t"/>
            <a:pathLst>
              <a:path extrusionOk="0" h="5827635" w="8730540">
                <a:moveTo>
                  <a:pt x="0" y="0"/>
                </a:moveTo>
                <a:lnTo>
                  <a:pt x="8730540" y="0"/>
                </a:lnTo>
                <a:lnTo>
                  <a:pt x="8730540" y="5827635"/>
                </a:lnTo>
                <a:lnTo>
                  <a:pt x="0" y="5827635"/>
                </a:lnTo>
                <a:lnTo>
                  <a:pt x="0" y="0"/>
                </a:lnTo>
                <a:close/>
              </a:path>
            </a:pathLst>
          </a:custGeom>
          <a:blipFill rotWithShape="1">
            <a:blip r:embed="rId4">
              <a:alphaModFix/>
            </a:blip>
            <a:stretch>
              <a:fillRect b="0" l="0" r="0" t="0"/>
            </a:stretch>
          </a:blipFill>
          <a:ln>
            <a:noFill/>
          </a:ln>
        </p:spPr>
      </p:sp>
      <p:sp>
        <p:nvSpPr>
          <p:cNvPr id="734" name="Google Shape;734;p40"/>
          <p:cNvSpPr txBox="1"/>
          <p:nvPr/>
        </p:nvSpPr>
        <p:spPr>
          <a:xfrm>
            <a:off x="-285617" y="51589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35" name="Google Shape;735;p40"/>
          <p:cNvSpPr txBox="1"/>
          <p:nvPr/>
        </p:nvSpPr>
        <p:spPr>
          <a:xfrm>
            <a:off x="6473681" y="375574"/>
            <a:ext cx="11016902" cy="1635273"/>
          </a:xfrm>
          <a:prstGeom prst="rect">
            <a:avLst/>
          </a:prstGeom>
          <a:noFill/>
          <a:ln>
            <a:noFill/>
          </a:ln>
        </p:spPr>
        <p:txBody>
          <a:bodyPr anchorCtr="0" anchor="t" bIns="0" lIns="0" spcFirstLastPara="1" rIns="0" wrap="square" tIns="0">
            <a:spAutoFit/>
          </a:bodyPr>
          <a:lstStyle/>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問題四：元宇宙的主要技術包括虛擬實境(VR)和擴增實境(AR)，哪項是</a:t>
            </a:r>
            <a:r>
              <a:rPr b="1" i="0" lang="en-US" sz="3921" u="sng" cap="none" strike="noStrike">
                <a:solidFill>
                  <a:srgbClr val="FFFFFF"/>
                </a:solidFill>
                <a:latin typeface="Arial"/>
                <a:ea typeface="Arial"/>
                <a:cs typeface="Arial"/>
                <a:sym typeface="Arial"/>
              </a:rPr>
              <a:t>虛擬實境(VR</a:t>
            </a:r>
            <a:r>
              <a:rPr b="1" i="0" lang="en-US" sz="3921" u="none" cap="none" strike="noStrike">
                <a:solidFill>
                  <a:srgbClr val="FFFFFF"/>
                </a:solidFill>
                <a:latin typeface="Arial"/>
                <a:ea typeface="Arial"/>
                <a:cs typeface="Arial"/>
                <a:sym typeface="Arial"/>
              </a:rPr>
              <a:t>)的特點?</a:t>
            </a:r>
            <a:endParaRPr/>
          </a:p>
        </p:txBody>
      </p:sp>
      <p:sp>
        <p:nvSpPr>
          <p:cNvPr id="736" name="Google Shape;736;p40"/>
          <p:cNvSpPr txBox="1"/>
          <p:nvPr/>
        </p:nvSpPr>
        <p:spPr>
          <a:xfrm>
            <a:off x="9604734" y="2774750"/>
            <a:ext cx="7654566" cy="566559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FFF"/>
                </a:solidFill>
                <a:latin typeface="Arial"/>
                <a:ea typeface="Arial"/>
                <a:cs typeface="Arial"/>
                <a:sym typeface="Arial"/>
              </a:rPr>
              <a:t>A) 將信息融合到現實世界中，使用時仍能看到周圍的實際環境。</a:t>
            </a:r>
            <a:endParaRPr/>
          </a:p>
          <a:p>
            <a:pPr indent="0" lvl="0" marL="0" marR="0" rtl="0" algn="just">
              <a:lnSpc>
                <a:spcPct val="176000"/>
              </a:lnSpc>
              <a:spcBef>
                <a:spcPts val="0"/>
              </a:spcBef>
              <a:spcAft>
                <a:spcPts val="0"/>
              </a:spcAft>
              <a:buNone/>
            </a:pPr>
            <a:r>
              <a:rPr b="1" i="0" lang="en-US" sz="3800" u="none" cap="none" strike="noStrike">
                <a:solidFill>
                  <a:srgbClr val="FFFFFF"/>
                </a:solidFill>
                <a:latin typeface="Arial"/>
                <a:ea typeface="Arial"/>
                <a:cs typeface="Arial"/>
                <a:sym typeface="Arial"/>
              </a:rPr>
              <a:t>B) 完全沉浸到虛擬環境，隔絕了現實世界的感知。</a:t>
            </a:r>
            <a:endParaRPr/>
          </a:p>
          <a:p>
            <a:pPr indent="0" lvl="0" marL="0" marR="0" rtl="0" algn="just">
              <a:lnSpc>
                <a:spcPct val="159000"/>
              </a:lnSpc>
              <a:spcBef>
                <a:spcPts val="0"/>
              </a:spcBef>
              <a:spcAft>
                <a:spcPts val="0"/>
              </a:spcAft>
              <a:buNone/>
            </a:pPr>
            <a:r>
              <a:rPr b="1" i="0" lang="en-US" sz="3800" u="none" cap="none" strike="noStrike">
                <a:solidFill>
                  <a:srgbClr val="FFFFFF"/>
                </a:solidFill>
                <a:latin typeface="Arial"/>
                <a:ea typeface="Arial"/>
                <a:cs typeface="Arial"/>
                <a:sym typeface="Arial"/>
              </a:rPr>
              <a:t>C) 使用穿戴式顯示器觀看 3D 模型，但仍以現實世界為背景。</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41"/>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42" name="Google Shape;742;p41"/>
          <p:cNvGrpSpPr/>
          <p:nvPr/>
        </p:nvGrpSpPr>
        <p:grpSpPr>
          <a:xfrm>
            <a:off x="470572" y="318502"/>
            <a:ext cx="5340470" cy="1787429"/>
            <a:chOff x="0" y="-28575"/>
            <a:chExt cx="1205150" cy="403358"/>
          </a:xfrm>
        </p:grpSpPr>
        <p:sp>
          <p:nvSpPr>
            <p:cNvPr id="743" name="Google Shape;743;p41"/>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744" name="Google Shape;744;p41"/>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45" name="Google Shape;745;p41"/>
          <p:cNvSpPr/>
          <p:nvPr/>
        </p:nvSpPr>
        <p:spPr>
          <a:xfrm>
            <a:off x="413460" y="3010399"/>
            <a:ext cx="8730540" cy="5827635"/>
          </a:xfrm>
          <a:custGeom>
            <a:rect b="b" l="l" r="r" t="t"/>
            <a:pathLst>
              <a:path extrusionOk="0" h="5827635" w="8730540">
                <a:moveTo>
                  <a:pt x="0" y="0"/>
                </a:moveTo>
                <a:lnTo>
                  <a:pt x="8730540" y="0"/>
                </a:lnTo>
                <a:lnTo>
                  <a:pt x="8730540" y="5827635"/>
                </a:lnTo>
                <a:lnTo>
                  <a:pt x="0" y="5827635"/>
                </a:lnTo>
                <a:lnTo>
                  <a:pt x="0" y="0"/>
                </a:lnTo>
                <a:close/>
              </a:path>
            </a:pathLst>
          </a:custGeom>
          <a:blipFill rotWithShape="1">
            <a:blip r:embed="rId4">
              <a:alphaModFix/>
            </a:blip>
            <a:stretch>
              <a:fillRect b="0" l="0" r="0" t="0"/>
            </a:stretch>
          </a:blipFill>
          <a:ln>
            <a:noFill/>
          </a:ln>
        </p:spPr>
      </p:sp>
      <p:sp>
        <p:nvSpPr>
          <p:cNvPr id="746" name="Google Shape;746;p41"/>
          <p:cNvSpPr txBox="1"/>
          <p:nvPr/>
        </p:nvSpPr>
        <p:spPr>
          <a:xfrm>
            <a:off x="-192054" y="498998"/>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47" name="Google Shape;747;p41"/>
          <p:cNvSpPr txBox="1"/>
          <p:nvPr/>
        </p:nvSpPr>
        <p:spPr>
          <a:xfrm>
            <a:off x="6473681" y="375574"/>
            <a:ext cx="11016902" cy="1627652"/>
          </a:xfrm>
          <a:prstGeom prst="rect">
            <a:avLst/>
          </a:prstGeom>
          <a:noFill/>
          <a:ln>
            <a:noFill/>
          </a:ln>
        </p:spPr>
        <p:txBody>
          <a:bodyPr anchorCtr="0" anchor="t" bIns="0" lIns="0" spcFirstLastPara="1" rIns="0" wrap="square" tIns="0">
            <a:spAutoFit/>
          </a:bodyPr>
          <a:lstStyle/>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問題四：元宇宙的主要技術包括虛擬實境(VR)和擴增實境(AR)，哪項是</a:t>
            </a:r>
            <a:r>
              <a:rPr b="1" i="0" lang="en-US" sz="3921" u="sng" cap="none" strike="noStrike">
                <a:solidFill>
                  <a:srgbClr val="FFFFFF"/>
                </a:solidFill>
                <a:latin typeface="Arial"/>
                <a:ea typeface="Arial"/>
                <a:cs typeface="Arial"/>
                <a:sym typeface="Arial"/>
              </a:rPr>
              <a:t>虛擬實境(VR</a:t>
            </a:r>
            <a:r>
              <a:rPr b="1" i="0" lang="en-US" sz="3921" u="none" cap="none" strike="noStrike">
                <a:solidFill>
                  <a:srgbClr val="FFFFFF"/>
                </a:solidFill>
                <a:latin typeface="Arial"/>
                <a:ea typeface="Arial"/>
                <a:cs typeface="Arial"/>
                <a:sym typeface="Arial"/>
              </a:rPr>
              <a:t>)的特點?</a:t>
            </a:r>
            <a:endParaRPr/>
          </a:p>
        </p:txBody>
      </p:sp>
      <p:sp>
        <p:nvSpPr>
          <p:cNvPr id="748" name="Google Shape;748;p41"/>
          <p:cNvSpPr txBox="1"/>
          <p:nvPr/>
        </p:nvSpPr>
        <p:spPr>
          <a:xfrm>
            <a:off x="9604734" y="2774750"/>
            <a:ext cx="7654566" cy="563892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FFF"/>
                </a:solidFill>
                <a:latin typeface="Arial"/>
                <a:ea typeface="Arial"/>
                <a:cs typeface="Arial"/>
                <a:sym typeface="Arial"/>
              </a:rPr>
              <a:t>A) 將信息融合到現實世界中，使用時仍能看到周圍的實際環境。</a:t>
            </a:r>
            <a:endParaRPr/>
          </a:p>
          <a:p>
            <a:pPr indent="0" lvl="0" marL="0" marR="0" rtl="0" algn="just">
              <a:lnSpc>
                <a:spcPct val="176000"/>
              </a:lnSpc>
              <a:spcBef>
                <a:spcPts val="0"/>
              </a:spcBef>
              <a:spcAft>
                <a:spcPts val="0"/>
              </a:spcAft>
              <a:buNone/>
            </a:pPr>
            <a:r>
              <a:rPr b="1" i="0" lang="en-US" sz="3800" u="none" cap="none" strike="noStrike">
                <a:solidFill>
                  <a:srgbClr val="39D5FF"/>
                </a:solidFill>
                <a:latin typeface="Arial"/>
                <a:ea typeface="Arial"/>
                <a:cs typeface="Arial"/>
                <a:sym typeface="Arial"/>
              </a:rPr>
              <a:t>B) 完全沉浸到虛擬環境，隔絕了現實世界的感知。</a:t>
            </a:r>
            <a:endParaRPr/>
          </a:p>
          <a:p>
            <a:pPr indent="0" lvl="0" marL="0" marR="0" rtl="0" algn="just">
              <a:lnSpc>
                <a:spcPct val="159000"/>
              </a:lnSpc>
              <a:spcBef>
                <a:spcPts val="0"/>
              </a:spcBef>
              <a:spcAft>
                <a:spcPts val="0"/>
              </a:spcAft>
              <a:buNone/>
            </a:pPr>
            <a:r>
              <a:rPr b="1" i="0" lang="en-US" sz="3800" u="none" cap="none" strike="noStrike">
                <a:solidFill>
                  <a:srgbClr val="FFFFFF"/>
                </a:solidFill>
                <a:latin typeface="Arial"/>
                <a:ea typeface="Arial"/>
                <a:cs typeface="Arial"/>
                <a:sym typeface="Arial"/>
              </a:rPr>
              <a:t>C) 使用穿戴式顯示器觀看 3D 模型，但仍以現實世界為背景。</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42"/>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54" name="Google Shape;754;p42"/>
          <p:cNvGrpSpPr/>
          <p:nvPr/>
        </p:nvGrpSpPr>
        <p:grpSpPr>
          <a:xfrm>
            <a:off x="470572" y="318502"/>
            <a:ext cx="5340470" cy="1787429"/>
            <a:chOff x="0" y="-28575"/>
            <a:chExt cx="1205150" cy="403358"/>
          </a:xfrm>
        </p:grpSpPr>
        <p:sp>
          <p:nvSpPr>
            <p:cNvPr id="755" name="Google Shape;755;p42"/>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756" name="Google Shape;756;p42"/>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57" name="Google Shape;757;p42"/>
          <p:cNvSpPr/>
          <p:nvPr/>
        </p:nvSpPr>
        <p:spPr>
          <a:xfrm>
            <a:off x="470572" y="2889050"/>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758" name="Google Shape;758;p42"/>
          <p:cNvSpPr txBox="1"/>
          <p:nvPr/>
        </p:nvSpPr>
        <p:spPr>
          <a:xfrm>
            <a:off x="-192054" y="3755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59" name="Google Shape;759;p42"/>
          <p:cNvSpPr txBox="1"/>
          <p:nvPr/>
        </p:nvSpPr>
        <p:spPr>
          <a:xfrm>
            <a:off x="6473681" y="375574"/>
            <a:ext cx="11016902" cy="1635273"/>
          </a:xfrm>
          <a:prstGeom prst="rect">
            <a:avLst/>
          </a:prstGeom>
          <a:noFill/>
          <a:ln>
            <a:noFill/>
          </a:ln>
        </p:spPr>
        <p:txBody>
          <a:bodyPr anchorCtr="0" anchor="t" bIns="0" lIns="0" spcFirstLastPara="1" rIns="0" wrap="square" tIns="0">
            <a:spAutoFit/>
          </a:bodyPr>
          <a:lstStyle/>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問題五：元宇宙的主要技術包括虛擬實境(VR)和擴增實境(AR)，哪項是</a:t>
            </a:r>
            <a:r>
              <a:rPr b="1" i="0" lang="en-US" sz="3921" u="sng" cap="none" strike="noStrike">
                <a:solidFill>
                  <a:srgbClr val="FFFFFF"/>
                </a:solidFill>
                <a:latin typeface="Arial"/>
                <a:ea typeface="Arial"/>
                <a:cs typeface="Arial"/>
                <a:sym typeface="Arial"/>
              </a:rPr>
              <a:t>擴增實境(AR)</a:t>
            </a:r>
            <a:r>
              <a:rPr b="1" i="0" lang="en-US" sz="3921" u="none" cap="none" strike="noStrike">
                <a:solidFill>
                  <a:srgbClr val="FFFFFF"/>
                </a:solidFill>
                <a:latin typeface="Arial"/>
                <a:ea typeface="Arial"/>
                <a:cs typeface="Arial"/>
                <a:sym typeface="Arial"/>
              </a:rPr>
              <a:t>的特點?</a:t>
            </a:r>
            <a:endParaRPr/>
          </a:p>
        </p:txBody>
      </p:sp>
      <p:sp>
        <p:nvSpPr>
          <p:cNvPr id="760" name="Google Shape;760;p42"/>
          <p:cNvSpPr txBox="1"/>
          <p:nvPr/>
        </p:nvSpPr>
        <p:spPr>
          <a:xfrm>
            <a:off x="9604734" y="2774750"/>
            <a:ext cx="7654566" cy="566559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FFF"/>
                </a:solidFill>
                <a:latin typeface="Arial"/>
                <a:ea typeface="Arial"/>
                <a:cs typeface="Arial"/>
                <a:sym typeface="Arial"/>
              </a:rPr>
              <a:t>A) 將信息融合到現實世界中，使用時仍能看到周圍的實際環境。</a:t>
            </a:r>
            <a:endParaRPr/>
          </a:p>
          <a:p>
            <a:pPr indent="0" lvl="0" marL="0" marR="0" rtl="0" algn="just">
              <a:lnSpc>
                <a:spcPct val="176000"/>
              </a:lnSpc>
              <a:spcBef>
                <a:spcPts val="0"/>
              </a:spcBef>
              <a:spcAft>
                <a:spcPts val="0"/>
              </a:spcAft>
              <a:buNone/>
            </a:pPr>
            <a:r>
              <a:rPr b="1" i="0" lang="en-US" sz="3800" u="none" cap="none" strike="noStrike">
                <a:solidFill>
                  <a:srgbClr val="FFFFFF"/>
                </a:solidFill>
                <a:latin typeface="Arial"/>
                <a:ea typeface="Arial"/>
                <a:cs typeface="Arial"/>
                <a:sym typeface="Arial"/>
              </a:rPr>
              <a:t>B) 完全沉浸到虛擬環境，隔絕了現實世界的感知。</a:t>
            </a:r>
            <a:endParaRPr/>
          </a:p>
          <a:p>
            <a:pPr indent="0" lvl="0" marL="0" marR="0" rtl="0" algn="just">
              <a:lnSpc>
                <a:spcPct val="159000"/>
              </a:lnSpc>
              <a:spcBef>
                <a:spcPts val="0"/>
              </a:spcBef>
              <a:spcAft>
                <a:spcPts val="0"/>
              </a:spcAft>
              <a:buNone/>
            </a:pPr>
            <a:r>
              <a:rPr b="1" i="0" lang="en-US" sz="3800" u="none" cap="none" strike="noStrike">
                <a:solidFill>
                  <a:srgbClr val="FFFFFF"/>
                </a:solidFill>
                <a:latin typeface="Arial"/>
                <a:ea typeface="Arial"/>
                <a:cs typeface="Arial"/>
                <a:sym typeface="Arial"/>
              </a:rPr>
              <a:t>C) 使用穿戴式顯示器觀看 3D 模型，但仍以現實世界為背景。</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43"/>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66" name="Google Shape;766;p43"/>
          <p:cNvGrpSpPr/>
          <p:nvPr/>
        </p:nvGrpSpPr>
        <p:grpSpPr>
          <a:xfrm>
            <a:off x="470572" y="318502"/>
            <a:ext cx="5340470" cy="1787429"/>
            <a:chOff x="0" y="-28575"/>
            <a:chExt cx="1205150" cy="403358"/>
          </a:xfrm>
        </p:grpSpPr>
        <p:sp>
          <p:nvSpPr>
            <p:cNvPr id="767" name="Google Shape;767;p43"/>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768" name="Google Shape;768;p43"/>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69" name="Google Shape;769;p43"/>
          <p:cNvSpPr/>
          <p:nvPr/>
        </p:nvSpPr>
        <p:spPr>
          <a:xfrm>
            <a:off x="470572" y="2889050"/>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770" name="Google Shape;770;p43"/>
          <p:cNvSpPr txBox="1"/>
          <p:nvPr/>
        </p:nvSpPr>
        <p:spPr>
          <a:xfrm>
            <a:off x="-192054" y="6626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71" name="Google Shape;771;p43"/>
          <p:cNvSpPr txBox="1"/>
          <p:nvPr/>
        </p:nvSpPr>
        <p:spPr>
          <a:xfrm>
            <a:off x="6473681" y="375574"/>
            <a:ext cx="11016902" cy="1627652"/>
          </a:xfrm>
          <a:prstGeom prst="rect">
            <a:avLst/>
          </a:prstGeom>
          <a:noFill/>
          <a:ln>
            <a:noFill/>
          </a:ln>
        </p:spPr>
        <p:txBody>
          <a:bodyPr anchorCtr="0" anchor="t" bIns="0" lIns="0" spcFirstLastPara="1" rIns="0" wrap="square" tIns="0">
            <a:spAutoFit/>
          </a:bodyPr>
          <a:lstStyle/>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問題五：元宇宙的主要技術包括虛擬實境(VR)和擴增實境(AR)，哪項是</a:t>
            </a:r>
            <a:r>
              <a:rPr b="1" i="0" lang="en-US" sz="3921" u="sng" cap="none" strike="noStrike">
                <a:solidFill>
                  <a:srgbClr val="FFFFFF"/>
                </a:solidFill>
                <a:latin typeface="Arial"/>
                <a:ea typeface="Arial"/>
                <a:cs typeface="Arial"/>
                <a:sym typeface="Arial"/>
              </a:rPr>
              <a:t>擴增實境(AR)</a:t>
            </a:r>
            <a:r>
              <a:rPr b="1" i="0" lang="en-US" sz="3921" u="none" cap="none" strike="noStrike">
                <a:solidFill>
                  <a:srgbClr val="FFFFFF"/>
                </a:solidFill>
                <a:latin typeface="Arial"/>
                <a:ea typeface="Arial"/>
                <a:cs typeface="Arial"/>
                <a:sym typeface="Arial"/>
              </a:rPr>
              <a:t>的特點?</a:t>
            </a:r>
            <a:endParaRPr/>
          </a:p>
        </p:txBody>
      </p:sp>
      <p:sp>
        <p:nvSpPr>
          <p:cNvPr id="772" name="Google Shape;772;p43"/>
          <p:cNvSpPr txBox="1"/>
          <p:nvPr/>
        </p:nvSpPr>
        <p:spPr>
          <a:xfrm>
            <a:off x="9604734" y="2774750"/>
            <a:ext cx="7654566" cy="563892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39D5FF"/>
                </a:solidFill>
                <a:latin typeface="Arial"/>
                <a:ea typeface="Arial"/>
                <a:cs typeface="Arial"/>
                <a:sym typeface="Arial"/>
              </a:rPr>
              <a:t>A) 將信息融合到現實世界中，使用時仍能看到周圍的實際環境。</a:t>
            </a:r>
            <a:endParaRPr/>
          </a:p>
          <a:p>
            <a:pPr indent="0" lvl="0" marL="0" marR="0" rtl="0" algn="just">
              <a:lnSpc>
                <a:spcPct val="176000"/>
              </a:lnSpc>
              <a:spcBef>
                <a:spcPts val="0"/>
              </a:spcBef>
              <a:spcAft>
                <a:spcPts val="0"/>
              </a:spcAft>
              <a:buNone/>
            </a:pPr>
            <a:r>
              <a:rPr b="1" i="0" lang="en-US" sz="3800" u="none" cap="none" strike="noStrike">
                <a:solidFill>
                  <a:srgbClr val="FFFFFF"/>
                </a:solidFill>
                <a:latin typeface="Arial"/>
                <a:ea typeface="Arial"/>
                <a:cs typeface="Arial"/>
                <a:sym typeface="Arial"/>
              </a:rPr>
              <a:t>B) 完全沉浸到虛擬環境，隔絕了現實世界的感知。</a:t>
            </a:r>
            <a:endParaRPr/>
          </a:p>
          <a:p>
            <a:pPr indent="0" lvl="0" marL="0" marR="0" rtl="0" algn="just">
              <a:lnSpc>
                <a:spcPct val="159000"/>
              </a:lnSpc>
              <a:spcBef>
                <a:spcPts val="0"/>
              </a:spcBef>
              <a:spcAft>
                <a:spcPts val="0"/>
              </a:spcAft>
              <a:buNone/>
            </a:pPr>
            <a:r>
              <a:rPr b="1" i="0" lang="en-US" sz="3800" u="none" cap="none" strike="noStrike">
                <a:solidFill>
                  <a:srgbClr val="FFFFFF"/>
                </a:solidFill>
                <a:latin typeface="Arial"/>
                <a:ea typeface="Arial"/>
                <a:cs typeface="Arial"/>
                <a:sym typeface="Arial"/>
              </a:rPr>
              <a:t>C) 使用穿戴式顯示器觀看 3D 模型，但仍以現實世界為背景。</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D) 以上皆是</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44"/>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78" name="Google Shape;778;p44"/>
          <p:cNvGrpSpPr/>
          <p:nvPr/>
        </p:nvGrpSpPr>
        <p:grpSpPr>
          <a:xfrm>
            <a:off x="470572" y="318502"/>
            <a:ext cx="5340470" cy="1787429"/>
            <a:chOff x="0" y="-28575"/>
            <a:chExt cx="1205150" cy="403358"/>
          </a:xfrm>
        </p:grpSpPr>
        <p:sp>
          <p:nvSpPr>
            <p:cNvPr id="779" name="Google Shape;779;p44"/>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780" name="Google Shape;780;p44"/>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81" name="Google Shape;781;p44"/>
          <p:cNvSpPr/>
          <p:nvPr/>
        </p:nvSpPr>
        <p:spPr>
          <a:xfrm>
            <a:off x="4166446" y="2625709"/>
            <a:ext cx="9955108" cy="6632591"/>
          </a:xfrm>
          <a:custGeom>
            <a:rect b="b" l="l" r="r" t="t"/>
            <a:pathLst>
              <a:path extrusionOk="0" h="6632591" w="9955108">
                <a:moveTo>
                  <a:pt x="0" y="0"/>
                </a:moveTo>
                <a:lnTo>
                  <a:pt x="9955108" y="0"/>
                </a:lnTo>
                <a:lnTo>
                  <a:pt x="9955108" y="6632591"/>
                </a:lnTo>
                <a:lnTo>
                  <a:pt x="0" y="6632591"/>
                </a:lnTo>
                <a:lnTo>
                  <a:pt x="0" y="0"/>
                </a:lnTo>
                <a:close/>
              </a:path>
            </a:pathLst>
          </a:custGeom>
          <a:blipFill rotWithShape="1">
            <a:blip r:embed="rId4">
              <a:alphaModFix/>
            </a:blip>
            <a:stretch>
              <a:fillRect b="0" l="0" r="0" t="0"/>
            </a:stretch>
          </a:blipFill>
          <a:ln>
            <a:noFill/>
          </a:ln>
        </p:spPr>
      </p:sp>
      <p:sp>
        <p:nvSpPr>
          <p:cNvPr id="782" name="Google Shape;782;p44"/>
          <p:cNvSpPr txBox="1"/>
          <p:nvPr/>
        </p:nvSpPr>
        <p:spPr>
          <a:xfrm>
            <a:off x="-192054" y="3755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83" name="Google Shape;783;p44"/>
          <p:cNvSpPr txBox="1"/>
          <p:nvPr/>
        </p:nvSpPr>
        <p:spPr>
          <a:xfrm>
            <a:off x="6473681" y="375574"/>
            <a:ext cx="11016902" cy="1635273"/>
          </a:xfrm>
          <a:prstGeom prst="rect">
            <a:avLst/>
          </a:prstGeom>
          <a:noFill/>
          <a:ln>
            <a:noFill/>
          </a:ln>
        </p:spPr>
        <p:txBody>
          <a:bodyPr anchorCtr="0" anchor="t" bIns="0" lIns="0" spcFirstLastPara="1" rIns="0" wrap="square" tIns="0">
            <a:spAutoFit/>
          </a:bodyPr>
          <a:lstStyle/>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問題六: 擴增實境(AR)和虛擬實境 (VR)皆需要佩戴專用的頭戴式顯示設備?</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45"/>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789" name="Google Shape;789;p45"/>
          <p:cNvGrpSpPr/>
          <p:nvPr/>
        </p:nvGrpSpPr>
        <p:grpSpPr>
          <a:xfrm>
            <a:off x="470572" y="318502"/>
            <a:ext cx="5340470" cy="1787429"/>
            <a:chOff x="0" y="-28575"/>
            <a:chExt cx="1205150" cy="403358"/>
          </a:xfrm>
        </p:grpSpPr>
        <p:sp>
          <p:nvSpPr>
            <p:cNvPr id="790" name="Google Shape;790;p45"/>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791" name="Google Shape;791;p45"/>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92" name="Google Shape;792;p45"/>
          <p:cNvSpPr/>
          <p:nvPr/>
        </p:nvSpPr>
        <p:spPr>
          <a:xfrm>
            <a:off x="4166446" y="2625709"/>
            <a:ext cx="9955108" cy="6632591"/>
          </a:xfrm>
          <a:custGeom>
            <a:rect b="b" l="l" r="r" t="t"/>
            <a:pathLst>
              <a:path extrusionOk="0" h="6632591" w="9955108">
                <a:moveTo>
                  <a:pt x="0" y="0"/>
                </a:moveTo>
                <a:lnTo>
                  <a:pt x="9955108" y="0"/>
                </a:lnTo>
                <a:lnTo>
                  <a:pt x="9955108" y="6632591"/>
                </a:lnTo>
                <a:lnTo>
                  <a:pt x="0" y="6632591"/>
                </a:lnTo>
                <a:lnTo>
                  <a:pt x="0" y="0"/>
                </a:lnTo>
                <a:close/>
              </a:path>
            </a:pathLst>
          </a:custGeom>
          <a:blipFill rotWithShape="1">
            <a:blip r:embed="rId4">
              <a:alphaModFix/>
            </a:blip>
            <a:stretch>
              <a:fillRect b="0" l="0" r="0" t="0"/>
            </a:stretch>
          </a:blipFill>
          <a:ln>
            <a:noFill/>
          </a:ln>
        </p:spPr>
      </p:sp>
      <p:sp>
        <p:nvSpPr>
          <p:cNvPr id="793" name="Google Shape;793;p45"/>
          <p:cNvSpPr/>
          <p:nvPr/>
        </p:nvSpPr>
        <p:spPr>
          <a:xfrm>
            <a:off x="9144000" y="4459846"/>
            <a:ext cx="4308691" cy="4114800"/>
          </a:xfrm>
          <a:custGeom>
            <a:rect b="b" l="l" r="r" t="t"/>
            <a:pathLst>
              <a:path extrusionOk="0" h="4114800" w="4308691">
                <a:moveTo>
                  <a:pt x="0" y="0"/>
                </a:moveTo>
                <a:lnTo>
                  <a:pt x="4308691" y="0"/>
                </a:lnTo>
                <a:lnTo>
                  <a:pt x="4308691" y="4114800"/>
                </a:lnTo>
                <a:lnTo>
                  <a:pt x="0" y="4114800"/>
                </a:lnTo>
                <a:lnTo>
                  <a:pt x="0" y="0"/>
                </a:lnTo>
                <a:close/>
              </a:path>
            </a:pathLst>
          </a:custGeom>
          <a:blipFill rotWithShape="1">
            <a:blip r:embed="rId5">
              <a:alphaModFix/>
            </a:blip>
            <a:stretch>
              <a:fillRect b="0" l="0" r="0" t="0"/>
            </a:stretch>
          </a:blipFill>
          <a:ln>
            <a:noFill/>
          </a:ln>
        </p:spPr>
      </p:sp>
      <p:sp>
        <p:nvSpPr>
          <p:cNvPr id="794" name="Google Shape;794;p45"/>
          <p:cNvSpPr txBox="1"/>
          <p:nvPr/>
        </p:nvSpPr>
        <p:spPr>
          <a:xfrm>
            <a:off x="-192054" y="3755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795" name="Google Shape;795;p45"/>
          <p:cNvSpPr txBox="1"/>
          <p:nvPr/>
        </p:nvSpPr>
        <p:spPr>
          <a:xfrm>
            <a:off x="6473681" y="375574"/>
            <a:ext cx="11016902" cy="1635273"/>
          </a:xfrm>
          <a:prstGeom prst="rect">
            <a:avLst/>
          </a:prstGeom>
          <a:noFill/>
          <a:ln>
            <a:noFill/>
          </a:ln>
        </p:spPr>
        <p:txBody>
          <a:bodyPr anchorCtr="0" anchor="t" bIns="0" lIns="0" spcFirstLastPara="1" rIns="0" wrap="square" tIns="0">
            <a:spAutoFit/>
          </a:bodyPr>
          <a:lstStyle/>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問題六: 擴增實境(AR)和虛擬實境 (VR)皆需要佩戴專用的頭戴式顯示設備</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46"/>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801" name="Google Shape;801;p46"/>
          <p:cNvGrpSpPr/>
          <p:nvPr/>
        </p:nvGrpSpPr>
        <p:grpSpPr>
          <a:xfrm>
            <a:off x="470572" y="318502"/>
            <a:ext cx="5340470" cy="1787429"/>
            <a:chOff x="0" y="-28575"/>
            <a:chExt cx="1205150" cy="403358"/>
          </a:xfrm>
        </p:grpSpPr>
        <p:sp>
          <p:nvSpPr>
            <p:cNvPr id="802" name="Google Shape;802;p46"/>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803" name="Google Shape;803;p46"/>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04" name="Google Shape;804;p46"/>
          <p:cNvSpPr txBox="1"/>
          <p:nvPr/>
        </p:nvSpPr>
        <p:spPr>
          <a:xfrm>
            <a:off x="6473681" y="3172406"/>
            <a:ext cx="11016902" cy="5866385"/>
          </a:xfrm>
          <a:prstGeom prst="rect">
            <a:avLst/>
          </a:prstGeom>
          <a:noFill/>
          <a:ln>
            <a:noFill/>
          </a:ln>
        </p:spPr>
        <p:txBody>
          <a:bodyPr anchorCtr="0" anchor="t" bIns="0" lIns="0" spcFirstLastPara="1" rIns="0" wrap="square" tIns="0">
            <a:spAutoFit/>
          </a:bodyPr>
          <a:lstStyle/>
          <a:p>
            <a:pPr indent="0" lvl="0" marL="0" marR="0" rtl="0" algn="l">
              <a:lnSpc>
                <a:spcPct val="167992"/>
              </a:lnSpc>
              <a:spcBef>
                <a:spcPts val="0"/>
              </a:spcBef>
              <a:spcAft>
                <a:spcPts val="0"/>
              </a:spcAft>
              <a:buNone/>
            </a:pPr>
            <a:r>
              <a:rPr b="1" i="0" lang="en-US" sz="3921" u="none" cap="none" strike="noStrike">
                <a:solidFill>
                  <a:srgbClr val="FFFFFF"/>
                </a:solidFill>
                <a:latin typeface="Arial"/>
                <a:ea typeface="Arial"/>
                <a:cs typeface="Arial"/>
                <a:sym typeface="Arial"/>
              </a:rPr>
              <a:t>A) MR 只讓我們看到完全虛擬的世界，和真實世界沒有關係</a:t>
            </a:r>
            <a:endParaRPr/>
          </a:p>
          <a:p>
            <a:pPr indent="0" lvl="0" marL="0" marR="0" rtl="0" algn="l">
              <a:lnSpc>
                <a:spcPct val="167992"/>
              </a:lnSpc>
              <a:spcBef>
                <a:spcPts val="0"/>
              </a:spcBef>
              <a:spcAft>
                <a:spcPts val="0"/>
              </a:spcAft>
              <a:buNone/>
            </a:pPr>
            <a:r>
              <a:rPr b="1" i="0" lang="en-US" sz="3921" u="none" cap="none" strike="noStrike">
                <a:solidFill>
                  <a:srgbClr val="FFFFFF"/>
                </a:solidFill>
                <a:latin typeface="Arial"/>
                <a:ea typeface="Arial"/>
                <a:cs typeface="Arial"/>
                <a:sym typeface="Arial"/>
              </a:rPr>
              <a:t>B) MR 把真實世界和虛擬世界的影像結合在一起，讓我們能同時看到兩者</a:t>
            </a:r>
            <a:endParaRPr/>
          </a:p>
          <a:p>
            <a:pPr indent="0" lvl="0" marL="0" marR="0" rtl="0" algn="l">
              <a:lnSpc>
                <a:spcPct val="167992"/>
              </a:lnSpc>
              <a:spcBef>
                <a:spcPts val="0"/>
              </a:spcBef>
              <a:spcAft>
                <a:spcPts val="0"/>
              </a:spcAft>
              <a:buNone/>
            </a:pPr>
            <a:r>
              <a:rPr b="1" i="0" lang="en-US" sz="3921" u="none" cap="none" strike="noStrike">
                <a:solidFill>
                  <a:srgbClr val="FFFFFF"/>
                </a:solidFill>
                <a:latin typeface="Arial"/>
                <a:ea typeface="Arial"/>
                <a:cs typeface="Arial"/>
                <a:sym typeface="Arial"/>
              </a:rPr>
              <a:t>C) 使用 MR 時，我們只能用滑鼠和鍵盤控制</a:t>
            </a:r>
            <a:endParaRPr/>
          </a:p>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D) MR 可以讓虛擬物體看起來像真的存在在我們面前</a:t>
            </a:r>
            <a:endParaRPr/>
          </a:p>
        </p:txBody>
      </p:sp>
      <p:sp>
        <p:nvSpPr>
          <p:cNvPr id="805" name="Google Shape;805;p46"/>
          <p:cNvSpPr/>
          <p:nvPr/>
        </p:nvSpPr>
        <p:spPr>
          <a:xfrm>
            <a:off x="729026" y="3343856"/>
            <a:ext cx="5082016" cy="5456329"/>
          </a:xfrm>
          <a:custGeom>
            <a:rect b="b" l="l" r="r" t="t"/>
            <a:pathLst>
              <a:path extrusionOk="0" h="5456329" w="5082016">
                <a:moveTo>
                  <a:pt x="0" y="0"/>
                </a:moveTo>
                <a:lnTo>
                  <a:pt x="5082016" y="0"/>
                </a:lnTo>
                <a:lnTo>
                  <a:pt x="5082016" y="5456330"/>
                </a:lnTo>
                <a:lnTo>
                  <a:pt x="0" y="5456330"/>
                </a:lnTo>
                <a:lnTo>
                  <a:pt x="0" y="0"/>
                </a:lnTo>
                <a:close/>
              </a:path>
            </a:pathLst>
          </a:custGeom>
          <a:blipFill rotWithShape="1">
            <a:blip r:embed="rId4">
              <a:alphaModFix/>
            </a:blip>
            <a:stretch>
              <a:fillRect b="0" l="0" r="0" t="0"/>
            </a:stretch>
          </a:blipFill>
          <a:ln>
            <a:noFill/>
          </a:ln>
        </p:spPr>
      </p:sp>
      <p:sp>
        <p:nvSpPr>
          <p:cNvPr id="806" name="Google Shape;806;p46"/>
          <p:cNvSpPr txBox="1"/>
          <p:nvPr/>
        </p:nvSpPr>
        <p:spPr>
          <a:xfrm>
            <a:off x="-192054" y="59252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807" name="Google Shape;807;p46"/>
          <p:cNvSpPr txBox="1"/>
          <p:nvPr/>
        </p:nvSpPr>
        <p:spPr>
          <a:xfrm>
            <a:off x="6473681" y="799841"/>
            <a:ext cx="11016902" cy="783737"/>
          </a:xfrm>
          <a:prstGeom prst="rect">
            <a:avLst/>
          </a:prstGeom>
          <a:noFill/>
          <a:ln>
            <a:noFill/>
          </a:ln>
        </p:spPr>
        <p:txBody>
          <a:bodyPr anchorCtr="0" anchor="t" bIns="0" lIns="0" spcFirstLastPara="1" rIns="0" wrap="square" tIns="0">
            <a:spAutoFit/>
          </a:bodyPr>
          <a:lstStyle/>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問題七:哪項關於MR(混合現實)的描述是正確的?</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47"/>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813" name="Google Shape;813;p47"/>
          <p:cNvGrpSpPr/>
          <p:nvPr/>
        </p:nvGrpSpPr>
        <p:grpSpPr>
          <a:xfrm>
            <a:off x="470572" y="318502"/>
            <a:ext cx="5340470" cy="1787429"/>
            <a:chOff x="0" y="-28575"/>
            <a:chExt cx="1205150" cy="403358"/>
          </a:xfrm>
        </p:grpSpPr>
        <p:sp>
          <p:nvSpPr>
            <p:cNvPr id="814" name="Google Shape;814;p47"/>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815" name="Google Shape;815;p47"/>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16" name="Google Shape;816;p47"/>
          <p:cNvSpPr txBox="1"/>
          <p:nvPr/>
        </p:nvSpPr>
        <p:spPr>
          <a:xfrm>
            <a:off x="6473681" y="3172406"/>
            <a:ext cx="11016902" cy="5893055"/>
          </a:xfrm>
          <a:prstGeom prst="rect">
            <a:avLst/>
          </a:prstGeom>
          <a:noFill/>
          <a:ln>
            <a:noFill/>
          </a:ln>
        </p:spPr>
        <p:txBody>
          <a:bodyPr anchorCtr="0" anchor="t" bIns="0" lIns="0" spcFirstLastPara="1" rIns="0" wrap="square" tIns="0">
            <a:spAutoFit/>
          </a:bodyPr>
          <a:lstStyle/>
          <a:p>
            <a:pPr indent="0" lvl="0" marL="0" marR="0" rtl="0" algn="l">
              <a:lnSpc>
                <a:spcPct val="167992"/>
              </a:lnSpc>
              <a:spcBef>
                <a:spcPts val="0"/>
              </a:spcBef>
              <a:spcAft>
                <a:spcPts val="0"/>
              </a:spcAft>
              <a:buNone/>
            </a:pPr>
            <a:r>
              <a:rPr b="1" i="0" lang="en-US" sz="3921" u="none" cap="none" strike="noStrike">
                <a:solidFill>
                  <a:srgbClr val="FFFFFF"/>
                </a:solidFill>
                <a:latin typeface="Arial"/>
                <a:ea typeface="Arial"/>
                <a:cs typeface="Arial"/>
                <a:sym typeface="Arial"/>
              </a:rPr>
              <a:t>A) MR 只讓我們看到完全虛擬的世界，和真實世界沒有關係</a:t>
            </a:r>
            <a:endParaRPr/>
          </a:p>
          <a:p>
            <a:pPr indent="0" lvl="0" marL="0" marR="0" rtl="0" algn="l">
              <a:lnSpc>
                <a:spcPct val="167992"/>
              </a:lnSpc>
              <a:spcBef>
                <a:spcPts val="0"/>
              </a:spcBef>
              <a:spcAft>
                <a:spcPts val="0"/>
              </a:spcAft>
              <a:buNone/>
            </a:pPr>
            <a:r>
              <a:rPr b="1" i="0" lang="en-US" sz="3921" u="none" cap="none" strike="noStrike">
                <a:solidFill>
                  <a:srgbClr val="39D5FF"/>
                </a:solidFill>
                <a:latin typeface="Arial"/>
                <a:ea typeface="Arial"/>
                <a:cs typeface="Arial"/>
                <a:sym typeface="Arial"/>
              </a:rPr>
              <a:t>B) MR 把真實世界和虛擬世界的影像結合在一起，讓我們能同時看到兩者</a:t>
            </a:r>
            <a:endParaRPr/>
          </a:p>
          <a:p>
            <a:pPr indent="0" lvl="0" marL="0" marR="0" rtl="0" algn="l">
              <a:lnSpc>
                <a:spcPct val="167992"/>
              </a:lnSpc>
              <a:spcBef>
                <a:spcPts val="0"/>
              </a:spcBef>
              <a:spcAft>
                <a:spcPts val="0"/>
              </a:spcAft>
              <a:buNone/>
            </a:pPr>
            <a:r>
              <a:rPr b="1" i="0" lang="en-US" sz="3921" u="none" cap="none" strike="noStrike">
                <a:solidFill>
                  <a:srgbClr val="FFFFFF"/>
                </a:solidFill>
                <a:latin typeface="Arial"/>
                <a:ea typeface="Arial"/>
                <a:cs typeface="Arial"/>
                <a:sym typeface="Arial"/>
              </a:rPr>
              <a:t>C) 使用 MR 時，我們只能用滑鼠和鍵盤控制</a:t>
            </a:r>
            <a:endParaRPr/>
          </a:p>
          <a:p>
            <a:pPr indent="0" lvl="0" marL="0" marR="0" rtl="0" algn="l">
              <a:lnSpc>
                <a:spcPct val="168043"/>
              </a:lnSpc>
              <a:spcBef>
                <a:spcPts val="0"/>
              </a:spcBef>
              <a:spcAft>
                <a:spcPts val="0"/>
              </a:spcAft>
              <a:buNone/>
            </a:pPr>
            <a:r>
              <a:rPr b="1" i="0" lang="en-US" sz="3921" u="none" cap="none" strike="noStrike">
                <a:solidFill>
                  <a:srgbClr val="39D5FF"/>
                </a:solidFill>
                <a:latin typeface="Arial"/>
                <a:ea typeface="Arial"/>
                <a:cs typeface="Arial"/>
                <a:sym typeface="Arial"/>
              </a:rPr>
              <a:t>D) MR 可以讓虛擬物體看起來像真的存在在我們面前</a:t>
            </a:r>
            <a:endParaRPr/>
          </a:p>
        </p:txBody>
      </p:sp>
      <p:sp>
        <p:nvSpPr>
          <p:cNvPr id="817" name="Google Shape;817;p47"/>
          <p:cNvSpPr/>
          <p:nvPr/>
        </p:nvSpPr>
        <p:spPr>
          <a:xfrm>
            <a:off x="729026" y="3343856"/>
            <a:ext cx="5082016" cy="5456329"/>
          </a:xfrm>
          <a:custGeom>
            <a:rect b="b" l="l" r="r" t="t"/>
            <a:pathLst>
              <a:path extrusionOk="0" h="5456329" w="5082016">
                <a:moveTo>
                  <a:pt x="0" y="0"/>
                </a:moveTo>
                <a:lnTo>
                  <a:pt x="5082016" y="0"/>
                </a:lnTo>
                <a:lnTo>
                  <a:pt x="5082016" y="5456330"/>
                </a:lnTo>
                <a:lnTo>
                  <a:pt x="0" y="5456330"/>
                </a:lnTo>
                <a:lnTo>
                  <a:pt x="0" y="0"/>
                </a:lnTo>
                <a:close/>
              </a:path>
            </a:pathLst>
          </a:custGeom>
          <a:blipFill rotWithShape="1">
            <a:blip r:embed="rId4">
              <a:alphaModFix/>
            </a:blip>
            <a:stretch>
              <a:fillRect b="0" l="0" r="0" t="0"/>
            </a:stretch>
          </a:blipFill>
          <a:ln>
            <a:noFill/>
          </a:ln>
        </p:spPr>
      </p:sp>
      <p:sp>
        <p:nvSpPr>
          <p:cNvPr id="818" name="Google Shape;818;p47"/>
          <p:cNvSpPr txBox="1"/>
          <p:nvPr/>
        </p:nvSpPr>
        <p:spPr>
          <a:xfrm>
            <a:off x="-192054" y="45222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819" name="Google Shape;819;p47"/>
          <p:cNvSpPr txBox="1"/>
          <p:nvPr/>
        </p:nvSpPr>
        <p:spPr>
          <a:xfrm>
            <a:off x="6473681" y="799841"/>
            <a:ext cx="11016902" cy="779927"/>
          </a:xfrm>
          <a:prstGeom prst="rect">
            <a:avLst/>
          </a:prstGeom>
          <a:noFill/>
          <a:ln>
            <a:noFill/>
          </a:ln>
        </p:spPr>
        <p:txBody>
          <a:bodyPr anchorCtr="0" anchor="t" bIns="0" lIns="0" spcFirstLastPara="1" rIns="0" wrap="square" tIns="0">
            <a:spAutoFit/>
          </a:bodyPr>
          <a:lstStyle/>
          <a:p>
            <a:pPr indent="0" lvl="0" marL="0" marR="0" rtl="0" algn="l">
              <a:lnSpc>
                <a:spcPct val="168043"/>
              </a:lnSpc>
              <a:spcBef>
                <a:spcPts val="0"/>
              </a:spcBef>
              <a:spcAft>
                <a:spcPts val="0"/>
              </a:spcAft>
              <a:buNone/>
            </a:pPr>
            <a:r>
              <a:rPr b="1" i="0" lang="en-US" sz="3921" u="none" cap="none" strike="noStrike">
                <a:solidFill>
                  <a:srgbClr val="FFFFFF"/>
                </a:solidFill>
                <a:latin typeface="Arial"/>
                <a:ea typeface="Arial"/>
                <a:cs typeface="Arial"/>
                <a:sym typeface="Arial"/>
              </a:rPr>
              <a:t>問題七:哪項關於MR(混合現實)的描述是正確的?</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3" name="Shape 823"/>
        <p:cNvGrpSpPr/>
        <p:nvPr/>
      </p:nvGrpSpPr>
      <p:grpSpPr>
        <a:xfrm>
          <a:off x="0" y="0"/>
          <a:ext cx="0" cy="0"/>
          <a:chOff x="0" y="0"/>
          <a:chExt cx="0" cy="0"/>
        </a:xfrm>
      </p:grpSpPr>
      <p:sp>
        <p:nvSpPr>
          <p:cNvPr id="824" name="Google Shape;824;p48"/>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825" name="Google Shape;825;p48"/>
          <p:cNvGrpSpPr/>
          <p:nvPr/>
        </p:nvGrpSpPr>
        <p:grpSpPr>
          <a:xfrm>
            <a:off x="470572" y="318502"/>
            <a:ext cx="5340470" cy="1787429"/>
            <a:chOff x="0" y="-28575"/>
            <a:chExt cx="1205150" cy="403358"/>
          </a:xfrm>
        </p:grpSpPr>
        <p:sp>
          <p:nvSpPr>
            <p:cNvPr id="826" name="Google Shape;826;p48"/>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827" name="Google Shape;827;p48"/>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28" name="Google Shape;828;p48"/>
          <p:cNvSpPr/>
          <p:nvPr/>
        </p:nvSpPr>
        <p:spPr>
          <a:xfrm>
            <a:off x="470572" y="2889050"/>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
        <p:nvSpPr>
          <p:cNvPr id="829" name="Google Shape;829;p48"/>
          <p:cNvSpPr txBox="1"/>
          <p:nvPr/>
        </p:nvSpPr>
        <p:spPr>
          <a:xfrm>
            <a:off x="-192054" y="59252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830" name="Google Shape;830;p48"/>
          <p:cNvSpPr txBox="1"/>
          <p:nvPr/>
        </p:nvSpPr>
        <p:spPr>
          <a:xfrm>
            <a:off x="9604734" y="2774750"/>
            <a:ext cx="7836156" cy="633234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FFF"/>
                </a:solidFill>
                <a:latin typeface="Arial"/>
                <a:ea typeface="Arial"/>
                <a:cs typeface="Arial"/>
                <a:sym typeface="Arial"/>
              </a:rPr>
              <a:t>A) 我們在虛擬世界上的遊戲體驗變得更真實、更多樣化。</a:t>
            </a:r>
            <a:endParaRPr/>
          </a:p>
          <a:p>
            <a:pPr indent="0" lvl="0" marL="0" marR="0" rtl="0" algn="just">
              <a:lnSpc>
                <a:spcPct val="162000"/>
              </a:lnSpc>
              <a:spcBef>
                <a:spcPts val="0"/>
              </a:spcBef>
              <a:spcAft>
                <a:spcPts val="0"/>
              </a:spcAft>
              <a:buNone/>
            </a:pPr>
            <a:r>
              <a:rPr b="1" i="0" lang="en-US" sz="3800" u="none" cap="none" strike="noStrike">
                <a:solidFill>
                  <a:srgbClr val="FFFFFF"/>
                </a:solidFill>
                <a:latin typeface="Arial"/>
                <a:ea typeface="Arial"/>
                <a:cs typeface="Arial"/>
                <a:sym typeface="Arial"/>
              </a:rPr>
              <a:t>B) 比起一般見面、談天，它創造了新的交流方式，例如以虛擬化身進行遊戲。</a:t>
            </a:r>
            <a:endParaRPr/>
          </a:p>
          <a:p>
            <a:pPr indent="0" lvl="0" marL="0" marR="0" rtl="0" algn="just">
              <a:lnSpc>
                <a:spcPct val="159000"/>
              </a:lnSpc>
              <a:spcBef>
                <a:spcPts val="0"/>
              </a:spcBef>
              <a:spcAft>
                <a:spcPts val="0"/>
              </a:spcAft>
              <a:buNone/>
            </a:pPr>
            <a:r>
              <a:rPr b="1" i="0" lang="en-US" sz="3800" u="none" cap="none" strike="noStrike">
                <a:solidFill>
                  <a:srgbClr val="FFFFFF"/>
                </a:solidFill>
                <a:latin typeface="Arial"/>
                <a:ea typeface="Arial"/>
                <a:cs typeface="Arial"/>
                <a:sym typeface="Arial"/>
              </a:rPr>
              <a:t>C) 方便進行高風險的訓練，如飛行訓練，提高學習和技能訓練的效果。</a:t>
            </a:r>
            <a:endParaRPr/>
          </a:p>
          <a:p>
            <a:pPr indent="0" lvl="0" marL="0" marR="0" rtl="0" algn="just">
              <a:lnSpc>
                <a:spcPct val="218000"/>
              </a:lnSpc>
              <a:spcBef>
                <a:spcPts val="0"/>
              </a:spcBef>
              <a:spcAft>
                <a:spcPts val="0"/>
              </a:spcAft>
              <a:buNone/>
            </a:pPr>
            <a:r>
              <a:rPr b="1" i="0" lang="en-US" sz="3800" u="none" cap="none" strike="noStrike">
                <a:solidFill>
                  <a:srgbClr val="FFFFFF"/>
                </a:solidFill>
                <a:latin typeface="Arial"/>
                <a:ea typeface="Arial"/>
                <a:cs typeface="Arial"/>
                <a:sym typeface="Arial"/>
              </a:rPr>
              <a:t>D) 以上皆是</a:t>
            </a:r>
            <a:endParaRPr/>
          </a:p>
        </p:txBody>
      </p:sp>
      <p:sp>
        <p:nvSpPr>
          <p:cNvPr id="831" name="Google Shape;831;p48"/>
          <p:cNvSpPr txBox="1"/>
          <p:nvPr/>
        </p:nvSpPr>
        <p:spPr>
          <a:xfrm>
            <a:off x="6172158" y="382079"/>
            <a:ext cx="11268732" cy="2007679"/>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問題八：「元宇宙」科技為人類帶來什麼生活上改變?</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49"/>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837" name="Google Shape;837;p49"/>
          <p:cNvGrpSpPr/>
          <p:nvPr/>
        </p:nvGrpSpPr>
        <p:grpSpPr>
          <a:xfrm>
            <a:off x="470572" y="318502"/>
            <a:ext cx="5340470" cy="1787429"/>
            <a:chOff x="0" y="-28575"/>
            <a:chExt cx="1205150" cy="403358"/>
          </a:xfrm>
        </p:grpSpPr>
        <p:sp>
          <p:nvSpPr>
            <p:cNvPr id="838" name="Google Shape;838;p49"/>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839" name="Google Shape;839;p49"/>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40" name="Google Shape;840;p49"/>
          <p:cNvSpPr txBox="1"/>
          <p:nvPr/>
        </p:nvSpPr>
        <p:spPr>
          <a:xfrm>
            <a:off x="-192054" y="61592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841" name="Google Shape;841;p49"/>
          <p:cNvSpPr txBox="1"/>
          <p:nvPr/>
        </p:nvSpPr>
        <p:spPr>
          <a:xfrm>
            <a:off x="9604734" y="2774750"/>
            <a:ext cx="7836156" cy="630186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FFF"/>
                </a:solidFill>
                <a:latin typeface="Arial"/>
                <a:ea typeface="Arial"/>
                <a:cs typeface="Arial"/>
                <a:sym typeface="Arial"/>
              </a:rPr>
              <a:t>A) 我們在虛擬世界上的遊戲體驗變得更真實、更多樣化。</a:t>
            </a:r>
            <a:endParaRPr/>
          </a:p>
          <a:p>
            <a:pPr indent="0" lvl="0" marL="0" marR="0" rtl="0" algn="just">
              <a:lnSpc>
                <a:spcPct val="162000"/>
              </a:lnSpc>
              <a:spcBef>
                <a:spcPts val="0"/>
              </a:spcBef>
              <a:spcAft>
                <a:spcPts val="0"/>
              </a:spcAft>
              <a:buNone/>
            </a:pPr>
            <a:r>
              <a:rPr b="1" i="0" lang="en-US" sz="3800" u="none" cap="none" strike="noStrike">
                <a:solidFill>
                  <a:srgbClr val="FFFFFF"/>
                </a:solidFill>
                <a:latin typeface="Arial"/>
                <a:ea typeface="Arial"/>
                <a:cs typeface="Arial"/>
                <a:sym typeface="Arial"/>
              </a:rPr>
              <a:t>B) 比起一般見面、談天，它創造了新的交流方式，例如以虛擬化身進行遊戲。</a:t>
            </a:r>
            <a:endParaRPr/>
          </a:p>
          <a:p>
            <a:pPr indent="0" lvl="0" marL="0" marR="0" rtl="0" algn="just">
              <a:lnSpc>
                <a:spcPct val="159000"/>
              </a:lnSpc>
              <a:spcBef>
                <a:spcPts val="0"/>
              </a:spcBef>
              <a:spcAft>
                <a:spcPts val="0"/>
              </a:spcAft>
              <a:buNone/>
            </a:pPr>
            <a:r>
              <a:rPr b="1" i="0" lang="en-US" sz="3800" u="none" cap="none" strike="noStrike">
                <a:solidFill>
                  <a:srgbClr val="FFFFFF"/>
                </a:solidFill>
                <a:latin typeface="Arial"/>
                <a:ea typeface="Arial"/>
                <a:cs typeface="Arial"/>
                <a:sym typeface="Arial"/>
              </a:rPr>
              <a:t>C) 方便進行高風險的訓練，如飛行訓練，提高學習和技能訓練的效果。</a:t>
            </a:r>
            <a:endParaRPr/>
          </a:p>
          <a:p>
            <a:pPr indent="0" lvl="0" marL="0" marR="0" rtl="0" algn="just">
              <a:lnSpc>
                <a:spcPct val="218000"/>
              </a:lnSpc>
              <a:spcBef>
                <a:spcPts val="0"/>
              </a:spcBef>
              <a:spcAft>
                <a:spcPts val="0"/>
              </a:spcAft>
              <a:buNone/>
            </a:pPr>
            <a:r>
              <a:rPr b="1" i="0" lang="en-US" sz="3800" u="none" cap="none" strike="noStrike">
                <a:solidFill>
                  <a:srgbClr val="39D5FF"/>
                </a:solidFill>
                <a:latin typeface="Arial"/>
                <a:ea typeface="Arial"/>
                <a:cs typeface="Arial"/>
                <a:sym typeface="Arial"/>
              </a:rPr>
              <a:t>D) 以上皆是</a:t>
            </a:r>
            <a:endParaRPr/>
          </a:p>
        </p:txBody>
      </p:sp>
      <p:sp>
        <p:nvSpPr>
          <p:cNvPr id="842" name="Google Shape;842;p49"/>
          <p:cNvSpPr txBox="1"/>
          <p:nvPr/>
        </p:nvSpPr>
        <p:spPr>
          <a:xfrm>
            <a:off x="6172158" y="382079"/>
            <a:ext cx="11268732" cy="2010537"/>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問題八：「元宇宙」科技為人類帶來什麼生活上改變?</a:t>
            </a:r>
            <a:endParaRPr/>
          </a:p>
        </p:txBody>
      </p:sp>
      <p:sp>
        <p:nvSpPr>
          <p:cNvPr id="843" name="Google Shape;843;p49"/>
          <p:cNvSpPr/>
          <p:nvPr/>
        </p:nvSpPr>
        <p:spPr>
          <a:xfrm>
            <a:off x="470572" y="2889050"/>
            <a:ext cx="8743570" cy="5825403"/>
          </a:xfrm>
          <a:custGeom>
            <a:rect b="b" l="l" r="r" t="t"/>
            <a:pathLst>
              <a:path extrusionOk="0" h="5825403" w="8743570">
                <a:moveTo>
                  <a:pt x="0" y="0"/>
                </a:moveTo>
                <a:lnTo>
                  <a:pt x="8743569" y="0"/>
                </a:lnTo>
                <a:lnTo>
                  <a:pt x="8743569" y="5825403"/>
                </a:lnTo>
                <a:lnTo>
                  <a:pt x="0" y="5825403"/>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sp>
        <p:nvSpPr>
          <p:cNvPr id="848" name="Google Shape;848;p50"/>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849" name="Google Shape;849;p50"/>
          <p:cNvGrpSpPr/>
          <p:nvPr/>
        </p:nvGrpSpPr>
        <p:grpSpPr>
          <a:xfrm>
            <a:off x="470572" y="318502"/>
            <a:ext cx="5340470" cy="1787429"/>
            <a:chOff x="0" y="-28575"/>
            <a:chExt cx="1205150" cy="403358"/>
          </a:xfrm>
        </p:grpSpPr>
        <p:sp>
          <p:nvSpPr>
            <p:cNvPr id="850" name="Google Shape;850;p50"/>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851" name="Google Shape;851;p50"/>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52" name="Google Shape;852;p50"/>
          <p:cNvSpPr/>
          <p:nvPr/>
        </p:nvSpPr>
        <p:spPr>
          <a:xfrm>
            <a:off x="744742" y="3085748"/>
            <a:ext cx="7579191" cy="6172552"/>
          </a:xfrm>
          <a:custGeom>
            <a:rect b="b" l="l" r="r" t="t"/>
            <a:pathLst>
              <a:path extrusionOk="0" h="6172552" w="7579191">
                <a:moveTo>
                  <a:pt x="0" y="0"/>
                </a:moveTo>
                <a:lnTo>
                  <a:pt x="7579191" y="0"/>
                </a:lnTo>
                <a:lnTo>
                  <a:pt x="7579191" y="6172552"/>
                </a:lnTo>
                <a:lnTo>
                  <a:pt x="0" y="6172552"/>
                </a:lnTo>
                <a:lnTo>
                  <a:pt x="0" y="0"/>
                </a:lnTo>
                <a:close/>
              </a:path>
            </a:pathLst>
          </a:custGeom>
          <a:blipFill rotWithShape="1">
            <a:blip r:embed="rId4">
              <a:alphaModFix/>
            </a:blip>
            <a:stretch>
              <a:fillRect b="0" l="-15778" r="-29652" t="0"/>
            </a:stretch>
          </a:blipFill>
          <a:ln>
            <a:noFill/>
          </a:ln>
        </p:spPr>
      </p:sp>
      <p:sp>
        <p:nvSpPr>
          <p:cNvPr id="853" name="Google Shape;853;p50"/>
          <p:cNvSpPr txBox="1"/>
          <p:nvPr/>
        </p:nvSpPr>
        <p:spPr>
          <a:xfrm>
            <a:off x="-192054" y="522373"/>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854" name="Google Shape;854;p50"/>
          <p:cNvSpPr txBox="1"/>
          <p:nvPr/>
        </p:nvSpPr>
        <p:spPr>
          <a:xfrm>
            <a:off x="8871940" y="2774750"/>
            <a:ext cx="9046860" cy="6533346"/>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FFFFFF"/>
                </a:solidFill>
                <a:latin typeface="Arial"/>
                <a:ea typeface="Arial"/>
                <a:cs typeface="Arial"/>
                <a:sym typeface="Arial"/>
              </a:rPr>
              <a:t>A) 可以建立自己的3D虛擬空間，和朋友一起探索或展示作品。</a:t>
            </a:r>
            <a:endParaRPr/>
          </a:p>
          <a:p>
            <a:pPr indent="0" lvl="0" marL="0" marR="0" rtl="0" algn="just">
              <a:lnSpc>
                <a:spcPct val="162000"/>
              </a:lnSpc>
              <a:spcBef>
                <a:spcPts val="0"/>
              </a:spcBef>
              <a:spcAft>
                <a:spcPts val="0"/>
              </a:spcAft>
              <a:buNone/>
            </a:pPr>
            <a:r>
              <a:rPr b="1" i="0" lang="en-US" sz="3800" u="none" cap="none" strike="noStrike">
                <a:solidFill>
                  <a:srgbClr val="FFFFFF"/>
                </a:solidFill>
                <a:latin typeface="Arial"/>
                <a:ea typeface="Arial"/>
                <a:cs typeface="Arial"/>
                <a:sym typeface="Arial"/>
              </a:rPr>
              <a:t>B) 只能用文字聊天，不能使用任何圖像或語音</a:t>
            </a:r>
            <a:endParaRPr/>
          </a:p>
          <a:p>
            <a:pPr indent="0" lvl="0" marL="0" marR="0" rtl="0" algn="just">
              <a:lnSpc>
                <a:spcPct val="159000"/>
              </a:lnSpc>
              <a:spcBef>
                <a:spcPts val="0"/>
              </a:spcBef>
              <a:spcAft>
                <a:spcPts val="0"/>
              </a:spcAft>
              <a:buNone/>
            </a:pPr>
            <a:r>
              <a:rPr b="1" i="0" lang="en-US" sz="3800" u="none" cap="none" strike="noStrike">
                <a:solidFill>
                  <a:srgbClr val="FFFFFF"/>
                </a:solidFill>
                <a:latin typeface="Arial"/>
                <a:ea typeface="Arial"/>
                <a:cs typeface="Arial"/>
                <a:sym typeface="Arial"/>
              </a:rPr>
              <a:t>C) 可以用虛擬分身（Avatar）和其他人一起開會、上課或玩遊戲</a:t>
            </a:r>
            <a:endParaRPr/>
          </a:p>
          <a:p>
            <a:pPr indent="0" lvl="0" marL="0" marR="0" rtl="0" algn="just">
              <a:lnSpc>
                <a:spcPct val="218000"/>
              </a:lnSpc>
              <a:spcBef>
                <a:spcPts val="0"/>
              </a:spcBef>
              <a:spcAft>
                <a:spcPts val="0"/>
              </a:spcAft>
              <a:buNone/>
            </a:pPr>
            <a:r>
              <a:rPr b="1" i="0" lang="en-US" sz="3800" u="none" cap="none" strike="noStrike">
                <a:solidFill>
                  <a:srgbClr val="F4F6FC"/>
                </a:solidFill>
                <a:latin typeface="Arial"/>
                <a:ea typeface="Arial"/>
                <a:cs typeface="Arial"/>
                <a:sym typeface="Arial"/>
              </a:rPr>
              <a:t>D) 只能在一台電腦上使用，不能用手機或VR裝置登入</a:t>
            </a:r>
            <a:endParaRPr/>
          </a:p>
        </p:txBody>
      </p:sp>
      <p:sp>
        <p:nvSpPr>
          <p:cNvPr id="855" name="Google Shape;855;p50"/>
          <p:cNvSpPr txBox="1"/>
          <p:nvPr/>
        </p:nvSpPr>
        <p:spPr>
          <a:xfrm>
            <a:off x="6172158" y="382079"/>
            <a:ext cx="11268732" cy="2002917"/>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問題九:哪幾項是「元宇宙體驗平台 Rium」的特色？</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51"/>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861" name="Google Shape;861;p51"/>
          <p:cNvGrpSpPr/>
          <p:nvPr/>
        </p:nvGrpSpPr>
        <p:grpSpPr>
          <a:xfrm>
            <a:off x="470572" y="318502"/>
            <a:ext cx="5340470" cy="1787429"/>
            <a:chOff x="0" y="-28575"/>
            <a:chExt cx="1205150" cy="403358"/>
          </a:xfrm>
        </p:grpSpPr>
        <p:sp>
          <p:nvSpPr>
            <p:cNvPr id="862" name="Google Shape;862;p51"/>
            <p:cNvSpPr/>
            <p:nvPr/>
          </p:nvSpPr>
          <p:spPr>
            <a:xfrm>
              <a:off x="0" y="0"/>
              <a:ext cx="1205150" cy="374783"/>
            </a:xfrm>
            <a:custGeom>
              <a:rect b="b" l="l" r="r" t="t"/>
              <a:pathLst>
                <a:path extrusionOk="0" h="374783" w="1205150">
                  <a:moveTo>
                    <a:pt x="0" y="0"/>
                  </a:moveTo>
                  <a:lnTo>
                    <a:pt x="1205150" y="0"/>
                  </a:lnTo>
                  <a:lnTo>
                    <a:pt x="1205150" y="374783"/>
                  </a:lnTo>
                  <a:lnTo>
                    <a:pt x="0" y="374783"/>
                  </a:lnTo>
                  <a:close/>
                </a:path>
              </a:pathLst>
            </a:custGeom>
            <a:gradFill>
              <a:gsLst>
                <a:gs pos="0">
                  <a:srgbClr val="004AAD"/>
                </a:gs>
                <a:gs pos="100000">
                  <a:srgbClr val="CB6CE6"/>
                </a:gs>
              </a:gsLst>
              <a:lin ang="0" scaled="0"/>
            </a:gradFill>
            <a:ln>
              <a:noFill/>
            </a:ln>
          </p:spPr>
        </p:sp>
        <p:sp>
          <p:nvSpPr>
            <p:cNvPr id="863" name="Google Shape;863;p51"/>
            <p:cNvSpPr txBox="1"/>
            <p:nvPr/>
          </p:nvSpPr>
          <p:spPr>
            <a:xfrm>
              <a:off x="0" y="-28575"/>
              <a:ext cx="1205150" cy="403358"/>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64" name="Google Shape;864;p51"/>
          <p:cNvSpPr/>
          <p:nvPr/>
        </p:nvSpPr>
        <p:spPr>
          <a:xfrm>
            <a:off x="744742" y="3085748"/>
            <a:ext cx="7579191" cy="6172552"/>
          </a:xfrm>
          <a:custGeom>
            <a:rect b="b" l="l" r="r" t="t"/>
            <a:pathLst>
              <a:path extrusionOk="0" h="6172552" w="7579191">
                <a:moveTo>
                  <a:pt x="0" y="0"/>
                </a:moveTo>
                <a:lnTo>
                  <a:pt x="7579191" y="0"/>
                </a:lnTo>
                <a:lnTo>
                  <a:pt x="7579191" y="6172552"/>
                </a:lnTo>
                <a:lnTo>
                  <a:pt x="0" y="6172552"/>
                </a:lnTo>
                <a:lnTo>
                  <a:pt x="0" y="0"/>
                </a:lnTo>
                <a:close/>
              </a:path>
            </a:pathLst>
          </a:custGeom>
          <a:blipFill rotWithShape="1">
            <a:blip r:embed="rId4">
              <a:alphaModFix/>
            </a:blip>
            <a:stretch>
              <a:fillRect b="0" l="-15778" r="-29652" t="0"/>
            </a:stretch>
          </a:blipFill>
          <a:ln>
            <a:noFill/>
          </a:ln>
        </p:spPr>
      </p:sp>
      <p:sp>
        <p:nvSpPr>
          <p:cNvPr id="865" name="Google Shape;865;p51"/>
          <p:cNvSpPr txBox="1"/>
          <p:nvPr/>
        </p:nvSpPr>
        <p:spPr>
          <a:xfrm>
            <a:off x="-192067" y="615917"/>
            <a:ext cx="6665700" cy="1101900"/>
          </a:xfrm>
          <a:prstGeom prst="rect">
            <a:avLst/>
          </a:prstGeom>
          <a:noFill/>
          <a:ln>
            <a:noFill/>
          </a:ln>
        </p:spPr>
        <p:txBody>
          <a:bodyPr anchorCtr="0" anchor="t" bIns="0" lIns="0" spcFirstLastPara="1" rIns="0" wrap="square" tIns="0">
            <a:spAutoFit/>
          </a:bodyPr>
          <a:lstStyle/>
          <a:p>
            <a:pPr indent="0" lvl="0" marL="0" marR="0" rtl="0" algn="ctr">
              <a:lnSpc>
                <a:spcPct val="250041"/>
              </a:lnSpc>
              <a:spcBef>
                <a:spcPts val="0"/>
              </a:spcBef>
              <a:spcAft>
                <a:spcPts val="0"/>
              </a:spcAft>
              <a:buNone/>
            </a:pPr>
            <a:r>
              <a:rPr b="0" i="0" lang="en-US" sz="7159" u="none" cap="none" strike="noStrike">
                <a:solidFill>
                  <a:srgbClr val="FFFFFF"/>
                </a:solidFill>
                <a:latin typeface="Archivo Black"/>
                <a:ea typeface="Archivo Black"/>
                <a:cs typeface="Archivo Black"/>
                <a:sym typeface="Archivo Black"/>
              </a:rPr>
              <a:t>KAHOOT!</a:t>
            </a:r>
            <a:endParaRPr/>
          </a:p>
        </p:txBody>
      </p:sp>
      <p:sp>
        <p:nvSpPr>
          <p:cNvPr id="866" name="Google Shape;866;p51"/>
          <p:cNvSpPr txBox="1"/>
          <p:nvPr/>
        </p:nvSpPr>
        <p:spPr>
          <a:xfrm>
            <a:off x="8871940" y="2774750"/>
            <a:ext cx="9046860" cy="6568567"/>
          </a:xfrm>
          <a:prstGeom prst="rect">
            <a:avLst/>
          </a:prstGeom>
          <a:noFill/>
          <a:ln>
            <a:noFill/>
          </a:ln>
        </p:spPr>
        <p:txBody>
          <a:bodyPr anchorCtr="0" anchor="t" bIns="0" lIns="0" spcFirstLastPara="1" rIns="0" wrap="square" tIns="0">
            <a:spAutoFit/>
          </a:bodyPr>
          <a:lstStyle/>
          <a:p>
            <a:pPr indent="0" lvl="0" marL="0" marR="0" rtl="0" algn="just">
              <a:lnSpc>
                <a:spcPct val="153000"/>
              </a:lnSpc>
              <a:spcBef>
                <a:spcPts val="0"/>
              </a:spcBef>
              <a:spcAft>
                <a:spcPts val="0"/>
              </a:spcAft>
              <a:buNone/>
            </a:pPr>
            <a:r>
              <a:rPr b="1" i="0" lang="en-US" sz="3800" u="none" cap="none" strike="noStrike">
                <a:solidFill>
                  <a:srgbClr val="39D5FF"/>
                </a:solidFill>
                <a:latin typeface="Arial"/>
                <a:ea typeface="Arial"/>
                <a:cs typeface="Arial"/>
                <a:sym typeface="Arial"/>
              </a:rPr>
              <a:t>A) 可以建立自己的3D虛擬空間，和朋友一起探索或展示作品。</a:t>
            </a:r>
            <a:endParaRPr/>
          </a:p>
          <a:p>
            <a:pPr indent="0" lvl="0" marL="0" marR="0" rtl="0" algn="just">
              <a:lnSpc>
                <a:spcPct val="162000"/>
              </a:lnSpc>
              <a:spcBef>
                <a:spcPts val="0"/>
              </a:spcBef>
              <a:spcAft>
                <a:spcPts val="0"/>
              </a:spcAft>
              <a:buNone/>
            </a:pPr>
            <a:r>
              <a:rPr b="1" i="0" lang="en-US" sz="3800" u="none" cap="none" strike="noStrike">
                <a:solidFill>
                  <a:srgbClr val="FFFFFF"/>
                </a:solidFill>
                <a:latin typeface="Arial"/>
                <a:ea typeface="Arial"/>
                <a:cs typeface="Arial"/>
                <a:sym typeface="Arial"/>
              </a:rPr>
              <a:t>B) 只能用文字聊天，不能使用任何圖像或語音</a:t>
            </a:r>
            <a:endParaRPr/>
          </a:p>
          <a:p>
            <a:pPr indent="0" lvl="0" marL="0" marR="0" rtl="0" algn="just">
              <a:lnSpc>
                <a:spcPct val="159000"/>
              </a:lnSpc>
              <a:spcBef>
                <a:spcPts val="0"/>
              </a:spcBef>
              <a:spcAft>
                <a:spcPts val="0"/>
              </a:spcAft>
              <a:buNone/>
            </a:pPr>
            <a:r>
              <a:rPr b="1" i="0" lang="en-US" sz="3800" u="none" cap="none" strike="noStrike">
                <a:solidFill>
                  <a:srgbClr val="12C2E8"/>
                </a:solidFill>
                <a:latin typeface="Arial"/>
                <a:ea typeface="Arial"/>
                <a:cs typeface="Arial"/>
                <a:sym typeface="Arial"/>
              </a:rPr>
              <a:t>C) 可以用虛擬分身（Avatar）和其他人一起開會、上課或玩遊戲</a:t>
            </a:r>
            <a:endParaRPr/>
          </a:p>
          <a:p>
            <a:pPr indent="0" lvl="0" marL="0" marR="0" rtl="0" algn="just">
              <a:lnSpc>
                <a:spcPct val="218000"/>
              </a:lnSpc>
              <a:spcBef>
                <a:spcPts val="0"/>
              </a:spcBef>
              <a:spcAft>
                <a:spcPts val="0"/>
              </a:spcAft>
              <a:buNone/>
            </a:pPr>
            <a:r>
              <a:rPr b="1" i="0" lang="en-US" sz="3800" u="none" cap="none" strike="noStrike">
                <a:solidFill>
                  <a:srgbClr val="F4F6FC"/>
                </a:solidFill>
                <a:latin typeface="Arial"/>
                <a:ea typeface="Arial"/>
                <a:cs typeface="Arial"/>
                <a:sym typeface="Arial"/>
              </a:rPr>
              <a:t>D) 只能在一台電腦上使用，不能用手機或VR裝置登入</a:t>
            </a:r>
            <a:endParaRPr/>
          </a:p>
        </p:txBody>
      </p:sp>
      <p:sp>
        <p:nvSpPr>
          <p:cNvPr id="867" name="Google Shape;867;p51"/>
          <p:cNvSpPr txBox="1"/>
          <p:nvPr/>
        </p:nvSpPr>
        <p:spPr>
          <a:xfrm>
            <a:off x="6172158" y="382079"/>
            <a:ext cx="11268732" cy="2002917"/>
          </a:xfrm>
          <a:prstGeom prst="rect">
            <a:avLst/>
          </a:prstGeom>
          <a:noFill/>
          <a:ln>
            <a:noFill/>
          </a:ln>
        </p:spPr>
        <p:txBody>
          <a:bodyPr anchorCtr="0" anchor="t" bIns="0" lIns="0" spcFirstLastPara="1" rIns="0" wrap="square" tIns="0">
            <a:spAutoFit/>
          </a:bodyPr>
          <a:lstStyle/>
          <a:p>
            <a:pPr indent="0" lvl="0" marL="0" marR="0" rtl="0" algn="l">
              <a:lnSpc>
                <a:spcPct val="168000"/>
              </a:lnSpc>
              <a:spcBef>
                <a:spcPts val="0"/>
              </a:spcBef>
              <a:spcAft>
                <a:spcPts val="0"/>
              </a:spcAft>
              <a:buNone/>
            </a:pPr>
            <a:r>
              <a:rPr b="1" i="0" lang="en-US" sz="4800" u="none" cap="none" strike="noStrike">
                <a:solidFill>
                  <a:srgbClr val="FFFFFF"/>
                </a:solidFill>
                <a:latin typeface="Arial"/>
                <a:ea typeface="Arial"/>
                <a:cs typeface="Arial"/>
                <a:sym typeface="Arial"/>
              </a:rPr>
              <a:t>問題九:哪幾項是「元宇宙體驗平台 Rium」的特色？</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52"/>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grpSp>
        <p:nvGrpSpPr>
          <p:cNvPr id="873" name="Google Shape;873;p52"/>
          <p:cNvGrpSpPr/>
          <p:nvPr/>
        </p:nvGrpSpPr>
        <p:grpSpPr>
          <a:xfrm>
            <a:off x="3087319" y="1131331"/>
            <a:ext cx="12828888" cy="8005587"/>
            <a:chOff x="0" y="-95250"/>
            <a:chExt cx="3378802" cy="2108467"/>
          </a:xfrm>
        </p:grpSpPr>
        <p:sp>
          <p:nvSpPr>
            <p:cNvPr id="874" name="Google Shape;874;p52"/>
            <p:cNvSpPr/>
            <p:nvPr/>
          </p:nvSpPr>
          <p:spPr>
            <a:xfrm>
              <a:off x="0" y="0"/>
              <a:ext cx="3378802" cy="2013217"/>
            </a:xfrm>
            <a:custGeom>
              <a:rect b="b" l="l" r="r" t="t"/>
              <a:pathLst>
                <a:path extrusionOk="0" h="2013217" w="3378802">
                  <a:moveTo>
                    <a:pt x="35605" y="0"/>
                  </a:moveTo>
                  <a:lnTo>
                    <a:pt x="3343197" y="0"/>
                  </a:lnTo>
                  <a:cubicBezTo>
                    <a:pt x="3352640" y="0"/>
                    <a:pt x="3361696" y="3751"/>
                    <a:pt x="3368373" y="10428"/>
                  </a:cubicBezTo>
                  <a:cubicBezTo>
                    <a:pt x="3375051" y="17106"/>
                    <a:pt x="3378802" y="26162"/>
                    <a:pt x="3378802" y="35605"/>
                  </a:cubicBezTo>
                  <a:lnTo>
                    <a:pt x="3378802" y="1977612"/>
                  </a:lnTo>
                  <a:cubicBezTo>
                    <a:pt x="3378802" y="1987055"/>
                    <a:pt x="3375051" y="1996112"/>
                    <a:pt x="3368373" y="2002789"/>
                  </a:cubicBezTo>
                  <a:cubicBezTo>
                    <a:pt x="3361696" y="2009466"/>
                    <a:pt x="3352640" y="2013217"/>
                    <a:pt x="3343197" y="2013217"/>
                  </a:cubicBezTo>
                  <a:lnTo>
                    <a:pt x="35605" y="2013217"/>
                  </a:lnTo>
                  <a:cubicBezTo>
                    <a:pt x="26162" y="2013217"/>
                    <a:pt x="17106" y="2009466"/>
                    <a:pt x="10428" y="2002789"/>
                  </a:cubicBezTo>
                  <a:cubicBezTo>
                    <a:pt x="3751" y="1996112"/>
                    <a:pt x="0" y="1987055"/>
                    <a:pt x="0" y="1977612"/>
                  </a:cubicBezTo>
                  <a:lnTo>
                    <a:pt x="0" y="35605"/>
                  </a:lnTo>
                  <a:cubicBezTo>
                    <a:pt x="0" y="26162"/>
                    <a:pt x="3751" y="17106"/>
                    <a:pt x="10428" y="10428"/>
                  </a:cubicBezTo>
                  <a:cubicBezTo>
                    <a:pt x="17106" y="3751"/>
                    <a:pt x="26162" y="0"/>
                    <a:pt x="35605" y="0"/>
                  </a:cubicBezTo>
                  <a:close/>
                </a:path>
              </a:pathLst>
            </a:custGeom>
            <a:gradFill>
              <a:gsLst>
                <a:gs pos="0">
                  <a:srgbClr val="004AAD"/>
                </a:gs>
                <a:gs pos="100000">
                  <a:srgbClr val="CB6CE6"/>
                </a:gs>
              </a:gsLst>
              <a:lin ang="0" scaled="0"/>
            </a:gradFill>
            <a:ln cap="rnd" cmpd="sng" w="857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52"/>
            <p:cNvSpPr txBox="1"/>
            <p:nvPr/>
          </p:nvSpPr>
          <p:spPr>
            <a:xfrm>
              <a:off x="0" y="-95250"/>
              <a:ext cx="3378802" cy="2108467"/>
            </a:xfrm>
            <a:prstGeom prst="rect">
              <a:avLst/>
            </a:prstGeom>
            <a:noFill/>
            <a:ln>
              <a:noFill/>
            </a:ln>
          </p:spPr>
          <p:txBody>
            <a:bodyPr anchorCtr="0" anchor="ctr" bIns="50800" lIns="50800" spcFirstLastPara="1" rIns="50800" wrap="square" tIns="50800">
              <a:noAutofit/>
            </a:bodyPr>
            <a:lstStyle/>
            <a:p>
              <a:pPr indent="0" lvl="0" marL="0" marR="0" rtl="0" algn="ctr">
                <a:lnSpc>
                  <a:spcPct val="205888"/>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76" name="Google Shape;876;p52"/>
          <p:cNvSpPr txBox="1"/>
          <p:nvPr/>
        </p:nvSpPr>
        <p:spPr>
          <a:xfrm>
            <a:off x="3087319" y="2098870"/>
            <a:ext cx="12828888" cy="1051148"/>
          </a:xfrm>
          <a:prstGeom prst="rect">
            <a:avLst/>
          </a:prstGeom>
          <a:noFill/>
          <a:ln>
            <a:noFill/>
          </a:ln>
        </p:spPr>
        <p:txBody>
          <a:bodyPr anchorCtr="0" anchor="t" bIns="0" lIns="0" spcFirstLastPara="1" rIns="0" wrap="square" tIns="0">
            <a:spAutoFit/>
          </a:bodyPr>
          <a:lstStyle/>
          <a:p>
            <a:pPr indent="0" lvl="0" marL="0" marR="0" rtl="0" algn="ctr">
              <a:lnSpc>
                <a:spcPct val="105001"/>
              </a:lnSpc>
              <a:spcBef>
                <a:spcPts val="0"/>
              </a:spcBef>
              <a:spcAft>
                <a:spcPts val="0"/>
              </a:spcAft>
              <a:buNone/>
            </a:pPr>
            <a:r>
              <a:rPr b="1" i="0" lang="en-US" sz="7678" u="none" cap="none" strike="noStrike">
                <a:solidFill>
                  <a:srgbClr val="FFFFFF"/>
                </a:solidFill>
                <a:latin typeface="Noto Sans TC"/>
                <a:ea typeface="Noto Sans TC"/>
                <a:cs typeface="Noto Sans TC"/>
                <a:sym typeface="Noto Sans TC"/>
              </a:rPr>
              <a:t>總 結</a:t>
            </a:r>
            <a:endParaRPr/>
          </a:p>
        </p:txBody>
      </p:sp>
      <p:sp>
        <p:nvSpPr>
          <p:cNvPr id="877" name="Google Shape;877;p52"/>
          <p:cNvSpPr txBox="1"/>
          <p:nvPr/>
        </p:nvSpPr>
        <p:spPr>
          <a:xfrm>
            <a:off x="3087319" y="3983116"/>
            <a:ext cx="12828888" cy="5637788"/>
          </a:xfrm>
          <a:prstGeom prst="rect">
            <a:avLst/>
          </a:prstGeom>
          <a:noFill/>
          <a:ln>
            <a:noFill/>
          </a:ln>
        </p:spPr>
        <p:txBody>
          <a:bodyPr anchorCtr="0" anchor="t" bIns="0" lIns="0" spcFirstLastPara="1" rIns="0" wrap="square" tIns="0">
            <a:spAutoFit/>
          </a:bodyPr>
          <a:lstStyle/>
          <a:p>
            <a:pPr indent="0" lvl="0" marL="0" marR="0" rtl="0" algn="ctr">
              <a:lnSpc>
                <a:spcPct val="176017"/>
              </a:lnSpc>
              <a:spcBef>
                <a:spcPts val="0"/>
              </a:spcBef>
              <a:spcAft>
                <a:spcPts val="0"/>
              </a:spcAft>
              <a:buNone/>
            </a:pPr>
            <a:r>
              <a:rPr b="0" i="0" lang="en-US" sz="4299" u="none" cap="none" strike="noStrike">
                <a:solidFill>
                  <a:srgbClr val="FFFFFF"/>
                </a:solidFill>
                <a:latin typeface="Noto Sans TC"/>
                <a:ea typeface="Noto Sans TC"/>
                <a:cs typeface="Noto Sans TC"/>
                <a:sym typeface="Noto Sans TC"/>
              </a:rPr>
              <a:t>元宇宙是現時的重要趨勢，</a:t>
            </a:r>
            <a:endParaRPr/>
          </a:p>
          <a:p>
            <a:pPr indent="0" lvl="0" marL="0" marR="0" rtl="0" algn="ctr">
              <a:lnSpc>
                <a:spcPct val="176017"/>
              </a:lnSpc>
              <a:spcBef>
                <a:spcPts val="0"/>
              </a:spcBef>
              <a:spcAft>
                <a:spcPts val="0"/>
              </a:spcAft>
              <a:buNone/>
            </a:pPr>
            <a:r>
              <a:rPr b="0" i="0" lang="en-US" sz="4299" u="none" cap="none" strike="noStrike">
                <a:solidFill>
                  <a:srgbClr val="FFFFFF"/>
                </a:solidFill>
                <a:latin typeface="Noto Sans TC"/>
                <a:ea typeface="Noto Sans TC"/>
                <a:cs typeface="Noto Sans TC"/>
                <a:sym typeface="Noto Sans TC"/>
              </a:rPr>
              <a:t>接觸新興科技的同時，</a:t>
            </a:r>
            <a:endParaRPr/>
          </a:p>
          <a:p>
            <a:pPr indent="0" lvl="0" marL="0" marR="0" rtl="0" algn="ctr">
              <a:lnSpc>
                <a:spcPct val="176017"/>
              </a:lnSpc>
              <a:spcBef>
                <a:spcPts val="0"/>
              </a:spcBef>
              <a:spcAft>
                <a:spcPts val="0"/>
              </a:spcAft>
              <a:buNone/>
            </a:pPr>
            <a:r>
              <a:rPr b="0" i="0" lang="en-US" sz="4299" u="none" cap="none" strike="noStrike">
                <a:solidFill>
                  <a:srgbClr val="FFFFFF"/>
                </a:solidFill>
                <a:latin typeface="Noto Sans TC"/>
                <a:ea typeface="Noto Sans TC"/>
                <a:cs typeface="Noto Sans TC"/>
                <a:sym typeface="Noto Sans TC"/>
              </a:rPr>
              <a:t>必須安全並正確使用元宇宙技術和工具，</a:t>
            </a:r>
            <a:endParaRPr/>
          </a:p>
          <a:p>
            <a:pPr indent="0" lvl="0" marL="0" marR="0" rtl="0" algn="ctr">
              <a:lnSpc>
                <a:spcPct val="176017"/>
              </a:lnSpc>
              <a:spcBef>
                <a:spcPts val="0"/>
              </a:spcBef>
              <a:spcAft>
                <a:spcPts val="0"/>
              </a:spcAft>
              <a:buNone/>
            </a:pPr>
            <a:r>
              <a:rPr b="0" i="0" lang="en-US" sz="4299" u="none" cap="none" strike="noStrike">
                <a:solidFill>
                  <a:srgbClr val="FFFFFF"/>
                </a:solidFill>
                <a:latin typeface="Noto Sans TC"/>
                <a:ea typeface="Noto Sans TC"/>
                <a:cs typeface="Noto Sans TC"/>
                <a:sym typeface="Noto Sans TC"/>
              </a:rPr>
              <a:t>才能在元宇宙中享受私密並安全的虛擬生活</a:t>
            </a:r>
            <a:endParaRPr/>
          </a:p>
          <a:p>
            <a:pPr indent="0" lvl="0" marL="0" marR="0" rtl="0" algn="ctr">
              <a:lnSpc>
                <a:spcPct val="176017"/>
              </a:lnSpc>
              <a:spcBef>
                <a:spcPts val="0"/>
              </a:spcBef>
              <a:spcAft>
                <a:spcPts val="0"/>
              </a:spcAft>
              <a:buNone/>
            </a:pPr>
            <a:r>
              <a:t/>
            </a:r>
            <a:endParaRPr b="0" i="0" sz="4299" u="none" cap="none" strike="noStrike">
              <a:solidFill>
                <a:srgbClr val="FFFFFF"/>
              </a:solidFill>
              <a:latin typeface="Noto Sans TC"/>
              <a:ea typeface="Noto Sans TC"/>
              <a:cs typeface="Noto Sans TC"/>
              <a:sym typeface="Noto Sans TC"/>
            </a:endParaRPr>
          </a:p>
          <a:p>
            <a:pPr indent="0" lvl="0" marL="0" marR="0" rtl="0" algn="ctr">
              <a:lnSpc>
                <a:spcPct val="176017"/>
              </a:lnSpc>
              <a:spcBef>
                <a:spcPts val="0"/>
              </a:spcBef>
              <a:spcAft>
                <a:spcPts val="0"/>
              </a:spcAft>
              <a:buNone/>
            </a:pPr>
            <a:r>
              <a:t/>
            </a:r>
            <a:endParaRPr b="0" i="0" sz="4299" u="none" cap="none" strike="noStrike">
              <a:solidFill>
                <a:srgbClr val="FFFFFF"/>
              </a:solidFill>
              <a:latin typeface="Noto Sans TC"/>
              <a:ea typeface="Noto Sans TC"/>
              <a:cs typeface="Noto Sans TC"/>
              <a:sym typeface="Noto Sans TC"/>
            </a:endParaRPr>
          </a:p>
        </p:txBody>
      </p:sp>
      <p:cxnSp>
        <p:nvCxnSpPr>
          <p:cNvPr id="878" name="Google Shape;878;p52"/>
          <p:cNvCxnSpPr/>
          <p:nvPr/>
        </p:nvCxnSpPr>
        <p:spPr>
          <a:xfrm>
            <a:off x="5492984" y="3502104"/>
            <a:ext cx="8246157" cy="0"/>
          </a:xfrm>
          <a:prstGeom prst="straightConnector1">
            <a:avLst/>
          </a:prstGeom>
          <a:noFill/>
          <a:ln cap="flat" cmpd="sng" w="66675">
            <a:solidFill>
              <a:srgbClr val="FFFFFF"/>
            </a:solidFill>
            <a:prstDash val="solid"/>
            <a:round/>
            <a:headEnd len="lg" w="lg" type="oval"/>
            <a:tailEnd len="lg" w="lg" type="oval"/>
          </a:ln>
        </p:spPr>
      </p:cxnSp>
      <p:sp>
        <p:nvSpPr>
          <p:cNvPr id="879" name="Google Shape;879;p52"/>
          <p:cNvSpPr/>
          <p:nvPr/>
        </p:nvSpPr>
        <p:spPr>
          <a:xfrm>
            <a:off x="13357519" y="1984570"/>
            <a:ext cx="4670298" cy="8229600"/>
          </a:xfrm>
          <a:custGeom>
            <a:rect b="b" l="l" r="r" t="t"/>
            <a:pathLst>
              <a:path extrusionOk="0" h="8229600" w="4670298">
                <a:moveTo>
                  <a:pt x="0" y="0"/>
                </a:moveTo>
                <a:lnTo>
                  <a:pt x="4670298" y="0"/>
                </a:lnTo>
                <a:lnTo>
                  <a:pt x="4670298" y="8229600"/>
                </a:lnTo>
                <a:lnTo>
                  <a:pt x="0" y="8229600"/>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53"/>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sp>
        <p:nvSpPr>
          <p:cNvPr id="885" name="Google Shape;885;p53"/>
          <p:cNvSpPr/>
          <p:nvPr/>
        </p:nvSpPr>
        <p:spPr>
          <a:xfrm>
            <a:off x="-3033234" y="-3023256"/>
            <a:ext cx="7200900" cy="7200900"/>
          </a:xfrm>
          <a:custGeom>
            <a:rect b="b" l="l" r="r" t="t"/>
            <a:pathLst>
              <a:path extrusionOk="0" h="7200900" w="7200900">
                <a:moveTo>
                  <a:pt x="0" y="0"/>
                </a:moveTo>
                <a:lnTo>
                  <a:pt x="7200900" y="0"/>
                </a:lnTo>
                <a:lnTo>
                  <a:pt x="7200900" y="7200900"/>
                </a:lnTo>
                <a:lnTo>
                  <a:pt x="0" y="7200900"/>
                </a:lnTo>
                <a:lnTo>
                  <a:pt x="0" y="0"/>
                </a:lnTo>
                <a:close/>
              </a:path>
            </a:pathLst>
          </a:custGeom>
          <a:blipFill rotWithShape="1">
            <a:blip r:embed="rId4">
              <a:alphaModFix amt="50000"/>
            </a:blip>
            <a:stretch>
              <a:fillRect b="0" l="0" r="0" t="0"/>
            </a:stretch>
          </a:blipFill>
          <a:ln>
            <a:noFill/>
          </a:ln>
        </p:spPr>
      </p:sp>
      <p:sp>
        <p:nvSpPr>
          <p:cNvPr id="886" name="Google Shape;886;p53"/>
          <p:cNvSpPr/>
          <p:nvPr/>
        </p:nvSpPr>
        <p:spPr>
          <a:xfrm>
            <a:off x="-5538778" y="5915050"/>
            <a:ext cx="10551506" cy="10551506"/>
          </a:xfrm>
          <a:custGeom>
            <a:rect b="b" l="l" r="r" t="t"/>
            <a:pathLst>
              <a:path extrusionOk="0" h="10551506" w="10551506">
                <a:moveTo>
                  <a:pt x="0" y="0"/>
                </a:moveTo>
                <a:lnTo>
                  <a:pt x="10551506" y="0"/>
                </a:lnTo>
                <a:lnTo>
                  <a:pt x="10551506" y="10551506"/>
                </a:lnTo>
                <a:lnTo>
                  <a:pt x="0" y="10551506"/>
                </a:lnTo>
                <a:lnTo>
                  <a:pt x="0" y="0"/>
                </a:lnTo>
                <a:close/>
              </a:path>
            </a:pathLst>
          </a:custGeom>
          <a:blipFill rotWithShape="1">
            <a:blip r:embed="rId5">
              <a:alphaModFix/>
            </a:blip>
            <a:stretch>
              <a:fillRect b="0" l="0" r="0" t="0"/>
            </a:stretch>
          </a:blipFill>
          <a:ln>
            <a:noFill/>
          </a:ln>
        </p:spPr>
      </p:sp>
      <p:sp>
        <p:nvSpPr>
          <p:cNvPr id="887" name="Google Shape;887;p53"/>
          <p:cNvSpPr/>
          <p:nvPr/>
        </p:nvSpPr>
        <p:spPr>
          <a:xfrm>
            <a:off x="13684656" y="-4177644"/>
            <a:ext cx="8355287" cy="8355287"/>
          </a:xfrm>
          <a:custGeom>
            <a:rect b="b" l="l" r="r" t="t"/>
            <a:pathLst>
              <a:path extrusionOk="0" h="8355287" w="8355287">
                <a:moveTo>
                  <a:pt x="0" y="0"/>
                </a:moveTo>
                <a:lnTo>
                  <a:pt x="8355287" y="0"/>
                </a:lnTo>
                <a:lnTo>
                  <a:pt x="8355287" y="8355288"/>
                </a:lnTo>
                <a:lnTo>
                  <a:pt x="0" y="8355288"/>
                </a:lnTo>
                <a:lnTo>
                  <a:pt x="0" y="0"/>
                </a:lnTo>
                <a:close/>
              </a:path>
            </a:pathLst>
          </a:custGeom>
          <a:blipFill rotWithShape="1">
            <a:blip r:embed="rId6">
              <a:alphaModFix amt="50000"/>
            </a:blip>
            <a:stretch>
              <a:fillRect b="0" l="0" r="0" t="0"/>
            </a:stretch>
          </a:blipFill>
          <a:ln>
            <a:noFill/>
          </a:ln>
        </p:spPr>
      </p:sp>
      <p:sp>
        <p:nvSpPr>
          <p:cNvPr id="888" name="Google Shape;888;p53"/>
          <p:cNvSpPr/>
          <p:nvPr/>
        </p:nvSpPr>
        <p:spPr>
          <a:xfrm>
            <a:off x="14261850" y="6686550"/>
            <a:ext cx="7200900" cy="7200900"/>
          </a:xfrm>
          <a:custGeom>
            <a:rect b="b" l="l" r="r" t="t"/>
            <a:pathLst>
              <a:path extrusionOk="0" h="7200900" w="7200900">
                <a:moveTo>
                  <a:pt x="0" y="0"/>
                </a:moveTo>
                <a:lnTo>
                  <a:pt x="7200900" y="0"/>
                </a:lnTo>
                <a:lnTo>
                  <a:pt x="7200900" y="7200900"/>
                </a:lnTo>
                <a:lnTo>
                  <a:pt x="0" y="7200900"/>
                </a:lnTo>
                <a:lnTo>
                  <a:pt x="0" y="0"/>
                </a:lnTo>
                <a:close/>
              </a:path>
            </a:pathLst>
          </a:custGeom>
          <a:blipFill rotWithShape="1">
            <a:blip r:embed="rId7">
              <a:alphaModFix amt="50000"/>
            </a:blip>
            <a:stretch>
              <a:fillRect b="0" l="0" r="0" t="0"/>
            </a:stretch>
          </a:blipFill>
          <a:ln>
            <a:noFill/>
          </a:ln>
        </p:spPr>
      </p:sp>
      <p:sp>
        <p:nvSpPr>
          <p:cNvPr id="889" name="Google Shape;889;p53"/>
          <p:cNvSpPr/>
          <p:nvPr/>
        </p:nvSpPr>
        <p:spPr>
          <a:xfrm>
            <a:off x="11384998" y="-248630"/>
            <a:ext cx="8681329" cy="10784260"/>
          </a:xfrm>
          <a:custGeom>
            <a:rect b="b" l="l" r="r" t="t"/>
            <a:pathLst>
              <a:path extrusionOk="0" h="10784260" w="8681329">
                <a:moveTo>
                  <a:pt x="0" y="0"/>
                </a:moveTo>
                <a:lnTo>
                  <a:pt x="8681329" y="0"/>
                </a:lnTo>
                <a:lnTo>
                  <a:pt x="8681329" y="10784260"/>
                </a:lnTo>
                <a:lnTo>
                  <a:pt x="0" y="10784260"/>
                </a:lnTo>
                <a:lnTo>
                  <a:pt x="0" y="0"/>
                </a:lnTo>
                <a:close/>
              </a:path>
            </a:pathLst>
          </a:custGeom>
          <a:blipFill rotWithShape="1">
            <a:blip r:embed="rId8">
              <a:alphaModFix/>
            </a:blip>
            <a:stretch>
              <a:fillRect b="0" l="0" r="0" t="0"/>
            </a:stretch>
          </a:blipFill>
          <a:ln>
            <a:noFill/>
          </a:ln>
        </p:spPr>
      </p:sp>
      <p:sp>
        <p:nvSpPr>
          <p:cNvPr id="890" name="Google Shape;890;p53"/>
          <p:cNvSpPr/>
          <p:nvPr/>
        </p:nvSpPr>
        <p:spPr>
          <a:xfrm>
            <a:off x="-1869472" y="6320326"/>
            <a:ext cx="12832964" cy="303325"/>
          </a:xfrm>
          <a:custGeom>
            <a:rect b="b" l="l" r="r" t="t"/>
            <a:pathLst>
              <a:path extrusionOk="0" h="303325" w="12832964">
                <a:moveTo>
                  <a:pt x="0" y="0"/>
                </a:moveTo>
                <a:lnTo>
                  <a:pt x="12832964" y="0"/>
                </a:lnTo>
                <a:lnTo>
                  <a:pt x="12832964" y="303324"/>
                </a:lnTo>
                <a:lnTo>
                  <a:pt x="0" y="303324"/>
                </a:lnTo>
                <a:lnTo>
                  <a:pt x="0" y="0"/>
                </a:lnTo>
                <a:close/>
              </a:path>
            </a:pathLst>
          </a:custGeom>
          <a:blipFill rotWithShape="1">
            <a:blip r:embed="rId9">
              <a:alphaModFix/>
            </a:blip>
            <a:stretch>
              <a:fillRect b="0" l="0" r="0" t="0"/>
            </a:stretch>
          </a:blipFill>
          <a:ln>
            <a:noFill/>
          </a:ln>
        </p:spPr>
      </p:sp>
      <p:grpSp>
        <p:nvGrpSpPr>
          <p:cNvPr id="891" name="Google Shape;891;p53"/>
          <p:cNvGrpSpPr/>
          <p:nvPr/>
        </p:nvGrpSpPr>
        <p:grpSpPr>
          <a:xfrm>
            <a:off x="-351622" y="6455425"/>
            <a:ext cx="11276050" cy="3230761"/>
            <a:chOff x="0" y="-38100"/>
            <a:chExt cx="2969824" cy="850900"/>
          </a:xfrm>
        </p:grpSpPr>
        <p:sp>
          <p:nvSpPr>
            <p:cNvPr id="892" name="Google Shape;892;p53"/>
            <p:cNvSpPr/>
            <p:nvPr/>
          </p:nvSpPr>
          <p:spPr>
            <a:xfrm>
              <a:off x="0" y="0"/>
              <a:ext cx="2969824" cy="812800"/>
            </a:xfrm>
            <a:custGeom>
              <a:rect b="b" l="l" r="r" t="t"/>
              <a:pathLst>
                <a:path extrusionOk="0" h="812800" w="2969824">
                  <a:moveTo>
                    <a:pt x="0" y="0"/>
                  </a:moveTo>
                  <a:lnTo>
                    <a:pt x="2969824" y="0"/>
                  </a:lnTo>
                  <a:lnTo>
                    <a:pt x="2969824" y="812800"/>
                  </a:lnTo>
                  <a:lnTo>
                    <a:pt x="0" y="812800"/>
                  </a:lnTo>
                  <a:close/>
                </a:path>
              </a:pathLst>
            </a:custGeom>
            <a:solidFill>
              <a:srgbClr val="5F1AAB"/>
            </a:solidFill>
            <a:ln>
              <a:noFill/>
            </a:ln>
          </p:spPr>
        </p:sp>
        <p:sp>
          <p:nvSpPr>
            <p:cNvPr id="893" name="Google Shape;893;p53"/>
            <p:cNvSpPr txBox="1"/>
            <p:nvPr/>
          </p:nvSpPr>
          <p:spPr>
            <a:xfrm>
              <a:off x="0" y="-38100"/>
              <a:ext cx="2969824"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94" name="Google Shape;894;p53"/>
          <p:cNvGrpSpPr/>
          <p:nvPr/>
        </p:nvGrpSpPr>
        <p:grpSpPr>
          <a:xfrm>
            <a:off x="-7061193" y="6455425"/>
            <a:ext cx="9047753" cy="3230761"/>
            <a:chOff x="0" y="-38100"/>
            <a:chExt cx="2382947" cy="850900"/>
          </a:xfrm>
        </p:grpSpPr>
        <p:sp>
          <p:nvSpPr>
            <p:cNvPr id="895" name="Google Shape;895;p53"/>
            <p:cNvSpPr/>
            <p:nvPr/>
          </p:nvSpPr>
          <p:spPr>
            <a:xfrm>
              <a:off x="0" y="0"/>
              <a:ext cx="2382947" cy="812800"/>
            </a:xfrm>
            <a:custGeom>
              <a:rect b="b" l="l" r="r" t="t"/>
              <a:pathLst>
                <a:path extrusionOk="0" h="812800" w="2382947">
                  <a:moveTo>
                    <a:pt x="0" y="0"/>
                  </a:moveTo>
                  <a:lnTo>
                    <a:pt x="2382947" y="0"/>
                  </a:lnTo>
                  <a:lnTo>
                    <a:pt x="2382947" y="812800"/>
                  </a:lnTo>
                  <a:lnTo>
                    <a:pt x="0" y="812800"/>
                  </a:lnTo>
                  <a:close/>
                </a:path>
              </a:pathLst>
            </a:custGeom>
            <a:gradFill>
              <a:gsLst>
                <a:gs pos="0">
                  <a:srgbClr val="F600FE"/>
                </a:gs>
                <a:gs pos="25000">
                  <a:srgbClr val="C900FE"/>
                </a:gs>
                <a:gs pos="50000">
                  <a:srgbClr val="A136FF"/>
                </a:gs>
                <a:gs pos="75000">
                  <a:srgbClr val="5142F0"/>
                </a:gs>
                <a:gs pos="100000">
                  <a:srgbClr val="0033D9"/>
                </a:gs>
              </a:gsLst>
              <a:path path="circle">
                <a:fillToRect b="50%" l="50%" r="50%" t="50%"/>
              </a:path>
              <a:tileRect/>
            </a:gradFill>
            <a:ln>
              <a:noFill/>
            </a:ln>
          </p:spPr>
        </p:sp>
        <p:sp>
          <p:nvSpPr>
            <p:cNvPr id="896" name="Google Shape;896;p53"/>
            <p:cNvSpPr txBox="1"/>
            <p:nvPr/>
          </p:nvSpPr>
          <p:spPr>
            <a:xfrm>
              <a:off x="0" y="-38100"/>
              <a:ext cx="2382947" cy="850900"/>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97" name="Google Shape;897;p53"/>
          <p:cNvSpPr/>
          <p:nvPr/>
        </p:nvSpPr>
        <p:spPr>
          <a:xfrm>
            <a:off x="856050" y="6909400"/>
            <a:ext cx="625060" cy="625060"/>
          </a:xfrm>
          <a:custGeom>
            <a:rect b="b" l="l" r="r" t="t"/>
            <a:pathLst>
              <a:path extrusionOk="0" h="625060" w="625060">
                <a:moveTo>
                  <a:pt x="0" y="0"/>
                </a:moveTo>
                <a:lnTo>
                  <a:pt x="625060" y="0"/>
                </a:lnTo>
                <a:lnTo>
                  <a:pt x="625060" y="625061"/>
                </a:lnTo>
                <a:lnTo>
                  <a:pt x="0" y="625061"/>
                </a:lnTo>
                <a:lnTo>
                  <a:pt x="0" y="0"/>
                </a:lnTo>
                <a:close/>
              </a:path>
            </a:pathLst>
          </a:custGeom>
          <a:blipFill rotWithShape="1">
            <a:blip r:embed="rId10">
              <a:alphaModFix/>
            </a:blip>
            <a:stretch>
              <a:fillRect b="0" l="0" r="0" t="0"/>
            </a:stretch>
          </a:blipFill>
          <a:ln>
            <a:noFill/>
          </a:ln>
        </p:spPr>
      </p:sp>
      <p:sp>
        <p:nvSpPr>
          <p:cNvPr id="898" name="Google Shape;898;p53"/>
          <p:cNvSpPr/>
          <p:nvPr/>
        </p:nvSpPr>
        <p:spPr>
          <a:xfrm>
            <a:off x="856050" y="8750942"/>
            <a:ext cx="625060" cy="625060"/>
          </a:xfrm>
          <a:custGeom>
            <a:rect b="b" l="l" r="r" t="t"/>
            <a:pathLst>
              <a:path extrusionOk="0" h="625060" w="625060">
                <a:moveTo>
                  <a:pt x="0" y="0"/>
                </a:moveTo>
                <a:lnTo>
                  <a:pt x="625060" y="0"/>
                </a:lnTo>
                <a:lnTo>
                  <a:pt x="625060" y="625060"/>
                </a:lnTo>
                <a:lnTo>
                  <a:pt x="0" y="625060"/>
                </a:lnTo>
                <a:lnTo>
                  <a:pt x="0" y="0"/>
                </a:lnTo>
                <a:close/>
              </a:path>
            </a:pathLst>
          </a:custGeom>
          <a:blipFill rotWithShape="1">
            <a:blip r:embed="rId11">
              <a:alphaModFix/>
            </a:blip>
            <a:stretch>
              <a:fillRect b="0" l="0" r="0" t="0"/>
            </a:stretch>
          </a:blipFill>
          <a:ln>
            <a:noFill/>
          </a:ln>
        </p:spPr>
      </p:sp>
      <p:sp>
        <p:nvSpPr>
          <p:cNvPr id="899" name="Google Shape;899;p53"/>
          <p:cNvSpPr/>
          <p:nvPr/>
        </p:nvSpPr>
        <p:spPr>
          <a:xfrm>
            <a:off x="856050" y="7830606"/>
            <a:ext cx="625060" cy="625060"/>
          </a:xfrm>
          <a:custGeom>
            <a:rect b="b" l="l" r="r" t="t"/>
            <a:pathLst>
              <a:path extrusionOk="0" h="625060" w="625060">
                <a:moveTo>
                  <a:pt x="0" y="0"/>
                </a:moveTo>
                <a:lnTo>
                  <a:pt x="625060" y="0"/>
                </a:lnTo>
                <a:lnTo>
                  <a:pt x="625060" y="625061"/>
                </a:lnTo>
                <a:lnTo>
                  <a:pt x="0" y="625061"/>
                </a:lnTo>
                <a:lnTo>
                  <a:pt x="0" y="0"/>
                </a:lnTo>
                <a:close/>
              </a:path>
            </a:pathLst>
          </a:custGeom>
          <a:blipFill rotWithShape="1">
            <a:blip r:embed="rId12">
              <a:alphaModFix/>
            </a:blip>
            <a:stretch>
              <a:fillRect b="0" l="0" r="0" t="0"/>
            </a:stretch>
          </a:blipFill>
          <a:ln>
            <a:noFill/>
          </a:ln>
        </p:spPr>
      </p:sp>
      <p:pic>
        <p:nvPicPr>
          <p:cNvPr id="900" name="Google Shape;900;p53"/>
          <p:cNvPicPr preferRelativeResize="0"/>
          <p:nvPr/>
        </p:nvPicPr>
        <p:blipFill rotWithShape="1">
          <a:blip r:embed="rId13">
            <a:alphaModFix/>
          </a:blip>
          <a:srcRect b="0" l="0" r="0" t="0"/>
          <a:stretch/>
        </p:blipFill>
        <p:spPr>
          <a:xfrm>
            <a:off x="10114998" y="8804502"/>
            <a:ext cx="1270000" cy="1143000"/>
          </a:xfrm>
          <a:prstGeom prst="rect">
            <a:avLst/>
          </a:prstGeom>
          <a:noFill/>
          <a:ln>
            <a:noFill/>
          </a:ln>
        </p:spPr>
      </p:pic>
      <p:sp>
        <p:nvSpPr>
          <p:cNvPr id="901" name="Google Shape;901;p53"/>
          <p:cNvSpPr/>
          <p:nvPr/>
        </p:nvSpPr>
        <p:spPr>
          <a:xfrm>
            <a:off x="12619863" y="1456586"/>
            <a:ext cx="4639437" cy="8229600"/>
          </a:xfrm>
          <a:custGeom>
            <a:rect b="b" l="l" r="r" t="t"/>
            <a:pathLst>
              <a:path extrusionOk="0" h="8229600" w="4639437">
                <a:moveTo>
                  <a:pt x="0" y="0"/>
                </a:moveTo>
                <a:lnTo>
                  <a:pt x="4639437" y="0"/>
                </a:lnTo>
                <a:lnTo>
                  <a:pt x="4639437" y="8229600"/>
                </a:lnTo>
                <a:lnTo>
                  <a:pt x="0" y="8229600"/>
                </a:lnTo>
                <a:lnTo>
                  <a:pt x="0" y="0"/>
                </a:lnTo>
                <a:close/>
              </a:path>
            </a:pathLst>
          </a:custGeom>
          <a:blipFill rotWithShape="1">
            <a:blip r:embed="rId14">
              <a:alphaModFix/>
            </a:blip>
            <a:stretch>
              <a:fillRect b="0" l="0" r="0" t="0"/>
            </a:stretch>
          </a:blipFill>
          <a:ln>
            <a:noFill/>
          </a:ln>
        </p:spPr>
      </p:sp>
      <p:sp>
        <p:nvSpPr>
          <p:cNvPr id="902" name="Google Shape;902;p53"/>
          <p:cNvSpPr txBox="1"/>
          <p:nvPr/>
        </p:nvSpPr>
        <p:spPr>
          <a:xfrm>
            <a:off x="0" y="844018"/>
            <a:ext cx="9155881" cy="5276283"/>
          </a:xfrm>
          <a:prstGeom prst="rect">
            <a:avLst/>
          </a:prstGeom>
          <a:noFill/>
          <a:ln>
            <a:noFill/>
          </a:ln>
        </p:spPr>
        <p:txBody>
          <a:bodyPr anchorCtr="0" anchor="t" bIns="0" lIns="0" spcFirstLastPara="1" rIns="0" wrap="square" tIns="0">
            <a:spAutoFit/>
          </a:bodyPr>
          <a:lstStyle/>
          <a:p>
            <a:pPr indent="0" lvl="0" marL="0" marR="0" rtl="0" algn="ctr">
              <a:lnSpc>
                <a:spcPct val="165005"/>
              </a:lnSpc>
              <a:spcBef>
                <a:spcPts val="0"/>
              </a:spcBef>
              <a:spcAft>
                <a:spcPts val="0"/>
              </a:spcAft>
              <a:buNone/>
            </a:pPr>
            <a:r>
              <a:rPr b="0" i="0" lang="en-US" sz="13042" u="none" cap="none" strike="noStrike">
                <a:solidFill>
                  <a:srgbClr val="FFFFFF"/>
                </a:solidFill>
                <a:latin typeface="Arial"/>
                <a:ea typeface="Arial"/>
                <a:cs typeface="Arial"/>
                <a:sym typeface="Arial"/>
              </a:rPr>
              <a:t>THANK</a:t>
            </a:r>
            <a:endParaRPr/>
          </a:p>
          <a:p>
            <a:pPr indent="0" lvl="0" marL="0" marR="0" rtl="0" algn="ctr">
              <a:lnSpc>
                <a:spcPct val="165005"/>
              </a:lnSpc>
              <a:spcBef>
                <a:spcPts val="0"/>
              </a:spcBef>
              <a:spcAft>
                <a:spcPts val="0"/>
              </a:spcAft>
              <a:buNone/>
            </a:pPr>
            <a:r>
              <a:rPr b="0" i="0" lang="en-US" sz="13042" u="none" cap="none" strike="noStrike">
                <a:solidFill>
                  <a:srgbClr val="FFFFFF"/>
                </a:solidFill>
                <a:latin typeface="Arial"/>
                <a:ea typeface="Arial"/>
                <a:cs typeface="Arial"/>
                <a:sym typeface="Arial"/>
              </a:rPr>
              <a:t>YOU</a:t>
            </a:r>
            <a:endParaRPr/>
          </a:p>
        </p:txBody>
      </p:sp>
      <p:sp>
        <p:nvSpPr>
          <p:cNvPr id="903" name="Google Shape;903;p53"/>
          <p:cNvSpPr txBox="1"/>
          <p:nvPr/>
        </p:nvSpPr>
        <p:spPr>
          <a:xfrm>
            <a:off x="2551674" y="6996505"/>
            <a:ext cx="2697639"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3422 3161</a:t>
            </a:r>
            <a:endParaRPr/>
          </a:p>
        </p:txBody>
      </p:sp>
      <p:sp>
        <p:nvSpPr>
          <p:cNvPr id="904" name="Google Shape;904;p53"/>
          <p:cNvSpPr txBox="1"/>
          <p:nvPr/>
        </p:nvSpPr>
        <p:spPr>
          <a:xfrm>
            <a:off x="2551674" y="7913477"/>
            <a:ext cx="4309805"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medialiteray.hk</a:t>
            </a:r>
            <a:endParaRPr/>
          </a:p>
        </p:txBody>
      </p:sp>
      <p:sp>
        <p:nvSpPr>
          <p:cNvPr id="905" name="Google Shape;905;p53"/>
          <p:cNvSpPr txBox="1"/>
          <p:nvPr/>
        </p:nvSpPr>
        <p:spPr>
          <a:xfrm>
            <a:off x="2551674" y="8831052"/>
            <a:ext cx="4309805" cy="41275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FFFFFF"/>
                </a:solidFill>
                <a:latin typeface="Montserrat Medium"/>
                <a:ea typeface="Montserrat Medium"/>
                <a:cs typeface="Montserrat Medium"/>
                <a:sym typeface="Montserrat Medium"/>
              </a:rPr>
              <a:t>wmc@hkfyg.org.hk</a:t>
            </a:r>
            <a:endParaRPr/>
          </a:p>
        </p:txBody>
      </p:sp>
      <p:sp>
        <p:nvSpPr>
          <p:cNvPr id="906" name="Google Shape;906;p53"/>
          <p:cNvSpPr txBox="1"/>
          <p:nvPr/>
        </p:nvSpPr>
        <p:spPr>
          <a:xfrm>
            <a:off x="6602226" y="6766525"/>
            <a:ext cx="2018524" cy="2745359"/>
          </a:xfrm>
          <a:prstGeom prst="rect">
            <a:avLst/>
          </a:prstGeom>
          <a:noFill/>
          <a:ln>
            <a:noFill/>
          </a:ln>
        </p:spPr>
        <p:txBody>
          <a:bodyPr anchorCtr="0" anchor="t" bIns="0" lIns="0" spcFirstLastPara="1" rIns="0" wrap="square" tIns="0">
            <a:spAutoFit/>
          </a:bodyPr>
          <a:lstStyle/>
          <a:p>
            <a:pPr indent="0" lvl="0" marL="0" marR="0" rtl="0" algn="l">
              <a:lnSpc>
                <a:spcPct val="118003"/>
              </a:lnSpc>
              <a:spcBef>
                <a:spcPts val="0"/>
              </a:spcBef>
              <a:spcAft>
                <a:spcPts val="0"/>
              </a:spcAft>
              <a:buNone/>
            </a:pPr>
            <a:r>
              <a:rPr b="1" i="0" lang="en-US" sz="4599" u="none" cap="none" strike="noStrike">
                <a:solidFill>
                  <a:srgbClr val="FFFFFF"/>
                </a:solidFill>
                <a:latin typeface="Noto Sans TC"/>
                <a:ea typeface="Noto Sans TC"/>
                <a:cs typeface="Noto Sans TC"/>
                <a:sym typeface="Noto Sans TC"/>
              </a:rPr>
              <a:t>課</a:t>
            </a:r>
            <a:endParaRPr/>
          </a:p>
          <a:p>
            <a:pPr indent="0" lvl="0" marL="0" marR="0" rtl="0" algn="l">
              <a:lnSpc>
                <a:spcPct val="118003"/>
              </a:lnSpc>
              <a:spcBef>
                <a:spcPts val="0"/>
              </a:spcBef>
              <a:spcAft>
                <a:spcPts val="0"/>
              </a:spcAft>
              <a:buNone/>
            </a:pPr>
            <a:r>
              <a:rPr b="1" i="0" lang="en-US" sz="4599" u="none" cap="none" strike="noStrike">
                <a:solidFill>
                  <a:srgbClr val="FFFFFF"/>
                </a:solidFill>
                <a:latin typeface="Noto Sans TC"/>
                <a:ea typeface="Noto Sans TC"/>
                <a:cs typeface="Noto Sans TC"/>
                <a:sym typeface="Noto Sans TC"/>
              </a:rPr>
              <a:t>後</a:t>
            </a:r>
            <a:endParaRPr/>
          </a:p>
          <a:p>
            <a:pPr indent="0" lvl="0" marL="0" marR="0" rtl="0" algn="l">
              <a:lnSpc>
                <a:spcPct val="118003"/>
              </a:lnSpc>
              <a:spcBef>
                <a:spcPts val="0"/>
              </a:spcBef>
              <a:spcAft>
                <a:spcPts val="0"/>
              </a:spcAft>
              <a:buNone/>
            </a:pPr>
            <a:r>
              <a:rPr b="1" i="0" lang="en-US" sz="4599" u="none" cap="none" strike="noStrike">
                <a:solidFill>
                  <a:srgbClr val="FFFFFF"/>
                </a:solidFill>
                <a:latin typeface="Noto Sans TC"/>
                <a:ea typeface="Noto Sans TC"/>
                <a:cs typeface="Noto Sans TC"/>
                <a:sym typeface="Noto Sans TC"/>
              </a:rPr>
              <a:t>問</a:t>
            </a:r>
            <a:endParaRPr/>
          </a:p>
          <a:p>
            <a:pPr indent="0" lvl="0" marL="0" marR="0" rtl="0" algn="l">
              <a:lnSpc>
                <a:spcPct val="118003"/>
              </a:lnSpc>
              <a:spcBef>
                <a:spcPts val="0"/>
              </a:spcBef>
              <a:spcAft>
                <a:spcPts val="0"/>
              </a:spcAft>
              <a:buNone/>
            </a:pPr>
            <a:r>
              <a:rPr b="1" i="0" lang="en-US" sz="4599" u="none" cap="none" strike="noStrike">
                <a:solidFill>
                  <a:srgbClr val="FFFFFF"/>
                </a:solidFill>
                <a:latin typeface="Noto Sans TC"/>
                <a:ea typeface="Noto Sans TC"/>
                <a:cs typeface="Noto Sans TC"/>
                <a:sym typeface="Noto Sans TC"/>
              </a:rPr>
              <a:t>卷</a:t>
            </a:r>
            <a:endParaRPr/>
          </a:p>
        </p:txBody>
      </p:sp>
      <p:pic>
        <p:nvPicPr>
          <p:cNvPr id="907" name="Google Shape;907;p53"/>
          <p:cNvPicPr preferRelativeResize="0"/>
          <p:nvPr/>
        </p:nvPicPr>
        <p:blipFill rotWithShape="1">
          <a:blip r:embed="rId15">
            <a:alphaModFix/>
          </a:blip>
          <a:srcRect b="0" l="0" r="0" t="0"/>
          <a:stretch/>
        </p:blipFill>
        <p:spPr>
          <a:xfrm>
            <a:off x="7483154" y="6476266"/>
            <a:ext cx="3368810" cy="336881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54"/>
          <p:cNvSpPr/>
          <p:nvPr/>
        </p:nvSpPr>
        <p:spPr>
          <a:xfrm rot="-5400000">
            <a:off x="4000500" y="-4000500"/>
            <a:ext cx="10287000" cy="18288000"/>
          </a:xfrm>
          <a:custGeom>
            <a:rect b="b" l="l" r="r" t="t"/>
            <a:pathLst>
              <a:path extrusionOk="0" h="18288000" w="10287000">
                <a:moveTo>
                  <a:pt x="10287000" y="0"/>
                </a:moveTo>
                <a:lnTo>
                  <a:pt x="10287000" y="18288000"/>
                </a:lnTo>
                <a:lnTo>
                  <a:pt x="0" y="18288000"/>
                </a:lnTo>
                <a:lnTo>
                  <a:pt x="0" y="0"/>
                </a:lnTo>
                <a:lnTo>
                  <a:pt x="10287000" y="0"/>
                </a:lnTo>
                <a:close/>
              </a:path>
            </a:pathLst>
          </a:custGeom>
          <a:blipFill rotWithShape="1">
            <a:blip r:embed="rId3">
              <a:alphaModFix/>
            </a:blip>
            <a:stretch>
              <a:fillRect b="-13609" l="-39058" r="-7280" t="-2806"/>
            </a:stretch>
          </a:blipFill>
          <a:ln>
            <a:noFill/>
          </a:ln>
        </p:spPr>
      </p:sp>
      <p:cxnSp>
        <p:nvCxnSpPr>
          <p:cNvPr id="913" name="Google Shape;913;p54"/>
          <p:cNvCxnSpPr/>
          <p:nvPr/>
        </p:nvCxnSpPr>
        <p:spPr>
          <a:xfrm>
            <a:off x="4220690" y="1557772"/>
            <a:ext cx="10636713" cy="0"/>
          </a:xfrm>
          <a:prstGeom prst="straightConnector1">
            <a:avLst/>
          </a:prstGeom>
          <a:noFill/>
          <a:ln cap="flat" cmpd="sng" w="76200">
            <a:solidFill>
              <a:srgbClr val="FFFFFF"/>
            </a:solidFill>
            <a:prstDash val="solid"/>
            <a:round/>
            <a:headEnd len="lg" w="lg" type="oval"/>
            <a:tailEnd len="lg" w="lg" type="oval"/>
          </a:ln>
        </p:spPr>
      </p:cxnSp>
      <p:graphicFrame>
        <p:nvGraphicFramePr>
          <p:cNvPr id="914" name="Google Shape;914;p54"/>
          <p:cNvGraphicFramePr/>
          <p:nvPr/>
        </p:nvGraphicFramePr>
        <p:xfrm>
          <a:off x="2969154" y="1900672"/>
          <a:ext cx="3000000" cy="3000000"/>
        </p:xfrm>
        <a:graphic>
          <a:graphicData uri="http://schemas.openxmlformats.org/drawingml/2006/table">
            <a:tbl>
              <a:tblPr>
                <a:noFill/>
                <a:tableStyleId>{5257CA11-8D5E-485C-AC8B-2A7D850C9680}</a:tableStyleId>
              </a:tblPr>
              <a:tblGrid>
                <a:gridCol w="4495925"/>
                <a:gridCol w="4066725"/>
                <a:gridCol w="4743050"/>
              </a:tblGrid>
              <a:tr h="1013775">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環節</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30-40分鐘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tcPr>
                </a:tc>
                <a:tc>
                  <a:txBody>
                    <a:bodyPr/>
                    <a:lstStyle/>
                    <a:p>
                      <a:pPr indent="0" lvl="0" marL="0" marR="0" rtl="0" algn="ctr">
                        <a:lnSpc>
                          <a:spcPct val="140035"/>
                        </a:lnSpc>
                        <a:spcBef>
                          <a:spcPts val="0"/>
                        </a:spcBef>
                        <a:spcAft>
                          <a:spcPts val="0"/>
                        </a:spcAft>
                        <a:buNone/>
                      </a:pPr>
                      <a:r>
                        <a:rPr b="1" lang="en-US" sz="1681" u="none" cap="none" strike="noStrike">
                          <a:solidFill>
                            <a:srgbClr val="FFFFFF"/>
                          </a:solidFill>
                          <a:latin typeface="Noto Sans TC"/>
                          <a:ea typeface="Noto Sans TC"/>
                          <a:cs typeface="Noto Sans TC"/>
                          <a:sym typeface="Noto Sans TC"/>
                        </a:rPr>
                        <a:t>40分鐘</a:t>
                      </a:r>
                      <a:r>
                        <a:rPr b="1" lang="en-US" sz="1681" u="none" cap="none" strike="noStrike">
                          <a:solidFill>
                            <a:srgbClr val="E086FF"/>
                          </a:solidFill>
                          <a:latin typeface="Noto Sans TC"/>
                          <a:ea typeface="Noto Sans TC"/>
                          <a:cs typeface="Noto Sans TC"/>
                          <a:sym typeface="Noto Sans TC"/>
                        </a:rPr>
                        <a:t>以上</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tcPr>
                </a:tc>
              </a:tr>
              <a:tr h="1310275">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什麼是元宇宙</a:t>
                      </a:r>
                      <a:endParaRPr sz="1100" u="none" cap="none" strike="noStrike"/>
                    </a:p>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(P.1-11)</a:t>
                      </a:r>
                      <a:endParaRPr/>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tcPr>
                </a:tc>
                <a:tc>
                  <a:txBody>
                    <a:bodyPr/>
                    <a:lstStyle/>
                    <a:p>
                      <a:pPr indent="0" lvl="0" marL="0" marR="0" rtl="0" algn="ctr">
                        <a:lnSpc>
                          <a:spcPct val="140035"/>
                        </a:lnSpc>
                        <a:spcBef>
                          <a:spcPts val="0"/>
                        </a:spcBef>
                        <a:spcAft>
                          <a:spcPts val="0"/>
                        </a:spcAft>
                        <a:buNone/>
                      </a:pPr>
                      <a:r>
                        <a:rPr lang="en-US" sz="1681">
                          <a:solidFill>
                            <a:srgbClr val="FFFFFF"/>
                          </a:solidFill>
                          <a:latin typeface="Noto Sans TC"/>
                          <a:ea typeface="Noto Sans TC"/>
                          <a:cs typeface="Noto Sans TC"/>
                          <a:sym typeface="Noto Sans TC"/>
                        </a:rPr>
                        <a:t>10</a:t>
                      </a:r>
                      <a:r>
                        <a:rPr lang="en-US" sz="1681" u="none" cap="none" strike="noStrike">
                          <a:solidFill>
                            <a:srgbClr val="FFFFFF"/>
                          </a:solidFill>
                          <a:latin typeface="Noto Sans TC"/>
                          <a:ea typeface="Noto Sans TC"/>
                          <a:cs typeface="Noto Sans TC"/>
                          <a:sym typeface="Noto Sans TC"/>
                        </a:rPr>
                        <a:t>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2D438B"/>
                    </a:solidFill>
                  </a:tcPr>
                </a:tc>
                <a:tc>
                  <a:txBody>
                    <a:bodyPr/>
                    <a:lstStyle/>
                    <a:p>
                      <a:pPr indent="0" lvl="0" marL="0" marR="0" rtl="0" algn="ctr">
                        <a:lnSpc>
                          <a:spcPct val="140035"/>
                        </a:lnSpc>
                        <a:spcBef>
                          <a:spcPts val="0"/>
                        </a:spcBef>
                        <a:spcAft>
                          <a:spcPts val="0"/>
                        </a:spcAft>
                        <a:buNone/>
                      </a:pPr>
                      <a:r>
                        <a:rPr lang="en-US" sz="1681">
                          <a:solidFill>
                            <a:srgbClr val="FFFFFF"/>
                          </a:solidFill>
                          <a:latin typeface="Noto Sans TC"/>
                          <a:ea typeface="Noto Sans TC"/>
                          <a:cs typeface="Noto Sans TC"/>
                          <a:sym typeface="Noto Sans TC"/>
                        </a:rPr>
                        <a:t>10</a:t>
                      </a:r>
                      <a:r>
                        <a:rPr lang="en-US" sz="1681" u="none" cap="none" strike="noStrike">
                          <a:solidFill>
                            <a:srgbClr val="FFFFFF"/>
                          </a:solidFill>
                          <a:latin typeface="Noto Sans TC"/>
                          <a:ea typeface="Noto Sans TC"/>
                          <a:cs typeface="Noto Sans TC"/>
                          <a:sym typeface="Noto Sans TC"/>
                        </a:rPr>
                        <a:t>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8B36DD"/>
                    </a:solidFill>
                  </a:tcPr>
                </a:tc>
              </a:tr>
              <a:tr h="1598375">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擴增實境、虛擬實境及混合現實</a:t>
                      </a:r>
                      <a:endParaRPr sz="1100" u="none" cap="none" strike="noStrike"/>
                    </a:p>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(P.1</a:t>
                      </a:r>
                      <a:r>
                        <a:rPr lang="en-US" sz="1681" u="none" cap="none" strike="noStrike">
                          <a:solidFill>
                            <a:srgbClr val="FFFFFF"/>
                          </a:solidFill>
                          <a:latin typeface="Noto Sans TC"/>
                          <a:ea typeface="Noto Sans TC"/>
                          <a:cs typeface="Noto Sans TC"/>
                          <a:sym typeface="Noto Sans TC"/>
                        </a:rPr>
                        <a:t>2</a:t>
                      </a:r>
                      <a:r>
                        <a:rPr lang="en-US" sz="1681" u="none" cap="none" strike="noStrike">
                          <a:solidFill>
                            <a:srgbClr val="FFFFFF"/>
                          </a:solidFill>
                          <a:latin typeface="Noto Sans TC"/>
                          <a:ea typeface="Noto Sans TC"/>
                          <a:cs typeface="Noto Sans TC"/>
                          <a:sym typeface="Noto Sans TC"/>
                        </a:rPr>
                        <a:t>-2</a:t>
                      </a:r>
                      <a:r>
                        <a:rPr lang="en-US" sz="1681">
                          <a:solidFill>
                            <a:srgbClr val="FFFFFF"/>
                          </a:solidFill>
                          <a:latin typeface="Noto Sans TC"/>
                          <a:ea typeface="Noto Sans TC"/>
                          <a:cs typeface="Noto Sans TC"/>
                          <a:sym typeface="Noto Sans TC"/>
                        </a:rPr>
                        <a:t>6</a:t>
                      </a:r>
                      <a:r>
                        <a:rPr lang="en-US" sz="1681" u="none" cap="none" strike="noStrike">
                          <a:solidFill>
                            <a:srgbClr val="FFFFFF"/>
                          </a:solidFill>
                          <a:latin typeface="Noto Sans TC"/>
                          <a:ea typeface="Noto Sans TC"/>
                          <a:cs typeface="Noto Sans TC"/>
                          <a:sym typeface="Noto Sans TC"/>
                        </a:rPr>
                        <a:t>)</a:t>
                      </a:r>
                      <a:endParaRPr/>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10分鐘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2D438B"/>
                    </a:solidFill>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10分鐘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8B36DD"/>
                    </a:solidFill>
                  </a:tcPr>
                </a:tc>
              </a:tr>
              <a:tr h="1318625">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元宇宙體驗活動-虛擬漫步</a:t>
                      </a:r>
                      <a:endParaRPr sz="1100" u="none" cap="none" strike="noStrike"/>
                    </a:p>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(P.27-32)</a:t>
                      </a:r>
                      <a:endParaRPr/>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10分鐘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2D438B"/>
                    </a:solidFill>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15分鐘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8B36DD"/>
                    </a:solidFill>
                  </a:tcPr>
                </a:tc>
              </a:tr>
              <a:tr h="1310275">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Kahoot </a:t>
                      </a:r>
                      <a:endParaRPr sz="1100" u="none" cap="none" strike="noStrike"/>
                    </a:p>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(P.33-51)</a:t>
                      </a:r>
                      <a:endParaRPr/>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5分鐘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2D438B"/>
                    </a:solidFill>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10分鐘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8B36DD"/>
                    </a:solidFill>
                  </a:tcPr>
                </a:tc>
              </a:tr>
              <a:tr h="1310275">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總結及問卷</a:t>
                      </a:r>
                      <a:endParaRPr sz="1100" u="none" cap="none" strike="noStrike"/>
                    </a:p>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(P.52-5</a:t>
                      </a:r>
                      <a:r>
                        <a:rPr lang="en-US" sz="1681">
                          <a:solidFill>
                            <a:srgbClr val="FFFFFF"/>
                          </a:solidFill>
                          <a:latin typeface="Noto Sans TC"/>
                          <a:ea typeface="Noto Sans TC"/>
                          <a:cs typeface="Noto Sans TC"/>
                          <a:sym typeface="Noto Sans TC"/>
                        </a:rPr>
                        <a:t>3</a:t>
                      </a:r>
                      <a:r>
                        <a:rPr lang="en-US" sz="1681" u="none" cap="none" strike="noStrike">
                          <a:solidFill>
                            <a:srgbClr val="FFFFFF"/>
                          </a:solidFill>
                          <a:latin typeface="Noto Sans TC"/>
                          <a:ea typeface="Noto Sans TC"/>
                          <a:cs typeface="Noto Sans TC"/>
                          <a:sym typeface="Noto Sans TC"/>
                        </a:rPr>
                        <a:t>)</a:t>
                      </a:r>
                      <a:endParaRPr/>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5分鐘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2D438B"/>
                    </a:solidFill>
                  </a:tcPr>
                </a:tc>
                <a:tc>
                  <a:txBody>
                    <a:bodyPr/>
                    <a:lstStyle/>
                    <a:p>
                      <a:pPr indent="0" lvl="0" marL="0" marR="0" rtl="0" algn="ctr">
                        <a:lnSpc>
                          <a:spcPct val="140035"/>
                        </a:lnSpc>
                        <a:spcBef>
                          <a:spcPts val="0"/>
                        </a:spcBef>
                        <a:spcAft>
                          <a:spcPts val="0"/>
                        </a:spcAft>
                        <a:buNone/>
                      </a:pPr>
                      <a:r>
                        <a:rPr lang="en-US" sz="1681" u="none" cap="none" strike="noStrike">
                          <a:solidFill>
                            <a:srgbClr val="FFFFFF"/>
                          </a:solidFill>
                          <a:latin typeface="Noto Sans TC"/>
                          <a:ea typeface="Noto Sans TC"/>
                          <a:cs typeface="Noto Sans TC"/>
                          <a:sym typeface="Noto Sans TC"/>
                        </a:rPr>
                        <a:t>5分鐘</a:t>
                      </a:r>
                      <a:endParaRPr sz="1100" u="none" cap="none" strike="noStrike"/>
                    </a:p>
                  </a:txBody>
                  <a:tcPr marT="160175" marB="160175" marR="160175" marL="160175" anchor="ctr">
                    <a:lnL cap="flat" cmpd="sng" w="32025">
                      <a:solidFill>
                        <a:srgbClr val="FFFFFF"/>
                      </a:solidFill>
                      <a:prstDash val="solid"/>
                      <a:round/>
                      <a:headEnd len="sm" w="sm" type="none"/>
                      <a:tailEnd len="sm" w="sm" type="none"/>
                    </a:lnL>
                    <a:lnR cap="flat" cmpd="sng" w="32025">
                      <a:solidFill>
                        <a:srgbClr val="FFFFFF"/>
                      </a:solidFill>
                      <a:prstDash val="solid"/>
                      <a:round/>
                      <a:headEnd len="sm" w="sm" type="none"/>
                      <a:tailEnd len="sm" w="sm" type="none"/>
                    </a:lnR>
                    <a:lnT cap="flat" cmpd="sng" w="32025">
                      <a:solidFill>
                        <a:srgbClr val="FFFFFF"/>
                      </a:solidFill>
                      <a:prstDash val="solid"/>
                      <a:round/>
                      <a:headEnd len="sm" w="sm" type="none"/>
                      <a:tailEnd len="sm" w="sm" type="none"/>
                    </a:lnT>
                    <a:lnB cap="flat" cmpd="sng" w="32025">
                      <a:solidFill>
                        <a:srgbClr val="FFFFFF"/>
                      </a:solidFill>
                      <a:prstDash val="solid"/>
                      <a:round/>
                      <a:headEnd len="sm" w="sm" type="none"/>
                      <a:tailEnd len="sm" w="sm" type="none"/>
                    </a:lnB>
                    <a:solidFill>
                      <a:srgbClr val="8B36DD"/>
                    </a:solidFill>
                  </a:tcPr>
                </a:tc>
              </a:tr>
            </a:tbl>
          </a:graphicData>
        </a:graphic>
      </p:graphicFrame>
      <p:sp>
        <p:nvSpPr>
          <p:cNvPr id="915" name="Google Shape;915;p54"/>
          <p:cNvSpPr txBox="1"/>
          <p:nvPr/>
        </p:nvSpPr>
        <p:spPr>
          <a:xfrm>
            <a:off x="4386611" y="363480"/>
            <a:ext cx="10470792" cy="855948"/>
          </a:xfrm>
          <a:prstGeom prst="rect">
            <a:avLst/>
          </a:prstGeom>
          <a:noFill/>
          <a:ln>
            <a:noFill/>
          </a:ln>
        </p:spPr>
        <p:txBody>
          <a:bodyPr anchorCtr="0" anchor="t" bIns="0" lIns="0" spcFirstLastPara="1" rIns="0" wrap="square" tIns="0">
            <a:spAutoFit/>
          </a:bodyPr>
          <a:lstStyle/>
          <a:p>
            <a:pPr indent="0" lvl="0" marL="0" marR="0" rtl="0" algn="ctr">
              <a:lnSpc>
                <a:spcPct val="105011"/>
              </a:lnSpc>
              <a:spcBef>
                <a:spcPts val="0"/>
              </a:spcBef>
              <a:spcAft>
                <a:spcPts val="0"/>
              </a:spcAft>
              <a:buNone/>
            </a:pPr>
            <a:r>
              <a:rPr b="1" i="0" lang="en-US" sz="6266" u="none" cap="none" strike="noStrike">
                <a:solidFill>
                  <a:srgbClr val="FFFFFF"/>
                </a:solidFill>
                <a:latin typeface="Noto Sans TC"/>
                <a:ea typeface="Noto Sans TC"/>
                <a:cs typeface="Noto Sans TC"/>
                <a:sym typeface="Noto Sans TC"/>
              </a:rPr>
              <a:t>課堂時間分配</a:t>
            </a:r>
            <a:endParaRPr/>
          </a:p>
        </p:txBody>
      </p:sp>
      <p:sp>
        <p:nvSpPr>
          <p:cNvPr id="916" name="Google Shape;916;p54"/>
          <p:cNvSpPr/>
          <p:nvPr/>
        </p:nvSpPr>
        <p:spPr>
          <a:xfrm flipH="1">
            <a:off x="15785449" y="6317650"/>
            <a:ext cx="2502551" cy="3416452"/>
          </a:xfrm>
          <a:custGeom>
            <a:rect b="b" l="l" r="r" t="t"/>
            <a:pathLst>
              <a:path extrusionOk="0" h="3416452" w="2502551">
                <a:moveTo>
                  <a:pt x="2502551" y="0"/>
                </a:moveTo>
                <a:lnTo>
                  <a:pt x="0" y="0"/>
                </a:lnTo>
                <a:lnTo>
                  <a:pt x="0" y="3416452"/>
                </a:lnTo>
                <a:lnTo>
                  <a:pt x="2502551" y="3416452"/>
                </a:lnTo>
                <a:lnTo>
                  <a:pt x="2502551" y="0"/>
                </a:lnTo>
                <a:close/>
              </a:path>
            </a:pathLst>
          </a:custGeom>
          <a:blipFill rotWithShape="1">
            <a:blip r:embed="rId4">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