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44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</p:sldIdLst>
  <p:sldSz cx="18288000" cy="10287000"/>
  <p:notesSz cx="6858000" cy="9144000"/>
  <p:embeddedFontLst>
    <p:embeddedFont>
      <p:font typeface="Noto Sans T Chinese Bold" charset="1" panose="020B0800000000000000"/>
      <p:regular r:id="rId40"/>
    </p:embeddedFont>
    <p:embeddedFont>
      <p:font typeface="Noto Sans T Chinese" charset="1" panose="020B0500000000000000"/>
      <p:regular r:id="rId41"/>
    </p:embeddedFont>
    <p:embeddedFont>
      <p:font typeface="Computer Says No" charset="1" panose="00000400000000000000"/>
      <p:regular r:id="rId42"/>
    </p:embeddedFont>
    <p:embeddedFont>
      <p:font typeface="Canva Sans" charset="1" panose="020B0503030501040103"/>
      <p:regular r:id="rId43"/>
    </p:embeddedFont>
    <p:embeddedFont>
      <p:font typeface="Anton" charset="1" panose="00000500000000000000"/>
      <p:regular r:id="rId54"/>
    </p:embeddedFont>
    <p:embeddedFont>
      <p:font typeface="Roboto Condensed Bold" charset="1" panose="02000000000000000000"/>
      <p:regular r:id="rId56"/>
    </p:embeddedFont>
    <p:embeddedFont>
      <p:font typeface="Mokoto" charset="1" panose="00000000000000000000"/>
      <p:regular r:id="rId58"/>
    </p:embeddedFont>
    <p:embeddedFont>
      <p:font typeface="Montserrat Medium" charset="1" panose="00000600000000000000"/>
      <p:regular r:id="rId5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fonts/font40.fntdata" Type="http://schemas.openxmlformats.org/officeDocument/2006/relationships/font"/><Relationship Id="rId41" Target="fonts/font41.fntdata" Type="http://schemas.openxmlformats.org/officeDocument/2006/relationships/font"/><Relationship Id="rId42" Target="fonts/font42.fntdata" Type="http://schemas.openxmlformats.org/officeDocument/2006/relationships/font"/><Relationship Id="rId43" Target="fonts/font43.fntdata" Type="http://schemas.openxmlformats.org/officeDocument/2006/relationships/font"/><Relationship Id="rId44" Target="notesMasters/notesMaster1.xml" Type="http://schemas.openxmlformats.org/officeDocument/2006/relationships/notesMaster"/><Relationship Id="rId45" Target="theme/theme2.xml" Type="http://schemas.openxmlformats.org/officeDocument/2006/relationships/theme"/><Relationship Id="rId46" Target="notesSlides/notesSlide1.xml" Type="http://schemas.openxmlformats.org/officeDocument/2006/relationships/notesSlide"/><Relationship Id="rId47" Target="notesSlides/notesSlide2.xml" Type="http://schemas.openxmlformats.org/officeDocument/2006/relationships/notesSlide"/><Relationship Id="rId48" Target="notesSlides/notesSlide3.xml" Type="http://schemas.openxmlformats.org/officeDocument/2006/relationships/notesSlide"/><Relationship Id="rId49" Target="notesSlides/notesSlide4.xml" Type="http://schemas.openxmlformats.org/officeDocument/2006/relationships/notesSlide"/><Relationship Id="rId5" Target="tableStyles.xml" Type="http://schemas.openxmlformats.org/officeDocument/2006/relationships/tableStyles"/><Relationship Id="rId50" Target="notesSlides/notesSlide5.xml" Type="http://schemas.openxmlformats.org/officeDocument/2006/relationships/notesSlide"/><Relationship Id="rId51" Target="notesSlides/notesSlide6.xml" Type="http://schemas.openxmlformats.org/officeDocument/2006/relationships/notesSlide"/><Relationship Id="rId52" Target="notesSlides/notesSlide7.xml" Type="http://schemas.openxmlformats.org/officeDocument/2006/relationships/notesSlide"/><Relationship Id="rId53" Target="notesSlides/notesSlide8.xml" Type="http://schemas.openxmlformats.org/officeDocument/2006/relationships/notesSlide"/><Relationship Id="rId54" Target="fonts/font54.fntdata" Type="http://schemas.openxmlformats.org/officeDocument/2006/relationships/font"/><Relationship Id="rId55" Target="notesSlides/notesSlide9.xml" Type="http://schemas.openxmlformats.org/officeDocument/2006/relationships/notesSlide"/><Relationship Id="rId56" Target="fonts/font56.fntdata" Type="http://schemas.openxmlformats.org/officeDocument/2006/relationships/font"/><Relationship Id="rId57" Target="notesSlides/notesSlide10.xml" Type="http://schemas.openxmlformats.org/officeDocument/2006/relationships/notesSlide"/><Relationship Id="rId58" Target="fonts/font58.fntdata" Type="http://schemas.openxmlformats.org/officeDocument/2006/relationships/font"/><Relationship Id="rId59" Target="fonts/font59.fntdata" Type="http://schemas.openxmlformats.org/officeDocument/2006/relationships/font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3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4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5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6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8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9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0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1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3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圖像生成:生成對抗網路可以用於生成逼真的虛擬圖像。例如,一些公司使用生成對抗網路生成仿真人物的頭像,用於聊天機器人或虛擬助理等應用。這些生成的圖像看起來非常逼真,很難與真實照片區分。</a:t>
            </a:r>
          </a:p>
          <a:p>
            <a:r>
              <a:rPr lang="en-US"/>
              <a:t/>
            </a:r>
          </a:p>
          <a:p>
            <a:r>
              <a:rPr lang="en-US"/>
              <a:t>文本生成:生成對抗網路也可以用於生成自然語言文本。一些寫作輔助工具會使用生成對抗網路,根據給定的主題、風格等,生成流暢的文章段落。這在創意寫作、新聞撰寫等領域有很大用途。</a:t>
            </a:r>
          </a:p>
          <a:p>
            <a:r>
              <a:rPr lang="en-US"/>
              <a:t/>
            </a:r>
          </a:p>
          <a:p>
            <a:r>
              <a:rPr lang="en-US"/>
              <a:t>語音合成:生成對抗網路在語音合成領域也有應用。一些虛擬助理會利用生成對抗網路,基於訓練好的人聲樣本,生成自然流暢的合成語音。這在無法錄製真人聲音的情況下很有用。</a:t>
            </a:r>
          </a:p>
          <a:p>
            <a:r>
              <a:rPr lang="en-US"/>
              <a:t/>
            </a:r>
          </a:p>
          <a:p>
            <a:r>
              <a:rPr lang="en-US"/>
              <a:t>視頻編輯:生成對抗網路可以用於視頻特效合成。例如,在電影中增加逼真的雨水、煙霧特效,或者替換演員的面部,都可以利用生成對抗網路技術實現。</a:t>
            </a:r>
          </a:p>
          <a:p>
            <a:r>
              <a:rPr lang="en-US"/>
              <a:t/>
            </a:r>
          </a:p>
          <a:p>
            <a:r>
              <a:rPr lang="en-US"/>
              <a:t>藝術創作:一些藝術家利用生成對抗網路,創作出獨特的數字藝術作品。網路上已經出現很多這類作品,看起來就像是人類藝術家的創作,但實際上是由AI生成的。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圖像生成:生成對抗網路可以用於生成逼真的虛擬圖像。例如,一些公司使用生成對抗網路生成仿真人物的頭像,用於聊天機器人或虛擬助理等應用。這些生成的圖像看起來非常逼真,很難與真實照片區分。</a:t>
            </a:r>
          </a:p>
          <a:p>
            <a:r>
              <a:rPr lang="en-US"/>
              <a:t/>
            </a:r>
          </a:p>
          <a:p>
            <a:r>
              <a:rPr lang="en-US"/>
              <a:t>文本生成:生成對抗網路也可以用於生成自然語言文本。一些寫作輔助工具會使用生成對抗網路,根據給定的主題、風格等,生成流暢的文章段落。這在創意寫作、新聞撰寫等領域有很大用途。</a:t>
            </a:r>
          </a:p>
          <a:p>
            <a:r>
              <a:rPr lang="en-US"/>
              <a:t/>
            </a:r>
          </a:p>
          <a:p>
            <a:r>
              <a:rPr lang="en-US"/>
              <a:t>語音合成:生成對抗網路在語音合成領域也有應用。一些虛擬助理會利用生成對抗網路,基於訓練好的人聲樣本,生成自然流暢的合成語音。這在無法錄製真人聲音的情況下很有用。</a:t>
            </a:r>
          </a:p>
          <a:p>
            <a:r>
              <a:rPr lang="en-US"/>
              <a:t/>
            </a:r>
          </a:p>
          <a:p>
            <a:r>
              <a:rPr lang="en-US"/>
              <a:t>視頻編輯:生成對抗網路可以用於視頻特效合成。例如,在電影中增加逼真的雨水、煙霧特效,或者替換演員的面部,都可以利用生成對抗網路技術實現。</a:t>
            </a:r>
          </a:p>
          <a:p>
            <a:r>
              <a:rPr lang="en-US"/>
              <a:t/>
            </a:r>
          </a:p>
          <a:p>
            <a:r>
              <a:rPr lang="en-US"/>
              <a:t>藝術創作:一些藝術家利用生成對抗網路,創作出獨特的數字藝術作品。網路上已經出現很多這類作品,看起來就像是人類藝術家的創作,但實際上是由AI生成的。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圖像生成:生成對抗網路可以用於生成逼真的虛擬圖像。例如,一些公司使用生成對抗網路生成仿真人物的頭像,用於聊天機器人或虛擬助理等應用。這些生成的圖像看起來非常逼真,很難與真實照片區分。</a:t>
            </a:r>
          </a:p>
          <a:p>
            <a:r>
              <a:rPr lang="en-US"/>
              <a:t/>
            </a:r>
          </a:p>
          <a:p>
            <a:r>
              <a:rPr lang="en-US"/>
              <a:t>文本生成:生成對抗網路也可以用於生成自然語言文本。一些寫作輔助工具會使用生成對抗網路,根據給定的主題、風格等,生成流暢的文章段落。這在創意寫作、新聞撰寫等領域有很大用途。</a:t>
            </a:r>
          </a:p>
          <a:p>
            <a:r>
              <a:rPr lang="en-US"/>
              <a:t/>
            </a:r>
          </a:p>
          <a:p>
            <a:r>
              <a:rPr lang="en-US"/>
              <a:t>語音合成:生成對抗網路在語音合成領域也有應用。一些虛擬助理會利用生成對抗網路,基於訓練好的人聲樣本,生成自然流暢的合成語音。這在無法錄製真人聲音的情況下很有用。</a:t>
            </a:r>
          </a:p>
          <a:p>
            <a:r>
              <a:rPr lang="en-US"/>
              <a:t/>
            </a:r>
          </a:p>
          <a:p>
            <a:r>
              <a:rPr lang="en-US"/>
              <a:t>視頻編輯:生成對抗網路可以用於視頻特效合成。例如,在電影中增加逼真的雨水、煙霧特效,或者替換演員的面部,都可以利用生成對抗網路技術實現。</a:t>
            </a:r>
          </a:p>
          <a:p>
            <a:r>
              <a:rPr lang="en-US"/>
              <a:t/>
            </a:r>
          </a:p>
          <a:p>
            <a:r>
              <a:rPr lang="en-US"/>
              <a:t>藝術創作:一些藝術家利用生成對抗網路,創作出獨特的數字藝術作品。網路上已經出現很多這類作品,看起來就像是人類藝術家的創作,但實際上是由AI生成的。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圖像生成:生成對抗網路可以用於生成逼真的虛擬圖像。例如,一些公司使用生成對抗網路生成仿真人物的頭像,用於聊天機器人或虛擬助理等應用。這些生成的圖像看起來非常逼真,很難與真實照片區分。</a:t>
            </a:r>
          </a:p>
          <a:p>
            <a:r>
              <a:rPr lang="en-US"/>
              <a:t/>
            </a:r>
          </a:p>
          <a:p>
            <a:r>
              <a:rPr lang="en-US"/>
              <a:t>文本生成:生成對抗網路也可以用於生成自然語言文本。一些寫作輔助工具會使用生成對抗網路,根據給定的主題、風格等,生成流暢的文章段落。這在創意寫作、新聞撰寫等領域有很大用途。</a:t>
            </a:r>
          </a:p>
          <a:p>
            <a:r>
              <a:rPr lang="en-US"/>
              <a:t/>
            </a:r>
          </a:p>
          <a:p>
            <a:r>
              <a:rPr lang="en-US"/>
              <a:t>語音合成:生成對抗網路在語音合成領域也有應用。一些虛擬助理會利用生成對抗網路,基於訓練好的人聲樣本,生成自然流暢的合成語音。這在無法錄製真人聲音的情況下很有用。</a:t>
            </a:r>
          </a:p>
          <a:p>
            <a:r>
              <a:rPr lang="en-US"/>
              <a:t/>
            </a:r>
          </a:p>
          <a:p>
            <a:r>
              <a:rPr lang="en-US"/>
              <a:t>視頻編輯:生成對抗網路可以用於視頻特效合成。例如,在電影中增加逼真的雨水、煙霧特效,或者替換演員的面部,都可以利用生成對抗網路技術實現。</a:t>
            </a:r>
          </a:p>
          <a:p>
            <a:r>
              <a:rPr lang="en-US"/>
              <a:t/>
            </a:r>
          </a:p>
          <a:p>
            <a:r>
              <a:rPr lang="en-US"/>
              <a:t>藝術創作:一些藝術家利用生成對抗網路,創作出獨特的數字藝術作品。網路上已經出現很多這類作品,看起來就像是人類藝術家的創作,但實際上是由AI生成的。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圖像生成:生成對抗網路可以用於生成逼真的虛擬圖像。例如,一些公司使用生成對抗網路生成仿真人物的頭像,用於聊天機器人或虛擬助理等應用。這些生成的圖像看起來非常逼真,很難與真實照片區分。</a:t>
            </a:r>
          </a:p>
          <a:p>
            <a:r>
              <a:rPr lang="en-US"/>
              <a:t/>
            </a:r>
          </a:p>
          <a:p>
            <a:r>
              <a:rPr lang="en-US"/>
              <a:t>文本生成:生成對抗網路也可以用於生成自然語言文本。一些寫作輔助工具會使用生成對抗網路,根據給定的主題、風格等,生成流暢的文章段落。這在創意寫作、新聞撰寫等領域有很大用途。</a:t>
            </a:r>
          </a:p>
          <a:p>
            <a:r>
              <a:rPr lang="en-US"/>
              <a:t/>
            </a:r>
          </a:p>
          <a:p>
            <a:r>
              <a:rPr lang="en-US"/>
              <a:t>語音合成:生成對抗網路在語音合成領域也有應用。一些虛擬助理會利用生成對抗網路,基於訓練好的人聲樣本,生成自然流暢的合成語音。這在無法錄製真人聲音的情況下很有用。</a:t>
            </a:r>
          </a:p>
          <a:p>
            <a:r>
              <a:rPr lang="en-US"/>
              <a:t/>
            </a:r>
          </a:p>
          <a:p>
            <a:r>
              <a:rPr lang="en-US"/>
              <a:t>視頻編輯:生成對抗網路可以用於視頻特效合成。例如,在電影中增加逼真的雨水、煙霧特效,或者替換演員的面部,都可以利用生成對抗網路技術實現。</a:t>
            </a:r>
          </a:p>
          <a:p>
            <a:r>
              <a:rPr lang="en-US"/>
              <a:t/>
            </a:r>
          </a:p>
          <a:p>
            <a:r>
              <a:rPr lang="en-US"/>
              <a:t>藝術創作:一些藝術家利用生成對抗網路,創作出獨特的數字藝術作品。網路上已經出現很多這類作品,看起來就像是人類藝術家的創作,但實際上是由AI生成的。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圖像生成:生成對抗網路可以用於生成逼真的虛擬圖像。例如,一些公司使用生成對抗網路生成仿真人物的頭像,用於聊天機器人或虛擬助理等應用。這些生成的圖像看起來非常逼真,很難與真實照片區分。</a:t>
            </a:r>
          </a:p>
          <a:p>
            <a:r>
              <a:rPr lang="en-US"/>
              <a:t/>
            </a:r>
          </a:p>
          <a:p>
            <a:r>
              <a:rPr lang="en-US"/>
              <a:t>文本生成:生成對抗網路也可以用於生成自然語言文本。一些寫作輔助工具會使用生成對抗網路,根據給定的主題、風格等,生成流暢的文章段落。這在創意寫作、新聞撰寫等領域有很大用途。</a:t>
            </a:r>
          </a:p>
          <a:p>
            <a:r>
              <a:rPr lang="en-US"/>
              <a:t/>
            </a:r>
          </a:p>
          <a:p>
            <a:r>
              <a:rPr lang="en-US"/>
              <a:t>語音合成:生成對抗網路在語音合成領域也有應用。一些虛擬助理會利用生成對抗網路,基於訓練好的人聲樣本,生成自然流暢的合成語音。這在無法錄製真人聲音的情況下很有用。</a:t>
            </a:r>
          </a:p>
          <a:p>
            <a:r>
              <a:rPr lang="en-US"/>
              <a:t/>
            </a:r>
          </a:p>
          <a:p>
            <a:r>
              <a:rPr lang="en-US"/>
              <a:t>視頻編輯:生成對抗網路可以用於視頻特效合成。例如,在電影中增加逼真的雨水、煙霧特效,或者替換演員的面部,都可以利用生成對抗網路技術實現。</a:t>
            </a:r>
          </a:p>
          <a:p>
            <a:r>
              <a:rPr lang="en-US"/>
              <a:t/>
            </a:r>
          </a:p>
          <a:p>
            <a:r>
              <a:rPr lang="en-US"/>
              <a:t>藝術創作:一些藝術家利用生成對抗網路,創作出獨特的數字藝術作品。網路上已經出現很多這類作品,看起來就像是人類藝術家的創作,但實際上是由AI生成的。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圖像生成:生成對抗網路可以用於生成逼真的虛擬圖像。例如,一些公司使用生成對抗網路生成仿真人物的頭像,用於聊天機器人或虛擬助理等應用。這些生成的圖像看起來非常逼真,很難與真實照片區分。</a:t>
            </a:r>
          </a:p>
          <a:p>
            <a:r>
              <a:rPr lang="en-US"/>
              <a:t/>
            </a:r>
          </a:p>
          <a:p>
            <a:r>
              <a:rPr lang="en-US"/>
              <a:t>文本生成:生成對抗網路也可以用於生成自然語言文本。一些寫作輔助工具會使用生成對抗網路,根據給定的主題、風格等,生成流暢的文章段落。這在創意寫作、新聞撰寫等領域有很大用途。</a:t>
            </a:r>
          </a:p>
          <a:p>
            <a:r>
              <a:rPr lang="en-US"/>
              <a:t/>
            </a:r>
          </a:p>
          <a:p>
            <a:r>
              <a:rPr lang="en-US"/>
              <a:t>語音合成:生成對抗網路在語音合成領域也有應用。一些虛擬助理會利用生成對抗網路,基於訓練好的人聲樣本,生成自然流暢的合成語音。這在無法錄製真人聲音的情況下很有用。</a:t>
            </a:r>
          </a:p>
          <a:p>
            <a:r>
              <a:rPr lang="en-US"/>
              <a:t/>
            </a:r>
          </a:p>
          <a:p>
            <a:r>
              <a:rPr lang="en-US"/>
              <a:t>視頻編輯:生成對抗網路可以用於視頻特效合成。例如,在電影中增加逼真的雨水、煙霧特效,或者替換演員的面部,都可以利用生成對抗網路技術實現。</a:t>
            </a:r>
          </a:p>
          <a:p>
            <a:r>
              <a:rPr lang="en-US"/>
              <a:t/>
            </a:r>
          </a:p>
          <a:p>
            <a:r>
              <a:rPr lang="en-US"/>
              <a:t>藝術創作:一些藝術家利用生成對抗網路,創作出獨特的數字藝術作品。網路上已經出現很多這類作品,看起來就像是人類藝術家的創作,但實際上是由AI生成的。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圖像生成:生成對抗網路可以用於生成逼真的虛擬圖像。例如,一些公司使用生成對抗網路生成仿真人物的頭像,用於聊天機器人或虛擬助理等應用。這些生成的圖像看起來非常逼真,很難與真實照片區分。</a:t>
            </a:r>
          </a:p>
          <a:p>
            <a:r>
              <a:rPr lang="en-US"/>
              <a:t/>
            </a:r>
          </a:p>
          <a:p>
            <a:r>
              <a:rPr lang="en-US"/>
              <a:t>文本生成:生成對抗網路也可以用於生成自然語言文本。一些寫作輔助工具會使用生成對抗網路,根據給定的主題、風格等,生成流暢的文章段落。這在創意寫作、新聞撰寫等領域有很大用途。</a:t>
            </a:r>
          </a:p>
          <a:p>
            <a:r>
              <a:rPr lang="en-US"/>
              <a:t/>
            </a:r>
          </a:p>
          <a:p>
            <a:r>
              <a:rPr lang="en-US"/>
              <a:t>語音合成:生成對抗網路在語音合成領域也有應用。一些虛擬助理會利用生成對抗網路,基於訓練好的人聲樣本,生成自然流暢的合成語音。這在無法錄製真人聲音的情況下很有用。</a:t>
            </a:r>
          </a:p>
          <a:p>
            <a:r>
              <a:rPr lang="en-US"/>
              <a:t/>
            </a:r>
          </a:p>
          <a:p>
            <a:r>
              <a:rPr lang="en-US"/>
              <a:t>視頻編輯:生成對抗網路可以用於視頻特效合成。例如,在電影中增加逼真的雨水、煙霧特效,或者替換演員的面部,都可以利用生成對抗網路技術實現。</a:t>
            </a:r>
          </a:p>
          <a:p>
            <a:r>
              <a:rPr lang="en-US"/>
              <a:t/>
            </a:r>
          </a:p>
          <a:p>
            <a:r>
              <a:rPr lang="en-US"/>
              <a:t>藝術創作:一些藝術家利用生成對抗網路,創作出獨特的數字藝術作品。網路上已經出現很多這類作品,看起來就像是人類藝術家的創作,但實際上是由AI生成的。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圖像生成:生成對抗網路可以用於生成逼真的虛擬圖像。例如,一些公司使用生成對抗網路生成仿真人物的頭像,用於聊天機器人或虛擬助理等應用。這些生成的圖像看起來非常逼真,很難與真實照片區分。</a:t>
            </a:r>
          </a:p>
          <a:p>
            <a:r>
              <a:rPr lang="en-US"/>
              <a:t/>
            </a:r>
          </a:p>
          <a:p>
            <a:r>
              <a:rPr lang="en-US"/>
              <a:t>文本生成:生成對抗網路也可以用於生成自然語言文本。一些寫作輔助工具會使用生成對抗網路,根據給定的主題、風格等,生成流暢的文章段落。這在創意寫作、新聞撰寫等領域有很大用途。</a:t>
            </a:r>
          </a:p>
          <a:p>
            <a:r>
              <a:rPr lang="en-US"/>
              <a:t/>
            </a:r>
          </a:p>
          <a:p>
            <a:r>
              <a:rPr lang="en-US"/>
              <a:t>語音合成:生成對抗網路在語音合成領域也有應用。一些虛擬助理會利用生成對抗網路,基於訓練好的人聲樣本,生成自然流暢的合成語音。這在無法錄製真人聲音的情況下很有用。</a:t>
            </a:r>
          </a:p>
          <a:p>
            <a:r>
              <a:rPr lang="en-US"/>
              <a:t/>
            </a:r>
          </a:p>
          <a:p>
            <a:r>
              <a:rPr lang="en-US"/>
              <a:t>視頻編輯:生成對抗網路可以用於視頻特效合成。例如,在電影中增加逼真的雨水、煙霧特效,或者替換演員的面部,都可以利用生成對抗網路技術實現。</a:t>
            </a:r>
          </a:p>
          <a:p>
            <a:r>
              <a:rPr lang="en-US"/>
              <a:t/>
            </a:r>
          </a:p>
          <a:p>
            <a:r>
              <a:rPr lang="en-US"/>
              <a:t>藝術創作:一些藝術家利用生成對抗網路,創作出獨特的數字藝術作品。網路上已經出現很多這類作品,看起來就像是人類藝術家的創作,但實際上是由AI生成的。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https://docs.google.com/forms/d/e/1FAIpQLScWVQdjmpx0P_M6i2KK00M5g061Sju7ka2j2sOwbThTRJtjdg/viewform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8.jpeg" Type="http://schemas.openxmlformats.org/officeDocument/2006/relationships/image"/><Relationship Id="rId4" Target="../media/image9.png" Type="http://schemas.openxmlformats.org/officeDocument/2006/relationships/image"/><Relationship Id="rId5" Target="../media/image10.png" Type="http://schemas.openxmlformats.org/officeDocument/2006/relationships/image"/><Relationship Id="rId6" Target="../media/image11.png" Type="http://schemas.openxmlformats.org/officeDocument/2006/relationships/image"/><Relationship Id="rId7" Target="../media/image1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13.jpeg" Type="http://schemas.openxmlformats.org/officeDocument/2006/relationships/image"/><Relationship Id="rId4" Target="../media/image1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2.png" Type="http://schemas.openxmlformats.org/officeDocument/2006/relationships/image"/><Relationship Id="rId11" Target="../media/image23.png" Type="http://schemas.openxmlformats.org/officeDocument/2006/relationships/image"/><Relationship Id="rId12" Target="../media/image24.jpeg" Type="http://schemas.openxmlformats.org/officeDocument/2006/relationships/image"/><Relationship Id="rId13" Target="../media/image25.png" Type="http://schemas.openxmlformats.org/officeDocument/2006/relationships/image"/><Relationship Id="rId14" Target="../media/image26.svg" Type="http://schemas.openxmlformats.org/officeDocument/2006/relationships/image"/><Relationship Id="rId2" Target="../media/image15.png" Type="http://schemas.openxmlformats.org/officeDocument/2006/relationships/image"/><Relationship Id="rId3" Target="../media/image16.png" Type="http://schemas.openxmlformats.org/officeDocument/2006/relationships/image"/><Relationship Id="rId4" Target="../media/image17.svg" Type="http://schemas.openxmlformats.org/officeDocument/2006/relationships/image"/><Relationship Id="rId5" Target="../media/image18.png" Type="http://schemas.openxmlformats.org/officeDocument/2006/relationships/image"/><Relationship Id="rId6" Target="../media/image10.png" Type="http://schemas.openxmlformats.org/officeDocument/2006/relationships/image"/><Relationship Id="rId7" Target="../media/image19.png" Type="http://schemas.openxmlformats.org/officeDocument/2006/relationships/image"/><Relationship Id="rId8" Target="../media/image20.png" Type="http://schemas.openxmlformats.org/officeDocument/2006/relationships/image"/><Relationship Id="rId9" Target="../media/image21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Relationship Id="rId3" Target="../media/image28.jpeg" Type="http://schemas.openxmlformats.org/officeDocument/2006/relationships/image"/><Relationship Id="rId4" Target="../media/image29.jpeg" Type="http://schemas.openxmlformats.org/officeDocument/2006/relationships/image"/><Relationship Id="rId5" Target="../media/image30.png" Type="http://schemas.openxmlformats.org/officeDocument/2006/relationships/image"/><Relationship Id="rId6" Target="../media/image31.svg" Type="http://schemas.openxmlformats.org/officeDocument/2006/relationships/image"/><Relationship Id="rId7" Target="../media/image32.jpeg" Type="http://schemas.openxmlformats.org/officeDocument/2006/relationships/image"/><Relationship Id="rId8" Target="../media/image33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4.jpeg" Type="http://schemas.openxmlformats.org/officeDocument/2006/relationships/image"/><Relationship Id="rId3" Target="../media/image15.pn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18.png" Type="http://schemas.openxmlformats.org/officeDocument/2006/relationships/image"/><Relationship Id="rId7" Target="../media/image35.png" Type="http://schemas.openxmlformats.org/officeDocument/2006/relationships/image"/><Relationship Id="rId8" Target="../media/image36.png" Type="http://schemas.openxmlformats.org/officeDocument/2006/relationships/image"/><Relationship Id="rId9" Target="../media/image37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9.png" Type="http://schemas.openxmlformats.org/officeDocument/2006/relationships/image"/><Relationship Id="rId2" Target="../media/image34.jpeg" Type="http://schemas.openxmlformats.org/officeDocument/2006/relationships/image"/><Relationship Id="rId3" Target="../media/image15.pn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18.png" Type="http://schemas.openxmlformats.org/officeDocument/2006/relationships/image"/><Relationship Id="rId7" Target="../media/image36.png" Type="http://schemas.openxmlformats.org/officeDocument/2006/relationships/image"/><Relationship Id="rId8" Target="../media/image37.svg" Type="http://schemas.openxmlformats.org/officeDocument/2006/relationships/image"/><Relationship Id="rId9" Target="../media/image38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1.png" Type="http://schemas.openxmlformats.org/officeDocument/2006/relationships/image"/><Relationship Id="rId2" Target="../media/image34.jpeg" Type="http://schemas.openxmlformats.org/officeDocument/2006/relationships/image"/><Relationship Id="rId3" Target="../media/image15.pn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18.png" Type="http://schemas.openxmlformats.org/officeDocument/2006/relationships/image"/><Relationship Id="rId7" Target="../media/image36.png" Type="http://schemas.openxmlformats.org/officeDocument/2006/relationships/image"/><Relationship Id="rId8" Target="../media/image37.svg" Type="http://schemas.openxmlformats.org/officeDocument/2006/relationships/image"/><Relationship Id="rId9" Target="../media/image40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7.png" Type="http://schemas.openxmlformats.org/officeDocument/2006/relationships/image"/><Relationship Id="rId11" Target="../media/image48.svg" Type="http://schemas.openxmlformats.org/officeDocument/2006/relationships/image"/><Relationship Id="rId2" Target="../media/image27.png" Type="http://schemas.openxmlformats.org/officeDocument/2006/relationships/image"/><Relationship Id="rId3" Target="../media/image42.jpeg" Type="http://schemas.openxmlformats.org/officeDocument/2006/relationships/image"/><Relationship Id="rId4" Target="../media/image30.png" Type="http://schemas.openxmlformats.org/officeDocument/2006/relationships/image"/><Relationship Id="rId5" Target="../media/image31.svg" Type="http://schemas.openxmlformats.org/officeDocument/2006/relationships/image"/><Relationship Id="rId6" Target="../media/image43.jpeg" Type="http://schemas.openxmlformats.org/officeDocument/2006/relationships/image"/><Relationship Id="rId7" Target="../media/image44.jpeg" Type="http://schemas.openxmlformats.org/officeDocument/2006/relationships/image"/><Relationship Id="rId8" Target="../media/image45.png" Type="http://schemas.openxmlformats.org/officeDocument/2006/relationships/image"/><Relationship Id="rId9" Target="../media/image46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5.png" Type="http://schemas.openxmlformats.org/officeDocument/2006/relationships/image"/><Relationship Id="rId11" Target="../media/image56.svg" Type="http://schemas.openxmlformats.org/officeDocument/2006/relationships/image"/><Relationship Id="rId12" Target="../media/image57.png" Type="http://schemas.openxmlformats.org/officeDocument/2006/relationships/image"/><Relationship Id="rId2" Target="../notesSlides/notesSlide1.xml" Type="http://schemas.openxmlformats.org/officeDocument/2006/relationships/notesSlide"/><Relationship Id="rId3" Target="../media/image27.png" Type="http://schemas.openxmlformats.org/officeDocument/2006/relationships/image"/><Relationship Id="rId4" Target="../media/image49.png" Type="http://schemas.openxmlformats.org/officeDocument/2006/relationships/image"/><Relationship Id="rId5" Target="../media/image50.svg" Type="http://schemas.openxmlformats.org/officeDocument/2006/relationships/image"/><Relationship Id="rId6" Target="../media/image51.jpeg" Type="http://schemas.openxmlformats.org/officeDocument/2006/relationships/image"/><Relationship Id="rId7" Target="../media/image52.jpeg" Type="http://schemas.openxmlformats.org/officeDocument/2006/relationships/image"/><Relationship Id="rId8" Target="../media/image53.jpeg" Type="http://schemas.openxmlformats.org/officeDocument/2006/relationships/image"/><Relationship Id="rId9" Target="../media/image54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png" Type="http://schemas.openxmlformats.org/officeDocument/2006/relationships/image"/><Relationship Id="rId4" Target="../media/image17.svg" Type="http://schemas.openxmlformats.org/officeDocument/2006/relationships/image"/><Relationship Id="rId5" Target="../media/image18.png" Type="http://schemas.openxmlformats.org/officeDocument/2006/relationships/image"/><Relationship Id="rId6" Target="../media/image58.png" Type="http://schemas.openxmlformats.org/officeDocument/2006/relationships/image"/><Relationship Id="rId7" Target="../media/image59.svg" Type="http://schemas.openxmlformats.org/officeDocument/2006/relationships/image"/><Relationship Id="rId8" Target="../media/image60.jpeg" Type="http://schemas.openxmlformats.org/officeDocument/2006/relationships/image"/><Relationship Id="rId9" Target="../media/image61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png" Type="http://schemas.openxmlformats.org/officeDocument/2006/relationships/image"/><Relationship Id="rId4" Target="../media/image17.svg" Type="http://schemas.openxmlformats.org/officeDocument/2006/relationships/image"/><Relationship Id="rId5" Target="../media/image18.png" Type="http://schemas.openxmlformats.org/officeDocument/2006/relationships/image"/><Relationship Id="rId6" Target="../media/image38.jpeg" Type="http://schemas.openxmlformats.org/officeDocument/2006/relationships/image"/><Relationship Id="rId7" Target="../media/image6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27.png" Type="http://schemas.openxmlformats.org/officeDocument/2006/relationships/image"/><Relationship Id="rId4" Target="../media/image55.png" Type="http://schemas.openxmlformats.org/officeDocument/2006/relationships/image"/><Relationship Id="rId5" Target="../media/image56.svg" Type="http://schemas.openxmlformats.org/officeDocument/2006/relationships/image"/><Relationship Id="rId6" Target="../media/image8.jpeg" Type="http://schemas.openxmlformats.org/officeDocument/2006/relationships/image"/><Relationship Id="rId7" Target="../media/image63.png" Type="http://schemas.openxmlformats.org/officeDocument/2006/relationships/image"/><Relationship Id="rId8" Target="../media/image64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27.png" Type="http://schemas.openxmlformats.org/officeDocument/2006/relationships/image"/><Relationship Id="rId4" Target="../media/image55.png" Type="http://schemas.openxmlformats.org/officeDocument/2006/relationships/image"/><Relationship Id="rId5" Target="../media/image56.svg" Type="http://schemas.openxmlformats.org/officeDocument/2006/relationships/image"/><Relationship Id="rId6" Target="../media/image8.jpeg" Type="http://schemas.openxmlformats.org/officeDocument/2006/relationships/image"/><Relationship Id="rId7" Target="../media/image63.png" Type="http://schemas.openxmlformats.org/officeDocument/2006/relationships/image"/><Relationship Id="rId8" Target="../media/image64.png" Type="http://schemas.openxmlformats.org/officeDocument/2006/relationships/image"/><Relationship Id="rId9" Target="../media/image65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27.png" Type="http://schemas.openxmlformats.org/officeDocument/2006/relationships/image"/><Relationship Id="rId4" Target="../media/image55.png" Type="http://schemas.openxmlformats.org/officeDocument/2006/relationships/image"/><Relationship Id="rId5" Target="../media/image56.svg" Type="http://schemas.openxmlformats.org/officeDocument/2006/relationships/image"/><Relationship Id="rId6" Target="../media/image8.jpeg" Type="http://schemas.openxmlformats.org/officeDocument/2006/relationships/image"/><Relationship Id="rId7" Target="../media/image63.png" Type="http://schemas.openxmlformats.org/officeDocument/2006/relationships/image"/><Relationship Id="rId8" Target="../media/image64.png" Type="http://schemas.openxmlformats.org/officeDocument/2006/relationships/image"/><Relationship Id="rId9" Target="../media/image65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27.png" Type="http://schemas.openxmlformats.org/officeDocument/2006/relationships/image"/><Relationship Id="rId4" Target="../media/image55.png" Type="http://schemas.openxmlformats.org/officeDocument/2006/relationships/image"/><Relationship Id="rId5" Target="../media/image56.svg" Type="http://schemas.openxmlformats.org/officeDocument/2006/relationships/image"/><Relationship Id="rId6" Target="../media/image8.jpeg" Type="http://schemas.openxmlformats.org/officeDocument/2006/relationships/image"/><Relationship Id="rId7" Target="../media/image63.png" Type="http://schemas.openxmlformats.org/officeDocument/2006/relationships/image"/><Relationship Id="rId8" Target="../media/image64.png" Type="http://schemas.openxmlformats.org/officeDocument/2006/relationships/image"/><Relationship Id="rId9" Target="../media/image66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67.png" Type="http://schemas.openxmlformats.org/officeDocument/2006/relationships/image"/><Relationship Id="rId4" Target="../media/image68.png" Type="http://schemas.openxmlformats.org/officeDocument/2006/relationships/image"/><Relationship Id="rId5" Target="../media/image69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6.png" Type="http://schemas.openxmlformats.org/officeDocument/2006/relationships/image"/><Relationship Id="rId11" Target="../media/image77.png" Type="http://schemas.openxmlformats.org/officeDocument/2006/relationships/image"/><Relationship Id="rId12" Target="../media/image78.png" Type="http://schemas.openxmlformats.org/officeDocument/2006/relationships/image"/><Relationship Id="rId13" Target="../media/image79.svg" Type="http://schemas.openxmlformats.org/officeDocument/2006/relationships/image"/><Relationship Id="rId14" Target="../media/image80.png" Type="http://schemas.openxmlformats.org/officeDocument/2006/relationships/image"/><Relationship Id="rId15" Target="../media/image81.png" Type="http://schemas.openxmlformats.org/officeDocument/2006/relationships/image"/><Relationship Id="rId16" Target="../media/image82.png" Type="http://schemas.openxmlformats.org/officeDocument/2006/relationships/image"/><Relationship Id="rId17" Target="../media/image83.png" Type="http://schemas.openxmlformats.org/officeDocument/2006/relationships/image"/><Relationship Id="rId18" Target="../media/image84.png" Type="http://schemas.openxmlformats.org/officeDocument/2006/relationships/image"/><Relationship Id="rId19" Target="../media/image16.png" Type="http://schemas.openxmlformats.org/officeDocument/2006/relationships/image"/><Relationship Id="rId2" Target="../notesSlides/notesSlide6.xml" Type="http://schemas.openxmlformats.org/officeDocument/2006/relationships/notesSlide"/><Relationship Id="rId20" Target="../media/image17.svg" Type="http://schemas.openxmlformats.org/officeDocument/2006/relationships/image"/><Relationship Id="rId21" Target="../media/image18.png" Type="http://schemas.openxmlformats.org/officeDocument/2006/relationships/image"/><Relationship Id="rId3" Target="../media/image70.png" Type="http://schemas.openxmlformats.org/officeDocument/2006/relationships/image"/><Relationship Id="rId4" Target="../media/image8.jpeg" Type="http://schemas.openxmlformats.org/officeDocument/2006/relationships/image"/><Relationship Id="rId5" Target="../media/image71.jpeg" Type="http://schemas.openxmlformats.org/officeDocument/2006/relationships/image"/><Relationship Id="rId6" Target="../media/image72.png" Type="http://schemas.openxmlformats.org/officeDocument/2006/relationships/image"/><Relationship Id="rId7" Target="../media/image73.png" Type="http://schemas.openxmlformats.org/officeDocument/2006/relationships/image"/><Relationship Id="rId8" Target="../media/image74.svg" Type="http://schemas.openxmlformats.org/officeDocument/2006/relationships/image"/><Relationship Id="rId9" Target="../media/image75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4.png" Type="http://schemas.openxmlformats.org/officeDocument/2006/relationships/image"/><Relationship Id="rId11" Target="../media/image85.png" Type="http://schemas.openxmlformats.org/officeDocument/2006/relationships/image"/><Relationship Id="rId12" Target="../media/image86.svg" Type="http://schemas.openxmlformats.org/officeDocument/2006/relationships/image"/><Relationship Id="rId13" Target="../media/image16.png" Type="http://schemas.openxmlformats.org/officeDocument/2006/relationships/image"/><Relationship Id="rId14" Target="../media/image17.svg" Type="http://schemas.openxmlformats.org/officeDocument/2006/relationships/image"/><Relationship Id="rId15" Target="../media/image18.png" Type="http://schemas.openxmlformats.org/officeDocument/2006/relationships/image"/><Relationship Id="rId2" Target="../notesSlides/notesSlide7.xml" Type="http://schemas.openxmlformats.org/officeDocument/2006/relationships/notesSlide"/><Relationship Id="rId3" Target="../media/image70.png" Type="http://schemas.openxmlformats.org/officeDocument/2006/relationships/image"/><Relationship Id="rId4" Target="../media/image8.jpeg" Type="http://schemas.openxmlformats.org/officeDocument/2006/relationships/image"/><Relationship Id="rId5" Target="../media/image73.png" Type="http://schemas.openxmlformats.org/officeDocument/2006/relationships/image"/><Relationship Id="rId6" Target="../media/image74.svg" Type="http://schemas.openxmlformats.org/officeDocument/2006/relationships/image"/><Relationship Id="rId7" Target="../media/image81.png" Type="http://schemas.openxmlformats.org/officeDocument/2006/relationships/image"/><Relationship Id="rId8" Target="../media/image82.png" Type="http://schemas.openxmlformats.org/officeDocument/2006/relationships/image"/><Relationship Id="rId9" Target="../media/image83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6.png" Type="http://schemas.openxmlformats.org/officeDocument/2006/relationships/image"/><Relationship Id="rId11" Target="../media/image17.svg" Type="http://schemas.openxmlformats.org/officeDocument/2006/relationships/image"/><Relationship Id="rId12" Target="../media/image18.png" Type="http://schemas.openxmlformats.org/officeDocument/2006/relationships/image"/><Relationship Id="rId13" Target="../media/image87.png" Type="http://schemas.openxmlformats.org/officeDocument/2006/relationships/image"/><Relationship Id="rId14" Target="../media/image88.png" Type="http://schemas.openxmlformats.org/officeDocument/2006/relationships/image"/><Relationship Id="rId15" Target="../media/image80.png" Type="http://schemas.openxmlformats.org/officeDocument/2006/relationships/image"/><Relationship Id="rId16" Target="../media/image89.gif" Type="http://schemas.openxmlformats.org/officeDocument/2006/relationships/image"/><Relationship Id="rId17" Target="../media/image90.png" Type="http://schemas.openxmlformats.org/officeDocument/2006/relationships/image"/><Relationship Id="rId18" Target="../media/image91.png" Type="http://schemas.openxmlformats.org/officeDocument/2006/relationships/image"/><Relationship Id="rId19" Target="../media/image92.svg" Type="http://schemas.openxmlformats.org/officeDocument/2006/relationships/image"/><Relationship Id="rId2" Target="../notesSlides/notesSlide8.xml" Type="http://schemas.openxmlformats.org/officeDocument/2006/relationships/notesSlide"/><Relationship Id="rId20" Target="../media/image93.png" Type="http://schemas.openxmlformats.org/officeDocument/2006/relationships/image"/><Relationship Id="rId21" Target="../media/image94.png" Type="http://schemas.openxmlformats.org/officeDocument/2006/relationships/image"/><Relationship Id="rId22" Target="../media/image95.svg" Type="http://schemas.openxmlformats.org/officeDocument/2006/relationships/image"/><Relationship Id="rId3" Target="../media/image70.png" Type="http://schemas.openxmlformats.org/officeDocument/2006/relationships/image"/><Relationship Id="rId4" Target="../media/image8.jpeg" Type="http://schemas.openxmlformats.org/officeDocument/2006/relationships/image"/><Relationship Id="rId5" Target="../media/image71.jpeg" Type="http://schemas.openxmlformats.org/officeDocument/2006/relationships/image"/><Relationship Id="rId6" Target="../media/image73.png" Type="http://schemas.openxmlformats.org/officeDocument/2006/relationships/image"/><Relationship Id="rId7" Target="../media/image74.svg" Type="http://schemas.openxmlformats.org/officeDocument/2006/relationships/image"/><Relationship Id="rId8" Target="../media/image75.png" Type="http://schemas.openxmlformats.org/officeDocument/2006/relationships/image"/><Relationship Id="rId9" Target="../media/image77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7.png" Type="http://schemas.openxmlformats.org/officeDocument/2006/relationships/image"/><Relationship Id="rId11" Target="../media/image87.png" Type="http://schemas.openxmlformats.org/officeDocument/2006/relationships/image"/><Relationship Id="rId12" Target="../media/image88.png" Type="http://schemas.openxmlformats.org/officeDocument/2006/relationships/image"/><Relationship Id="rId13" Target="../media/image80.png" Type="http://schemas.openxmlformats.org/officeDocument/2006/relationships/image"/><Relationship Id="rId14" Target="../media/image89.gif" Type="http://schemas.openxmlformats.org/officeDocument/2006/relationships/image"/><Relationship Id="rId15" Target="../media/image90.png" Type="http://schemas.openxmlformats.org/officeDocument/2006/relationships/image"/><Relationship Id="rId16" Target="../media/image91.png" Type="http://schemas.openxmlformats.org/officeDocument/2006/relationships/image"/><Relationship Id="rId17" Target="../media/image92.svg" Type="http://schemas.openxmlformats.org/officeDocument/2006/relationships/image"/><Relationship Id="rId18" Target="../media/image93.png" Type="http://schemas.openxmlformats.org/officeDocument/2006/relationships/image"/><Relationship Id="rId19" Target="../media/image96.png" Type="http://schemas.openxmlformats.org/officeDocument/2006/relationships/image"/><Relationship Id="rId2" Target="../notesSlides/notesSlide9.xml" Type="http://schemas.openxmlformats.org/officeDocument/2006/relationships/notesSlide"/><Relationship Id="rId20" Target="../media/image97.png" Type="http://schemas.openxmlformats.org/officeDocument/2006/relationships/image"/><Relationship Id="rId21" Target="../media/image98.png" Type="http://schemas.openxmlformats.org/officeDocument/2006/relationships/image"/><Relationship Id="rId22" Target="../media/image99.png" Type="http://schemas.openxmlformats.org/officeDocument/2006/relationships/image"/><Relationship Id="rId3" Target="../media/image70.png" Type="http://schemas.openxmlformats.org/officeDocument/2006/relationships/image"/><Relationship Id="rId4" Target="../media/image8.jpeg" Type="http://schemas.openxmlformats.org/officeDocument/2006/relationships/image"/><Relationship Id="rId5" Target="../media/image85.png" Type="http://schemas.openxmlformats.org/officeDocument/2006/relationships/image"/><Relationship Id="rId6" Target="../media/image86.svg" Type="http://schemas.openxmlformats.org/officeDocument/2006/relationships/image"/><Relationship Id="rId7" Target="../media/image73.png" Type="http://schemas.openxmlformats.org/officeDocument/2006/relationships/image"/><Relationship Id="rId8" Target="../media/image74.svg" Type="http://schemas.openxmlformats.org/officeDocument/2006/relationships/image"/><Relationship Id="rId9" Target="../media/image75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67.png" Type="http://schemas.openxmlformats.org/officeDocument/2006/relationships/image"/><Relationship Id="rId4" Target="../media/image65.png" Type="http://schemas.openxmlformats.org/officeDocument/2006/relationships/image"/><Relationship Id="rId5" Target="../media/image100.png" Type="http://schemas.openxmlformats.org/officeDocument/2006/relationships/image"/><Relationship Id="rId6" Target="../media/image101.sv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67.png" Type="http://schemas.openxmlformats.org/officeDocument/2006/relationships/image"/><Relationship Id="rId4" Target="../media/image102.png" Type="http://schemas.openxmlformats.org/officeDocument/2006/relationships/image"/><Relationship Id="rId5" Target="../media/image103.sv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67.png" Type="http://schemas.openxmlformats.org/officeDocument/2006/relationships/image"/><Relationship Id="rId4" Target="../media/image39.png" Type="http://schemas.openxmlformats.org/officeDocument/2006/relationships/image"/><Relationship Id="rId5" Target="../media/image104.png" Type="http://schemas.openxmlformats.org/officeDocument/2006/relationships/image"/><Relationship Id="rId6" Target="../media/image105.jpeg" Type="http://schemas.openxmlformats.org/officeDocument/2006/relationships/image"/><Relationship Id="rId7" Target="../media/image106.jpeg" Type="http://schemas.openxmlformats.org/officeDocument/2006/relationships/image"/><Relationship Id="rId8" Target="../media/image107.jpeg" Type="http://schemas.openxmlformats.org/officeDocument/2006/relationships/image"/><Relationship Id="rId9" Target="../media/image108.jpe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67.png" Type="http://schemas.openxmlformats.org/officeDocument/2006/relationships/image"/><Relationship Id="rId4" Target="../media/image39.png" Type="http://schemas.openxmlformats.org/officeDocument/2006/relationships/image"/><Relationship Id="rId5" Target="../media/image104.png" Type="http://schemas.openxmlformats.org/officeDocument/2006/relationships/image"/><Relationship Id="rId6" Target="../media/image105.jpeg" Type="http://schemas.openxmlformats.org/officeDocument/2006/relationships/image"/><Relationship Id="rId7" Target="../media/image106.jpeg" Type="http://schemas.openxmlformats.org/officeDocument/2006/relationships/image"/><Relationship Id="rId8" Target="../media/image107.jpeg" Type="http://schemas.openxmlformats.org/officeDocument/2006/relationships/image"/><Relationship Id="rId9" Target="../media/image108.jpe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67.png" Type="http://schemas.openxmlformats.org/officeDocument/2006/relationships/image"/><Relationship Id="rId4" Target="../media/image65.png" Type="http://schemas.openxmlformats.org/officeDocument/2006/relationships/image"/><Relationship Id="rId5" Target="../media/image105.jpe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67.png" Type="http://schemas.openxmlformats.org/officeDocument/2006/relationships/image"/><Relationship Id="rId4" Target="../media/image65.png" Type="http://schemas.openxmlformats.org/officeDocument/2006/relationships/image"/><Relationship Id="rId5" Target="../media/image105.jpe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5.png" Type="http://schemas.openxmlformats.org/officeDocument/2006/relationships/image"/><Relationship Id="rId11" Target="../media/image56.svg" Type="http://schemas.openxmlformats.org/officeDocument/2006/relationships/image"/><Relationship Id="rId12" Target="../media/image102.png" Type="http://schemas.openxmlformats.org/officeDocument/2006/relationships/image"/><Relationship Id="rId13" Target="../media/image103.svg" Type="http://schemas.openxmlformats.org/officeDocument/2006/relationships/image"/><Relationship Id="rId2" Target="../media/image7.jpeg" Type="http://schemas.openxmlformats.org/officeDocument/2006/relationships/image"/><Relationship Id="rId3" Target="../media/image67.png" Type="http://schemas.openxmlformats.org/officeDocument/2006/relationships/image"/><Relationship Id="rId4" Target="../media/image39.png" Type="http://schemas.openxmlformats.org/officeDocument/2006/relationships/image"/><Relationship Id="rId5" Target="../media/image104.png" Type="http://schemas.openxmlformats.org/officeDocument/2006/relationships/image"/><Relationship Id="rId6" Target="../media/image105.jpeg" Type="http://schemas.openxmlformats.org/officeDocument/2006/relationships/image"/><Relationship Id="rId7" Target="../media/image106.jpeg" Type="http://schemas.openxmlformats.org/officeDocument/2006/relationships/image"/><Relationship Id="rId8" Target="../media/image107.jpeg" Type="http://schemas.openxmlformats.org/officeDocument/2006/relationships/image"/><Relationship Id="rId9" Target="../media/image108.jpe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67.png" Type="http://schemas.openxmlformats.org/officeDocument/2006/relationships/image"/><Relationship Id="rId4" Target="../media/image102.png" Type="http://schemas.openxmlformats.org/officeDocument/2006/relationships/image"/><Relationship Id="rId5" Target="../media/image103.svg" Type="http://schemas.openxmlformats.org/officeDocument/2006/relationships/image"/><Relationship Id="rId6" Target="../media/image65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109.png" Type="http://schemas.openxmlformats.org/officeDocument/2006/relationships/image"/><Relationship Id="rId4" Target="../media/image110.svg" Type="http://schemas.openxmlformats.org/officeDocument/2006/relationships/image"/><Relationship Id="rId5" Target="../media/image111.png" Type="http://schemas.openxmlformats.org/officeDocument/2006/relationships/image"/><Relationship Id="rId6" Target="../media/image112.png" Type="http://schemas.openxmlformats.org/officeDocument/2006/relationships/image"/><Relationship Id="rId7" Target="../media/image113.png" Type="http://schemas.openxmlformats.org/officeDocument/2006/relationships/image"/><Relationship Id="rId8" Target="../media/image114.png" Type="http://schemas.openxmlformats.org/officeDocument/2006/relationships/image"/><Relationship Id="rId9" Target="../media/image115.sv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Relationship Id="rId3" Target="../media/image116.png" Type="http://schemas.openxmlformats.org/officeDocument/2006/relationships/image"/><Relationship Id="rId4" Target="../media/image117.png" Type="http://schemas.openxmlformats.org/officeDocument/2006/relationships/image"/><Relationship Id="rId5" Target="../media/image118.png" Type="http://schemas.openxmlformats.org/officeDocument/2006/relationships/image"/><Relationship Id="rId6" Target="../media/image119.sv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Relationship Id="rId3" Target="../media/image120.png" Type="http://schemas.openxmlformats.org/officeDocument/2006/relationships/image"/><Relationship Id="rId4" Target="../media/image121.pn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8.svg" Type="http://schemas.openxmlformats.org/officeDocument/2006/relationships/image"/><Relationship Id="rId11" Target="../media/image129.png" Type="http://schemas.openxmlformats.org/officeDocument/2006/relationships/image"/><Relationship Id="rId12" Target="../media/image130.svg" Type="http://schemas.openxmlformats.org/officeDocument/2006/relationships/image"/><Relationship Id="rId13" Target="../media/image131.png" Type="http://schemas.openxmlformats.org/officeDocument/2006/relationships/image"/><Relationship Id="rId14" Target="../media/image132.svg" Type="http://schemas.openxmlformats.org/officeDocument/2006/relationships/image"/><Relationship Id="rId15" Target="../media/image133.png" Type="http://schemas.openxmlformats.org/officeDocument/2006/relationships/image"/><Relationship Id="rId16" Target="../media/image134.svg" Type="http://schemas.openxmlformats.org/officeDocument/2006/relationships/image"/><Relationship Id="rId17" Target="../media/image135.png" Type="http://schemas.openxmlformats.org/officeDocument/2006/relationships/image"/><Relationship Id="rId18" Target="../media/image136.svg" Type="http://schemas.openxmlformats.org/officeDocument/2006/relationships/image"/><Relationship Id="rId19" Target="../media/image137.png" Type="http://schemas.openxmlformats.org/officeDocument/2006/relationships/image"/><Relationship Id="rId2" Target="../notesSlides/notesSlide10.xml" Type="http://schemas.openxmlformats.org/officeDocument/2006/relationships/notesSlide"/><Relationship Id="rId20" Target="../media/image138.gif" Type="http://schemas.openxmlformats.org/officeDocument/2006/relationships/image"/><Relationship Id="rId21" Target="../media/image139.png" Type="http://schemas.openxmlformats.org/officeDocument/2006/relationships/image"/><Relationship Id="rId22" Target="../media/image140.png" Type="http://schemas.openxmlformats.org/officeDocument/2006/relationships/image"/><Relationship Id="rId3" Target="../media/image27.png" Type="http://schemas.openxmlformats.org/officeDocument/2006/relationships/image"/><Relationship Id="rId4" Target="../media/image122.png" Type="http://schemas.openxmlformats.org/officeDocument/2006/relationships/image"/><Relationship Id="rId5" Target="../media/image123.svg" Type="http://schemas.openxmlformats.org/officeDocument/2006/relationships/image"/><Relationship Id="rId6" Target="../media/image124.png" Type="http://schemas.openxmlformats.org/officeDocument/2006/relationships/image"/><Relationship Id="rId7" Target="../media/image125.png" Type="http://schemas.openxmlformats.org/officeDocument/2006/relationships/image"/><Relationship Id="rId8" Target="../media/image126.svg" Type="http://schemas.openxmlformats.org/officeDocument/2006/relationships/image"/><Relationship Id="rId9" Target="../media/image127.pn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Relationship Id="rId3" Target="../media/image120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9050" y="-10716"/>
            <a:ext cx="18326100" cy="10308431"/>
          </a:xfrm>
          <a:custGeom>
            <a:avLst/>
            <a:gdLst/>
            <a:ahLst/>
            <a:cxnLst/>
            <a:rect r="r" b="b" t="t" l="l"/>
            <a:pathLst>
              <a:path h="10308431" w="18326100">
                <a:moveTo>
                  <a:pt x="0" y="0"/>
                </a:moveTo>
                <a:lnTo>
                  <a:pt x="18326100" y="0"/>
                </a:lnTo>
                <a:lnTo>
                  <a:pt x="18326100" y="10308432"/>
                </a:lnTo>
                <a:lnTo>
                  <a:pt x="0" y="103084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98794" y="2828901"/>
            <a:ext cx="11213300" cy="3699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119"/>
              </a:lnSpc>
            </a:pPr>
            <a:r>
              <a:rPr lang="en-US" b="true" sz="9000" spc="405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人工智能。科技課二</a:t>
            </a:r>
          </a:p>
          <a:p>
            <a:pPr algn="l">
              <a:lnSpc>
                <a:spcPts val="15119"/>
              </a:lnSpc>
            </a:pPr>
            <a:r>
              <a:rPr lang="en-US" b="true" sz="9000" spc="405">
                <a:solidFill>
                  <a:srgbClr val="5D53D8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    </a:t>
            </a:r>
            <a:r>
              <a:rPr lang="en-US" b="true" sz="9000" spc="405">
                <a:solidFill>
                  <a:srgbClr val="8B36D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A.I.生成技術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767486" y="5563272"/>
            <a:ext cx="1038980" cy="1038980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5960DC">
                    <a:alpha val="100000"/>
                  </a:srgbClr>
                </a:gs>
                <a:gs pos="100000">
                  <a:srgbClr val="FF99F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6" id="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767486" y="8648700"/>
            <a:ext cx="5836596" cy="1028700"/>
          </a:xfrm>
          <a:custGeom>
            <a:avLst/>
            <a:gdLst/>
            <a:ahLst/>
            <a:cxnLst/>
            <a:rect r="r" b="b" t="t" l="l"/>
            <a:pathLst>
              <a:path h="1028700" w="5836596">
                <a:moveTo>
                  <a:pt x="0" y="0"/>
                </a:moveTo>
                <a:lnTo>
                  <a:pt x="5836596" y="0"/>
                </a:lnTo>
                <a:lnTo>
                  <a:pt x="5836596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8992127" y="8923123"/>
            <a:ext cx="8575911" cy="479853"/>
            <a:chOff x="0" y="0"/>
            <a:chExt cx="11434548" cy="639804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222633" y="-57150"/>
              <a:ext cx="10939118" cy="6969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500"/>
                </a:lnSpc>
                <a:spcBef>
                  <a:spcPct val="0"/>
                </a:spcBef>
              </a:pPr>
              <a:r>
                <a:rPr lang="en-US" sz="3214" spc="80">
                  <a:solidFill>
                    <a:srgbClr val="FFFFFF"/>
                  </a:solidFill>
                  <a:latin typeface="Noto Sans T Chinese"/>
                  <a:ea typeface="Noto Sans T Chinese"/>
                  <a:cs typeface="Noto Sans T Chinese"/>
                  <a:sym typeface="Noto Sans T Chinese"/>
                </a:rPr>
                <a:t>Project NEXT 新興科技素養及價值教育計劃</a:t>
              </a:r>
            </a:p>
          </p:txBody>
        </p:sp>
        <p:sp>
          <p:nvSpPr>
            <p:cNvPr name="Freeform 10" id="10"/>
            <p:cNvSpPr/>
            <p:nvPr/>
          </p:nvSpPr>
          <p:spPr>
            <a:xfrm flipH="false" flipV="false" rot="0">
              <a:off x="0" y="208585"/>
              <a:ext cx="222633" cy="222633"/>
            </a:xfrm>
            <a:custGeom>
              <a:avLst/>
              <a:gdLst/>
              <a:ahLst/>
              <a:cxnLst/>
              <a:rect r="r" b="b" t="t" l="l"/>
              <a:pathLst>
                <a:path h="222633" w="222633">
                  <a:moveTo>
                    <a:pt x="0" y="0"/>
                  </a:moveTo>
                  <a:lnTo>
                    <a:pt x="222633" y="0"/>
                  </a:lnTo>
                  <a:lnTo>
                    <a:pt x="222633" y="222634"/>
                  </a:lnTo>
                  <a:lnTo>
                    <a:pt x="0" y="2226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1211915" y="208585"/>
              <a:ext cx="222633" cy="222633"/>
            </a:xfrm>
            <a:custGeom>
              <a:avLst/>
              <a:gdLst/>
              <a:ahLst/>
              <a:cxnLst/>
              <a:rect r="r" b="b" t="t" l="l"/>
              <a:pathLst>
                <a:path h="222633" w="222633">
                  <a:moveTo>
                    <a:pt x="0" y="0"/>
                  </a:moveTo>
                  <a:lnTo>
                    <a:pt x="222633" y="0"/>
                  </a:lnTo>
                  <a:lnTo>
                    <a:pt x="222633" y="222634"/>
                  </a:lnTo>
                  <a:lnTo>
                    <a:pt x="0" y="2226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10301355" y="5335428"/>
            <a:ext cx="2587808" cy="1266825"/>
          </a:xfrm>
          <a:custGeom>
            <a:avLst/>
            <a:gdLst/>
            <a:ahLst/>
            <a:cxnLst/>
            <a:rect r="r" b="b" t="t" l="l"/>
            <a:pathLst>
              <a:path h="1266825" w="2587808">
                <a:moveTo>
                  <a:pt x="0" y="0"/>
                </a:moveTo>
                <a:lnTo>
                  <a:pt x="2587808" y="0"/>
                </a:lnTo>
                <a:lnTo>
                  <a:pt x="2587808" y="1266825"/>
                </a:lnTo>
                <a:lnTo>
                  <a:pt x="0" y="12668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772621" y="551356"/>
            <a:ext cx="5532823" cy="1430902"/>
          </a:xfrm>
          <a:custGeom>
            <a:avLst/>
            <a:gdLst/>
            <a:ahLst/>
            <a:cxnLst/>
            <a:rect r="r" b="b" t="t" l="l"/>
            <a:pathLst>
              <a:path h="1430902" w="5532823">
                <a:moveTo>
                  <a:pt x="0" y="0"/>
                </a:moveTo>
                <a:lnTo>
                  <a:pt x="5532823" y="0"/>
                </a:lnTo>
                <a:lnTo>
                  <a:pt x="5532823" y="1430902"/>
                </a:lnTo>
                <a:lnTo>
                  <a:pt x="0" y="143090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869155" y="8730546"/>
            <a:ext cx="2621610" cy="779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97"/>
              </a:lnSpc>
            </a:pPr>
            <a:r>
              <a:rPr lang="en-US" sz="4569" spc="205">
                <a:solidFill>
                  <a:srgbClr val="7453D4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教學簡報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6675" y="-66675"/>
            <a:ext cx="18457333" cy="10382250"/>
          </a:xfrm>
          <a:custGeom>
            <a:avLst/>
            <a:gdLst/>
            <a:ahLst/>
            <a:cxnLst/>
            <a:rect r="r" b="b" t="t" l="l"/>
            <a:pathLst>
              <a:path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3454432" y="1727734"/>
            <a:ext cx="7133684" cy="8688806"/>
            <a:chOff x="0" y="0"/>
            <a:chExt cx="2167467" cy="263996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67467" cy="2639968"/>
            </a:xfrm>
            <a:custGeom>
              <a:avLst/>
              <a:gdLst/>
              <a:ahLst/>
              <a:cxnLst/>
              <a:rect r="r" b="b" t="t" l="l"/>
              <a:pathLst>
                <a:path h="2639968" w="2167467">
                  <a:moveTo>
                    <a:pt x="95503" y="0"/>
                  </a:moveTo>
                  <a:lnTo>
                    <a:pt x="2071964" y="0"/>
                  </a:lnTo>
                  <a:cubicBezTo>
                    <a:pt x="2124708" y="0"/>
                    <a:pt x="2167467" y="42758"/>
                    <a:pt x="2167467" y="95503"/>
                  </a:cubicBezTo>
                  <a:lnTo>
                    <a:pt x="2167467" y="2544465"/>
                  </a:lnTo>
                  <a:cubicBezTo>
                    <a:pt x="2167467" y="2597210"/>
                    <a:pt x="2124708" y="2639968"/>
                    <a:pt x="2071964" y="2639968"/>
                  </a:cubicBezTo>
                  <a:lnTo>
                    <a:pt x="95503" y="2639968"/>
                  </a:lnTo>
                  <a:cubicBezTo>
                    <a:pt x="42758" y="2639968"/>
                    <a:pt x="0" y="2597210"/>
                    <a:pt x="0" y="2544465"/>
                  </a:cubicBezTo>
                  <a:lnTo>
                    <a:pt x="0" y="95503"/>
                  </a:lnTo>
                  <a:cubicBezTo>
                    <a:pt x="0" y="42758"/>
                    <a:pt x="42758" y="0"/>
                    <a:pt x="95503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4AAD">
                    <a:alpha val="100000"/>
                  </a:srgbClr>
                </a:gs>
                <a:gs pos="100000">
                  <a:srgbClr val="CB6CE6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2167467" cy="26685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11348363" y="2910242"/>
            <a:ext cx="5805378" cy="5995794"/>
            <a:chOff x="0" y="0"/>
            <a:chExt cx="6350000" cy="655828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3"/>
              <a:stretch>
                <a:fillRect l="-1679" t="0" r="-1679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gradFill rotWithShape="true">
              <a:gsLst>
                <a:gs pos="0">
                  <a:srgbClr val="004AAD">
                    <a:alpha val="100000"/>
                  </a:srgbClr>
                </a:gs>
                <a:gs pos="100000">
                  <a:srgbClr val="CB6CE6">
                    <a:alpha val="100000"/>
                  </a:srgbClr>
                </a:gs>
              </a:gsLst>
              <a:lin ang="0"/>
            </a:grad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1028700" y="4355725"/>
            <a:ext cx="1069995" cy="1069995"/>
          </a:xfrm>
          <a:custGeom>
            <a:avLst/>
            <a:gdLst/>
            <a:ahLst/>
            <a:cxnLst/>
            <a:rect r="r" b="b" t="t" l="l"/>
            <a:pathLst>
              <a:path h="1069995" w="1069995">
                <a:moveTo>
                  <a:pt x="0" y="0"/>
                </a:moveTo>
                <a:lnTo>
                  <a:pt x="1069995" y="0"/>
                </a:lnTo>
                <a:lnTo>
                  <a:pt x="1069995" y="1069995"/>
                </a:lnTo>
                <a:lnTo>
                  <a:pt x="0" y="10699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28700" y="7007605"/>
            <a:ext cx="1069995" cy="1069995"/>
          </a:xfrm>
          <a:custGeom>
            <a:avLst/>
            <a:gdLst/>
            <a:ahLst/>
            <a:cxnLst/>
            <a:rect r="r" b="b" t="t" l="l"/>
            <a:pathLst>
              <a:path h="1069995" w="1069995">
                <a:moveTo>
                  <a:pt x="0" y="0"/>
                </a:moveTo>
                <a:lnTo>
                  <a:pt x="1069995" y="0"/>
                </a:lnTo>
                <a:lnTo>
                  <a:pt x="1069995" y="1069994"/>
                </a:lnTo>
                <a:lnTo>
                  <a:pt x="0" y="10699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660959" y="9315450"/>
            <a:ext cx="1512616" cy="428625"/>
          </a:xfrm>
          <a:custGeom>
            <a:avLst/>
            <a:gdLst/>
            <a:ahLst/>
            <a:cxnLst/>
            <a:rect r="r" b="b" t="t" l="l"/>
            <a:pathLst>
              <a:path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87000"/>
            </a:blip>
            <a:stretch>
              <a:fillRect l="-72409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28700" y="1727734"/>
            <a:ext cx="5951877" cy="1634163"/>
          </a:xfrm>
          <a:custGeom>
            <a:avLst/>
            <a:gdLst/>
            <a:ahLst/>
            <a:cxnLst/>
            <a:rect r="r" b="b" t="t" l="l"/>
            <a:pathLst>
              <a:path h="1634163" w="5951877">
                <a:moveTo>
                  <a:pt x="0" y="0"/>
                </a:moveTo>
                <a:lnTo>
                  <a:pt x="5951877" y="0"/>
                </a:lnTo>
                <a:lnTo>
                  <a:pt x="5951877" y="1634163"/>
                </a:lnTo>
                <a:lnTo>
                  <a:pt x="0" y="163416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1401524" y="3897996"/>
            <a:ext cx="5619750" cy="4348282"/>
          </a:xfrm>
          <a:custGeom>
            <a:avLst/>
            <a:gdLst/>
            <a:ahLst/>
            <a:cxnLst/>
            <a:rect r="r" b="b" t="t" l="l"/>
            <a:pathLst>
              <a:path h="4348282" w="5619750">
                <a:moveTo>
                  <a:pt x="0" y="0"/>
                </a:moveTo>
                <a:lnTo>
                  <a:pt x="5619750" y="0"/>
                </a:lnTo>
                <a:lnTo>
                  <a:pt x="5619750" y="4348282"/>
                </a:lnTo>
                <a:lnTo>
                  <a:pt x="0" y="434828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413252" y="4222375"/>
            <a:ext cx="7205903" cy="21766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649"/>
              </a:lnSpc>
            </a:pPr>
            <a:r>
              <a:rPr lang="en-US" sz="6552">
                <a:solidFill>
                  <a:srgbClr val="325AD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探索</a:t>
            </a:r>
            <a:r>
              <a:rPr lang="en-US" sz="6552" strike="noStrike" u="none">
                <a:solidFill>
                  <a:srgbClr val="325AD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A.I.在不同產業的發展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413252" y="6855205"/>
            <a:ext cx="8591979" cy="21766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49"/>
              </a:lnSpc>
            </a:pPr>
            <a:r>
              <a:rPr lang="en-US" sz="6552">
                <a:solidFill>
                  <a:srgbClr val="325AD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認識「生成式AI」(Genarative AI) 技術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1988037"/>
            <a:ext cx="5951877" cy="12373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389"/>
              </a:lnSpc>
            </a:pPr>
            <a:r>
              <a:rPr lang="en-US" b="true" sz="8942" spc="1520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目標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6675" y="-66675"/>
            <a:ext cx="18457333" cy="10382250"/>
          </a:xfrm>
          <a:custGeom>
            <a:avLst/>
            <a:gdLst/>
            <a:ahLst/>
            <a:cxnLst/>
            <a:rect r="r" b="b" t="t" l="l"/>
            <a:pathLst>
              <a:path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517112" y="1903787"/>
            <a:ext cx="15020139" cy="5961631"/>
            <a:chOff x="0" y="0"/>
            <a:chExt cx="6399449" cy="2540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99449" cy="2540000"/>
            </a:xfrm>
            <a:custGeom>
              <a:avLst/>
              <a:gdLst/>
              <a:ahLst/>
              <a:cxnLst/>
              <a:rect r="r" b="b" t="t" l="l"/>
              <a:pathLst>
                <a:path h="2540000" w="6399449">
                  <a:moveTo>
                    <a:pt x="0" y="1270000"/>
                  </a:moveTo>
                  <a:cubicBezTo>
                    <a:pt x="0" y="568960"/>
                    <a:pt x="573391" y="0"/>
                    <a:pt x="1279890" y="0"/>
                  </a:cubicBezTo>
                  <a:lnTo>
                    <a:pt x="5119559" y="0"/>
                  </a:lnTo>
                  <a:cubicBezTo>
                    <a:pt x="5826059" y="0"/>
                    <a:pt x="6399449" y="568960"/>
                    <a:pt x="6399449" y="1270000"/>
                  </a:cubicBezTo>
                  <a:cubicBezTo>
                    <a:pt x="6399449" y="1971040"/>
                    <a:pt x="5826059" y="2540000"/>
                    <a:pt x="5119559" y="2540000"/>
                  </a:cubicBezTo>
                  <a:lnTo>
                    <a:pt x="1279890" y="2540000"/>
                  </a:lnTo>
                  <a:cubicBezTo>
                    <a:pt x="573391" y="2540000"/>
                    <a:pt x="0" y="1971040"/>
                    <a:pt x="0" y="1270000"/>
                  </a:cubicBezTo>
                  <a:lnTo>
                    <a:pt x="0" y="1270000"/>
                  </a:lnTo>
                  <a:close/>
                </a:path>
              </a:pathLst>
            </a:custGeom>
            <a:blipFill>
              <a:blip r:embed="rId3"/>
              <a:stretch>
                <a:fillRect l="0" t="-11184" r="0" b="-10064"/>
              </a:stretch>
            </a:blipFill>
            <a:ln w="152400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name="TextBox 5" id="5"/>
          <p:cNvSpPr txBox="true"/>
          <p:nvPr/>
        </p:nvSpPr>
        <p:spPr>
          <a:xfrm rot="0">
            <a:off x="3514668" y="2738242"/>
            <a:ext cx="12399313" cy="38355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785"/>
              </a:lnSpc>
            </a:pPr>
            <a:r>
              <a:rPr lang="en-US" b="true" sz="9072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你能想到人工智能應用於日常生活的例子嗎?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675287" y="6103293"/>
            <a:ext cx="2722483" cy="3524250"/>
          </a:xfrm>
          <a:custGeom>
            <a:avLst/>
            <a:gdLst/>
            <a:ahLst/>
            <a:cxnLst/>
            <a:rect r="r" b="b" t="t" l="l"/>
            <a:pathLst>
              <a:path h="3524250" w="2722483">
                <a:moveTo>
                  <a:pt x="0" y="0"/>
                </a:moveTo>
                <a:lnTo>
                  <a:pt x="2722483" y="0"/>
                </a:lnTo>
                <a:lnTo>
                  <a:pt x="2722483" y="3524250"/>
                </a:lnTo>
                <a:lnTo>
                  <a:pt x="0" y="3524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416540"/>
          </a:xfrm>
          <a:custGeom>
            <a:avLst/>
            <a:gdLst/>
            <a:ahLst/>
            <a:cxnLst/>
            <a:rect r="r" b="b" t="t" l="l"/>
            <a:pathLst>
              <a:path h="10416540" w="18288000">
                <a:moveTo>
                  <a:pt x="0" y="0"/>
                </a:moveTo>
                <a:lnTo>
                  <a:pt x="18288000" y="0"/>
                </a:lnTo>
                <a:lnTo>
                  <a:pt x="18288000" y="10416540"/>
                </a:lnTo>
                <a:lnTo>
                  <a:pt x="0" y="104165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3083425" y="-7851715"/>
            <a:ext cx="22397211" cy="8707856"/>
            <a:chOff x="0" y="0"/>
            <a:chExt cx="29862948" cy="1161047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3408547" y="5169882"/>
              <a:ext cx="26454401" cy="6415192"/>
            </a:xfrm>
            <a:custGeom>
              <a:avLst/>
              <a:gdLst/>
              <a:ahLst/>
              <a:cxnLst/>
              <a:rect r="r" b="b" t="t" l="l"/>
              <a:pathLst>
                <a:path h="6415192" w="26454401">
                  <a:moveTo>
                    <a:pt x="0" y="0"/>
                  </a:moveTo>
                  <a:lnTo>
                    <a:pt x="26454401" y="0"/>
                  </a:lnTo>
                  <a:lnTo>
                    <a:pt x="26454401" y="6415193"/>
                  </a:lnTo>
                  <a:lnTo>
                    <a:pt x="0" y="64151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31999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5" id="5"/>
            <p:cNvGrpSpPr/>
            <p:nvPr/>
          </p:nvGrpSpPr>
          <p:grpSpPr>
            <a:xfrm rot="0">
              <a:off x="0" y="0"/>
              <a:ext cx="29573487" cy="11585075"/>
              <a:chOff x="0" y="0"/>
              <a:chExt cx="6739107" cy="2639968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6739107" cy="2639968"/>
              </a:xfrm>
              <a:custGeom>
                <a:avLst/>
                <a:gdLst/>
                <a:ahLst/>
                <a:cxnLst/>
                <a:rect r="r" b="b" t="t" l="l"/>
                <a:pathLst>
                  <a:path h="2639968" w="6739107">
                    <a:moveTo>
                      <a:pt x="30716" y="0"/>
                    </a:moveTo>
                    <a:lnTo>
                      <a:pt x="6708391" y="0"/>
                    </a:lnTo>
                    <a:cubicBezTo>
                      <a:pt x="6725355" y="0"/>
                      <a:pt x="6739107" y="13752"/>
                      <a:pt x="6739107" y="30716"/>
                    </a:cubicBezTo>
                    <a:lnTo>
                      <a:pt x="6739107" y="2609252"/>
                    </a:lnTo>
                    <a:cubicBezTo>
                      <a:pt x="6739107" y="2626216"/>
                      <a:pt x="6725355" y="2639968"/>
                      <a:pt x="6708391" y="2639968"/>
                    </a:cubicBezTo>
                    <a:lnTo>
                      <a:pt x="30716" y="2639968"/>
                    </a:lnTo>
                    <a:cubicBezTo>
                      <a:pt x="13752" y="2639968"/>
                      <a:pt x="0" y="2626216"/>
                      <a:pt x="0" y="2609252"/>
                    </a:cubicBezTo>
                    <a:lnTo>
                      <a:pt x="0" y="30716"/>
                    </a:lnTo>
                    <a:cubicBezTo>
                      <a:pt x="0" y="13752"/>
                      <a:pt x="13752" y="0"/>
                      <a:pt x="30716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57150"/>
                <a:ext cx="6739107" cy="269711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99"/>
                  </a:lnSpc>
                </a:pPr>
              </a:p>
            </p:txBody>
          </p:sp>
        </p:grpSp>
        <p:sp>
          <p:nvSpPr>
            <p:cNvPr name="Freeform 8" id="8"/>
            <p:cNvSpPr/>
            <p:nvPr/>
          </p:nvSpPr>
          <p:spPr>
            <a:xfrm flipH="false" flipV="false" rot="-10800000">
              <a:off x="3826808" y="5996083"/>
              <a:ext cx="24952851" cy="5614391"/>
            </a:xfrm>
            <a:custGeom>
              <a:avLst/>
              <a:gdLst/>
              <a:ahLst/>
              <a:cxnLst/>
              <a:rect r="r" b="b" t="t" l="l"/>
              <a:pathLst>
                <a:path h="5614391" w="24952851">
                  <a:moveTo>
                    <a:pt x="0" y="0"/>
                  </a:moveTo>
                  <a:lnTo>
                    <a:pt x="24952851" y="0"/>
                  </a:lnTo>
                  <a:lnTo>
                    <a:pt x="24952851" y="5614392"/>
                  </a:lnTo>
                  <a:lnTo>
                    <a:pt x="0" y="5614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63000"/>
              </a:blip>
              <a:stretch>
                <a:fillRect l="0" t="0" r="0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12964415" y="2059824"/>
            <a:ext cx="1512616" cy="428625"/>
          </a:xfrm>
          <a:custGeom>
            <a:avLst/>
            <a:gdLst/>
            <a:ahLst/>
            <a:cxnLst/>
            <a:rect r="r" b="b" t="t" l="l"/>
            <a:pathLst>
              <a:path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87000"/>
            </a:blip>
            <a:stretch>
              <a:fillRect l="-72409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754418" y="3225409"/>
            <a:ext cx="4582307" cy="3193708"/>
            <a:chOff x="0" y="0"/>
            <a:chExt cx="1040940" cy="72549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040940" cy="725499"/>
            </a:xfrm>
            <a:custGeom>
              <a:avLst/>
              <a:gdLst/>
              <a:ahLst/>
              <a:cxnLst/>
              <a:rect r="r" b="b" t="t" l="l"/>
              <a:pathLst>
                <a:path h="725499" w="1040940">
                  <a:moveTo>
                    <a:pt x="55754" y="0"/>
                  </a:moveTo>
                  <a:lnTo>
                    <a:pt x="985186" y="0"/>
                  </a:lnTo>
                  <a:cubicBezTo>
                    <a:pt x="1015978" y="0"/>
                    <a:pt x="1040940" y="24962"/>
                    <a:pt x="1040940" y="55754"/>
                  </a:cubicBezTo>
                  <a:lnTo>
                    <a:pt x="1040940" y="669745"/>
                  </a:lnTo>
                  <a:cubicBezTo>
                    <a:pt x="1040940" y="684532"/>
                    <a:pt x="1035066" y="698713"/>
                    <a:pt x="1024610" y="709169"/>
                  </a:cubicBezTo>
                  <a:cubicBezTo>
                    <a:pt x="1014154" y="719625"/>
                    <a:pt x="999973" y="725499"/>
                    <a:pt x="985186" y="725499"/>
                  </a:cubicBezTo>
                  <a:lnTo>
                    <a:pt x="55754" y="725499"/>
                  </a:lnTo>
                  <a:cubicBezTo>
                    <a:pt x="24962" y="725499"/>
                    <a:pt x="0" y="700537"/>
                    <a:pt x="0" y="669745"/>
                  </a:cubicBezTo>
                  <a:lnTo>
                    <a:pt x="0" y="55754"/>
                  </a:lnTo>
                  <a:cubicBezTo>
                    <a:pt x="0" y="40967"/>
                    <a:pt x="5874" y="26786"/>
                    <a:pt x="16330" y="16330"/>
                  </a:cubicBezTo>
                  <a:cubicBezTo>
                    <a:pt x="26786" y="5874"/>
                    <a:pt x="40967" y="0"/>
                    <a:pt x="55754" y="0"/>
                  </a:cubicBezTo>
                  <a:close/>
                </a:path>
              </a:pathLst>
            </a:custGeom>
            <a:blipFill>
              <a:blip r:embed="rId7"/>
              <a:stretch>
                <a:fillRect l="-11952" t="0" r="-11952" b="0"/>
              </a:stretch>
            </a:blipFill>
            <a:ln w="142875" cap="rnd">
              <a:gradFill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</p:grpSp>
      <p:grpSp>
        <p:nvGrpSpPr>
          <p:cNvPr name="Group 12" id="12"/>
          <p:cNvGrpSpPr/>
          <p:nvPr/>
        </p:nvGrpSpPr>
        <p:grpSpPr>
          <a:xfrm rot="0">
            <a:off x="11784278" y="3225409"/>
            <a:ext cx="4582307" cy="3193708"/>
            <a:chOff x="0" y="0"/>
            <a:chExt cx="1040940" cy="725499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040940" cy="725499"/>
            </a:xfrm>
            <a:custGeom>
              <a:avLst/>
              <a:gdLst/>
              <a:ahLst/>
              <a:cxnLst/>
              <a:rect r="r" b="b" t="t" l="l"/>
              <a:pathLst>
                <a:path h="725499" w="1040940">
                  <a:moveTo>
                    <a:pt x="55754" y="0"/>
                  </a:moveTo>
                  <a:lnTo>
                    <a:pt x="985186" y="0"/>
                  </a:lnTo>
                  <a:cubicBezTo>
                    <a:pt x="1015978" y="0"/>
                    <a:pt x="1040940" y="24962"/>
                    <a:pt x="1040940" y="55754"/>
                  </a:cubicBezTo>
                  <a:lnTo>
                    <a:pt x="1040940" y="669745"/>
                  </a:lnTo>
                  <a:cubicBezTo>
                    <a:pt x="1040940" y="684532"/>
                    <a:pt x="1035066" y="698713"/>
                    <a:pt x="1024610" y="709169"/>
                  </a:cubicBezTo>
                  <a:cubicBezTo>
                    <a:pt x="1014154" y="719625"/>
                    <a:pt x="999973" y="725499"/>
                    <a:pt x="985186" y="725499"/>
                  </a:cubicBezTo>
                  <a:lnTo>
                    <a:pt x="55754" y="725499"/>
                  </a:lnTo>
                  <a:cubicBezTo>
                    <a:pt x="24962" y="725499"/>
                    <a:pt x="0" y="700537"/>
                    <a:pt x="0" y="669745"/>
                  </a:cubicBezTo>
                  <a:lnTo>
                    <a:pt x="0" y="55754"/>
                  </a:lnTo>
                  <a:cubicBezTo>
                    <a:pt x="0" y="40967"/>
                    <a:pt x="5874" y="26786"/>
                    <a:pt x="16330" y="16330"/>
                  </a:cubicBezTo>
                  <a:cubicBezTo>
                    <a:pt x="26786" y="5874"/>
                    <a:pt x="40967" y="0"/>
                    <a:pt x="55754" y="0"/>
                  </a:cubicBezTo>
                  <a:close/>
                </a:path>
              </a:pathLst>
            </a:custGeom>
            <a:blipFill>
              <a:blip r:embed="rId8"/>
              <a:stretch>
                <a:fillRect l="-2906" t="0" r="-20399" b="-1650"/>
              </a:stretch>
            </a:blipFill>
            <a:ln w="142875" cap="rnd">
              <a:gradFill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</p:grpSp>
      <p:grpSp>
        <p:nvGrpSpPr>
          <p:cNvPr name="Group 14" id="14"/>
          <p:cNvGrpSpPr/>
          <p:nvPr/>
        </p:nvGrpSpPr>
        <p:grpSpPr>
          <a:xfrm rot="0">
            <a:off x="1754418" y="6635507"/>
            <a:ext cx="4582307" cy="3193708"/>
            <a:chOff x="0" y="0"/>
            <a:chExt cx="1040940" cy="725499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040940" cy="725499"/>
            </a:xfrm>
            <a:custGeom>
              <a:avLst/>
              <a:gdLst/>
              <a:ahLst/>
              <a:cxnLst/>
              <a:rect r="r" b="b" t="t" l="l"/>
              <a:pathLst>
                <a:path h="725499" w="1040940">
                  <a:moveTo>
                    <a:pt x="55754" y="0"/>
                  </a:moveTo>
                  <a:lnTo>
                    <a:pt x="985186" y="0"/>
                  </a:lnTo>
                  <a:cubicBezTo>
                    <a:pt x="1015978" y="0"/>
                    <a:pt x="1040940" y="24962"/>
                    <a:pt x="1040940" y="55754"/>
                  </a:cubicBezTo>
                  <a:lnTo>
                    <a:pt x="1040940" y="669745"/>
                  </a:lnTo>
                  <a:cubicBezTo>
                    <a:pt x="1040940" y="684532"/>
                    <a:pt x="1035066" y="698713"/>
                    <a:pt x="1024610" y="709169"/>
                  </a:cubicBezTo>
                  <a:cubicBezTo>
                    <a:pt x="1014154" y="719625"/>
                    <a:pt x="999973" y="725499"/>
                    <a:pt x="985186" y="725499"/>
                  </a:cubicBezTo>
                  <a:lnTo>
                    <a:pt x="55754" y="725499"/>
                  </a:lnTo>
                  <a:cubicBezTo>
                    <a:pt x="24962" y="725499"/>
                    <a:pt x="0" y="700537"/>
                    <a:pt x="0" y="669745"/>
                  </a:cubicBezTo>
                  <a:lnTo>
                    <a:pt x="0" y="55754"/>
                  </a:lnTo>
                  <a:cubicBezTo>
                    <a:pt x="0" y="40967"/>
                    <a:pt x="5874" y="26786"/>
                    <a:pt x="16330" y="16330"/>
                  </a:cubicBezTo>
                  <a:cubicBezTo>
                    <a:pt x="26786" y="5874"/>
                    <a:pt x="40967" y="0"/>
                    <a:pt x="55754" y="0"/>
                  </a:cubicBezTo>
                  <a:close/>
                </a:path>
              </a:pathLst>
            </a:custGeom>
            <a:blipFill>
              <a:blip r:embed="rId9"/>
              <a:stretch>
                <a:fillRect l="-7600" t="0" r="-7600" b="0"/>
              </a:stretch>
            </a:blipFill>
            <a:ln w="142875" cap="rnd">
              <a:gradFill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</p:grpSp>
      <p:grpSp>
        <p:nvGrpSpPr>
          <p:cNvPr name="Group 16" id="16"/>
          <p:cNvGrpSpPr/>
          <p:nvPr/>
        </p:nvGrpSpPr>
        <p:grpSpPr>
          <a:xfrm rot="0">
            <a:off x="6802185" y="6635507"/>
            <a:ext cx="4582307" cy="3193708"/>
            <a:chOff x="0" y="0"/>
            <a:chExt cx="1040940" cy="725499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040940" cy="725499"/>
            </a:xfrm>
            <a:custGeom>
              <a:avLst/>
              <a:gdLst/>
              <a:ahLst/>
              <a:cxnLst/>
              <a:rect r="r" b="b" t="t" l="l"/>
              <a:pathLst>
                <a:path h="725499" w="1040940">
                  <a:moveTo>
                    <a:pt x="55754" y="0"/>
                  </a:moveTo>
                  <a:lnTo>
                    <a:pt x="985186" y="0"/>
                  </a:lnTo>
                  <a:cubicBezTo>
                    <a:pt x="1015978" y="0"/>
                    <a:pt x="1040940" y="24962"/>
                    <a:pt x="1040940" y="55754"/>
                  </a:cubicBezTo>
                  <a:lnTo>
                    <a:pt x="1040940" y="669745"/>
                  </a:lnTo>
                  <a:cubicBezTo>
                    <a:pt x="1040940" y="684532"/>
                    <a:pt x="1035066" y="698713"/>
                    <a:pt x="1024610" y="709169"/>
                  </a:cubicBezTo>
                  <a:cubicBezTo>
                    <a:pt x="1014154" y="719625"/>
                    <a:pt x="999973" y="725499"/>
                    <a:pt x="985186" y="725499"/>
                  </a:cubicBezTo>
                  <a:lnTo>
                    <a:pt x="55754" y="725499"/>
                  </a:lnTo>
                  <a:cubicBezTo>
                    <a:pt x="24962" y="725499"/>
                    <a:pt x="0" y="700537"/>
                    <a:pt x="0" y="669745"/>
                  </a:cubicBezTo>
                  <a:lnTo>
                    <a:pt x="0" y="55754"/>
                  </a:lnTo>
                  <a:cubicBezTo>
                    <a:pt x="0" y="40967"/>
                    <a:pt x="5874" y="26786"/>
                    <a:pt x="16330" y="16330"/>
                  </a:cubicBezTo>
                  <a:cubicBezTo>
                    <a:pt x="26786" y="5874"/>
                    <a:pt x="40967" y="0"/>
                    <a:pt x="55754" y="0"/>
                  </a:cubicBezTo>
                  <a:close/>
                </a:path>
              </a:pathLst>
            </a:custGeom>
            <a:blipFill>
              <a:blip r:embed="rId10"/>
              <a:stretch>
                <a:fillRect l="-4532" t="-487" r="0" b="0"/>
              </a:stretch>
            </a:blipFill>
            <a:ln w="142875" cap="rnd">
              <a:gradFill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</p:grpSp>
      <p:grpSp>
        <p:nvGrpSpPr>
          <p:cNvPr name="Group 18" id="18"/>
          <p:cNvGrpSpPr/>
          <p:nvPr/>
        </p:nvGrpSpPr>
        <p:grpSpPr>
          <a:xfrm rot="0">
            <a:off x="11784278" y="6635507"/>
            <a:ext cx="4582307" cy="3193708"/>
            <a:chOff x="0" y="0"/>
            <a:chExt cx="1040940" cy="72549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040940" cy="725499"/>
            </a:xfrm>
            <a:custGeom>
              <a:avLst/>
              <a:gdLst/>
              <a:ahLst/>
              <a:cxnLst/>
              <a:rect r="r" b="b" t="t" l="l"/>
              <a:pathLst>
                <a:path h="725499" w="1040940">
                  <a:moveTo>
                    <a:pt x="55754" y="0"/>
                  </a:moveTo>
                  <a:lnTo>
                    <a:pt x="985186" y="0"/>
                  </a:lnTo>
                  <a:cubicBezTo>
                    <a:pt x="1015978" y="0"/>
                    <a:pt x="1040940" y="24962"/>
                    <a:pt x="1040940" y="55754"/>
                  </a:cubicBezTo>
                  <a:lnTo>
                    <a:pt x="1040940" y="669745"/>
                  </a:lnTo>
                  <a:cubicBezTo>
                    <a:pt x="1040940" y="684532"/>
                    <a:pt x="1035066" y="698713"/>
                    <a:pt x="1024610" y="709169"/>
                  </a:cubicBezTo>
                  <a:cubicBezTo>
                    <a:pt x="1014154" y="719625"/>
                    <a:pt x="999973" y="725499"/>
                    <a:pt x="985186" y="725499"/>
                  </a:cubicBezTo>
                  <a:lnTo>
                    <a:pt x="55754" y="725499"/>
                  </a:lnTo>
                  <a:cubicBezTo>
                    <a:pt x="24962" y="725499"/>
                    <a:pt x="0" y="700537"/>
                    <a:pt x="0" y="669745"/>
                  </a:cubicBezTo>
                  <a:lnTo>
                    <a:pt x="0" y="55754"/>
                  </a:lnTo>
                  <a:cubicBezTo>
                    <a:pt x="0" y="40967"/>
                    <a:pt x="5874" y="26786"/>
                    <a:pt x="16330" y="16330"/>
                  </a:cubicBezTo>
                  <a:cubicBezTo>
                    <a:pt x="26786" y="5874"/>
                    <a:pt x="40967" y="0"/>
                    <a:pt x="55754" y="0"/>
                  </a:cubicBezTo>
                  <a:close/>
                </a:path>
              </a:pathLst>
            </a:custGeom>
            <a:blipFill>
              <a:blip r:embed="rId11"/>
              <a:stretch>
                <a:fillRect l="-12021" t="0" r="-12021" b="0"/>
              </a:stretch>
            </a:blipFill>
            <a:ln w="142875" cap="rnd">
              <a:gradFill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</p:grpSp>
      <p:grpSp>
        <p:nvGrpSpPr>
          <p:cNvPr name="Group 20" id="20"/>
          <p:cNvGrpSpPr/>
          <p:nvPr/>
        </p:nvGrpSpPr>
        <p:grpSpPr>
          <a:xfrm rot="0">
            <a:off x="6802185" y="3225409"/>
            <a:ext cx="4582307" cy="3193708"/>
            <a:chOff x="0" y="0"/>
            <a:chExt cx="6109743" cy="4258278"/>
          </a:xfrm>
        </p:grpSpPr>
        <p:grpSp>
          <p:nvGrpSpPr>
            <p:cNvPr name="Group 21" id="21"/>
            <p:cNvGrpSpPr/>
            <p:nvPr/>
          </p:nvGrpSpPr>
          <p:grpSpPr>
            <a:xfrm rot="0">
              <a:off x="0" y="0"/>
              <a:ext cx="6109743" cy="4258278"/>
              <a:chOff x="0" y="0"/>
              <a:chExt cx="1040940" cy="725499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1040940" cy="725499"/>
              </a:xfrm>
              <a:custGeom>
                <a:avLst/>
                <a:gdLst/>
                <a:ahLst/>
                <a:cxnLst/>
                <a:rect r="r" b="b" t="t" l="l"/>
                <a:pathLst>
                  <a:path h="725499" w="1040940">
                    <a:moveTo>
                      <a:pt x="55754" y="0"/>
                    </a:moveTo>
                    <a:lnTo>
                      <a:pt x="985186" y="0"/>
                    </a:lnTo>
                    <a:cubicBezTo>
                      <a:pt x="1015978" y="0"/>
                      <a:pt x="1040940" y="24962"/>
                      <a:pt x="1040940" y="55754"/>
                    </a:cubicBezTo>
                    <a:lnTo>
                      <a:pt x="1040940" y="669745"/>
                    </a:lnTo>
                    <a:cubicBezTo>
                      <a:pt x="1040940" y="684532"/>
                      <a:pt x="1035066" y="698713"/>
                      <a:pt x="1024610" y="709169"/>
                    </a:cubicBezTo>
                    <a:cubicBezTo>
                      <a:pt x="1014154" y="719625"/>
                      <a:pt x="999973" y="725499"/>
                      <a:pt x="985186" y="725499"/>
                    </a:cubicBezTo>
                    <a:lnTo>
                      <a:pt x="55754" y="725499"/>
                    </a:lnTo>
                    <a:cubicBezTo>
                      <a:pt x="24962" y="725499"/>
                      <a:pt x="0" y="700537"/>
                      <a:pt x="0" y="669745"/>
                    </a:cubicBezTo>
                    <a:lnTo>
                      <a:pt x="0" y="55754"/>
                    </a:lnTo>
                    <a:cubicBezTo>
                      <a:pt x="0" y="40967"/>
                      <a:pt x="5874" y="26786"/>
                      <a:pt x="16330" y="16330"/>
                    </a:cubicBezTo>
                    <a:cubicBezTo>
                      <a:pt x="26786" y="5874"/>
                      <a:pt x="40967" y="0"/>
                      <a:pt x="55754" y="0"/>
                    </a:cubicBezTo>
                    <a:close/>
                  </a:path>
                </a:pathLst>
              </a:custGeom>
              <a:blipFill>
                <a:blip r:embed="rId12"/>
                <a:stretch>
                  <a:fillRect l="-12027" t="0" r="-12027" b="0"/>
                </a:stretch>
              </a:blipFill>
              <a:ln w="142875" cap="rnd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prstDash val="solid"/>
                <a:round/>
              </a:ln>
            </p:spPr>
          </p:sp>
        </p:grpSp>
        <p:sp>
          <p:nvSpPr>
            <p:cNvPr name="Freeform 23" id="23"/>
            <p:cNvSpPr/>
            <p:nvPr/>
          </p:nvSpPr>
          <p:spPr>
            <a:xfrm flipH="false" flipV="false" rot="0">
              <a:off x="1308441" y="3127053"/>
              <a:ext cx="3607720" cy="527629"/>
            </a:xfrm>
            <a:custGeom>
              <a:avLst/>
              <a:gdLst/>
              <a:ahLst/>
              <a:cxnLst/>
              <a:rect r="r" b="b" t="t" l="l"/>
              <a:pathLst>
                <a:path h="527629" w="3607720">
                  <a:moveTo>
                    <a:pt x="0" y="0"/>
                  </a:moveTo>
                  <a:lnTo>
                    <a:pt x="3607720" y="0"/>
                  </a:lnTo>
                  <a:lnTo>
                    <a:pt x="3607720" y="527629"/>
                  </a:lnTo>
                  <a:lnTo>
                    <a:pt x="0" y="5276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alphaModFix amt="63000"/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24" id="24"/>
          <p:cNvSpPr txBox="true"/>
          <p:nvPr/>
        </p:nvSpPr>
        <p:spPr>
          <a:xfrm rot="0">
            <a:off x="936337" y="1463347"/>
            <a:ext cx="12028078" cy="12501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578"/>
              </a:lnSpc>
            </a:pPr>
            <a:r>
              <a:rPr lang="en-US" sz="9122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人工智能日常生活例子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39058" t="-2806" r="-7281" b="-13609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392891" y="3409047"/>
            <a:ext cx="1889726" cy="1889726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24422" t="0" r="-891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14410851" y="3800854"/>
            <a:ext cx="3536706" cy="5426604"/>
            <a:chOff x="0" y="0"/>
            <a:chExt cx="4715607" cy="7235472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0" y="617375"/>
              <a:ext cx="4715607" cy="6618097"/>
              <a:chOff x="0" y="0"/>
              <a:chExt cx="1040940" cy="1460903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1040940" cy="1460903"/>
              </a:xfrm>
              <a:custGeom>
                <a:avLst/>
                <a:gdLst/>
                <a:ahLst/>
                <a:cxnLst/>
                <a:rect r="r" b="b" t="t" l="l"/>
                <a:pathLst>
                  <a:path h="1460903" w="1040940">
                    <a:moveTo>
                      <a:pt x="72238" y="0"/>
                    </a:moveTo>
                    <a:lnTo>
                      <a:pt x="968702" y="0"/>
                    </a:lnTo>
                    <a:cubicBezTo>
                      <a:pt x="1008598" y="0"/>
                      <a:pt x="1040940" y="32342"/>
                      <a:pt x="1040940" y="72238"/>
                    </a:cubicBezTo>
                    <a:lnTo>
                      <a:pt x="1040940" y="1388665"/>
                    </a:lnTo>
                    <a:cubicBezTo>
                      <a:pt x="1040940" y="1428561"/>
                      <a:pt x="1008598" y="1460903"/>
                      <a:pt x="968702" y="1460903"/>
                    </a:cubicBezTo>
                    <a:lnTo>
                      <a:pt x="72238" y="1460903"/>
                    </a:lnTo>
                    <a:cubicBezTo>
                      <a:pt x="53079" y="1460903"/>
                      <a:pt x="34705" y="1453292"/>
                      <a:pt x="21158" y="1439745"/>
                    </a:cubicBezTo>
                    <a:cubicBezTo>
                      <a:pt x="7611" y="1426198"/>
                      <a:pt x="0" y="1407824"/>
                      <a:pt x="0" y="1388665"/>
                    </a:cubicBezTo>
                    <a:lnTo>
                      <a:pt x="0" y="72238"/>
                    </a:lnTo>
                    <a:cubicBezTo>
                      <a:pt x="0" y="32342"/>
                      <a:pt x="32342" y="0"/>
                      <a:pt x="72238" y="0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l="-13102" t="0" r="-97151" b="0"/>
                </a:stretch>
              </a:blipFill>
              <a:ln w="142875" cap="rnd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prstDash val="solid"/>
                <a:round/>
              </a:ln>
            </p:spPr>
          </p:sp>
        </p:grpSp>
        <p:sp>
          <p:nvSpPr>
            <p:cNvPr name="Freeform 8" id="8"/>
            <p:cNvSpPr/>
            <p:nvPr/>
          </p:nvSpPr>
          <p:spPr>
            <a:xfrm flipH="false" flipV="false" rot="0">
              <a:off x="1715241" y="0"/>
              <a:ext cx="1230239" cy="1230239"/>
            </a:xfrm>
            <a:custGeom>
              <a:avLst/>
              <a:gdLst/>
              <a:ahLst/>
              <a:cxnLst/>
              <a:rect r="r" b="b" t="t" l="l"/>
              <a:pathLst>
                <a:path h="1230239" w="1230239">
                  <a:moveTo>
                    <a:pt x="0" y="0"/>
                  </a:moveTo>
                  <a:lnTo>
                    <a:pt x="1230238" y="0"/>
                  </a:lnTo>
                  <a:lnTo>
                    <a:pt x="1230238" y="1230239"/>
                  </a:lnTo>
                  <a:lnTo>
                    <a:pt x="0" y="12302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 rot="0">
              <a:off x="1770128" y="76200"/>
              <a:ext cx="1230239" cy="115855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419"/>
                </a:lnSpc>
              </a:pPr>
              <a:r>
                <a:rPr lang="en-US" sz="6114">
                  <a:solidFill>
                    <a:srgbClr val="FFFFFF"/>
                  </a:solidFill>
                  <a:latin typeface="Computer Says No"/>
                  <a:ea typeface="Computer Says No"/>
                  <a:cs typeface="Computer Says No"/>
                  <a:sym typeface="Computer Says No"/>
                </a:rPr>
                <a:t>03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6522213" y="3749329"/>
            <a:ext cx="3536706" cy="5478130"/>
            <a:chOff x="0" y="0"/>
            <a:chExt cx="4715607" cy="7304173"/>
          </a:xfrm>
        </p:grpSpPr>
        <p:grpSp>
          <p:nvGrpSpPr>
            <p:cNvPr name="Group 11" id="11"/>
            <p:cNvGrpSpPr/>
            <p:nvPr/>
          </p:nvGrpSpPr>
          <p:grpSpPr>
            <a:xfrm rot="0">
              <a:off x="0" y="686076"/>
              <a:ext cx="4715607" cy="6618097"/>
              <a:chOff x="0" y="0"/>
              <a:chExt cx="1040940" cy="1460903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1040940" cy="1460903"/>
              </a:xfrm>
              <a:custGeom>
                <a:avLst/>
                <a:gdLst/>
                <a:ahLst/>
                <a:cxnLst/>
                <a:rect r="r" b="b" t="t" l="l"/>
                <a:pathLst>
                  <a:path h="1460903" w="1040940">
                    <a:moveTo>
                      <a:pt x="72238" y="0"/>
                    </a:moveTo>
                    <a:lnTo>
                      <a:pt x="968702" y="0"/>
                    </a:lnTo>
                    <a:cubicBezTo>
                      <a:pt x="1008598" y="0"/>
                      <a:pt x="1040940" y="32342"/>
                      <a:pt x="1040940" y="72238"/>
                    </a:cubicBezTo>
                    <a:lnTo>
                      <a:pt x="1040940" y="1388665"/>
                    </a:lnTo>
                    <a:cubicBezTo>
                      <a:pt x="1040940" y="1428561"/>
                      <a:pt x="1008598" y="1460903"/>
                      <a:pt x="968702" y="1460903"/>
                    </a:cubicBezTo>
                    <a:lnTo>
                      <a:pt x="72238" y="1460903"/>
                    </a:lnTo>
                    <a:cubicBezTo>
                      <a:pt x="53079" y="1460903"/>
                      <a:pt x="34705" y="1453292"/>
                      <a:pt x="21158" y="1439745"/>
                    </a:cubicBezTo>
                    <a:cubicBezTo>
                      <a:pt x="7611" y="1426198"/>
                      <a:pt x="0" y="1407824"/>
                      <a:pt x="0" y="1388665"/>
                    </a:cubicBezTo>
                    <a:lnTo>
                      <a:pt x="0" y="72238"/>
                    </a:lnTo>
                    <a:cubicBezTo>
                      <a:pt x="0" y="32342"/>
                      <a:pt x="32342" y="0"/>
                      <a:pt x="72238" y="0"/>
                    </a:cubicBezTo>
                    <a:close/>
                  </a:path>
                </a:pathLst>
              </a:custGeom>
              <a:blipFill>
                <a:blip r:embed="rId7"/>
                <a:stretch>
                  <a:fillRect l="-25643" t="0" r="-123857" b="0"/>
                </a:stretch>
              </a:blipFill>
              <a:ln w="142875" cap="rnd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prstDash val="solid"/>
                <a:round/>
              </a:ln>
            </p:spPr>
          </p:sp>
        </p:grpSp>
        <p:sp>
          <p:nvSpPr>
            <p:cNvPr name="Freeform 13" id="13"/>
            <p:cNvSpPr/>
            <p:nvPr/>
          </p:nvSpPr>
          <p:spPr>
            <a:xfrm flipH="false" flipV="false" rot="0">
              <a:off x="1669627" y="0"/>
              <a:ext cx="1230239" cy="1230239"/>
            </a:xfrm>
            <a:custGeom>
              <a:avLst/>
              <a:gdLst/>
              <a:ahLst/>
              <a:cxnLst/>
              <a:rect r="r" b="b" t="t" l="l"/>
              <a:pathLst>
                <a:path h="1230239" w="1230239">
                  <a:moveTo>
                    <a:pt x="0" y="0"/>
                  </a:moveTo>
                  <a:lnTo>
                    <a:pt x="1230239" y="0"/>
                  </a:lnTo>
                  <a:lnTo>
                    <a:pt x="1230239" y="1230239"/>
                  </a:lnTo>
                  <a:lnTo>
                    <a:pt x="0" y="12302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 rot="0">
              <a:off x="1724514" y="76200"/>
              <a:ext cx="1230239" cy="115855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419"/>
                </a:lnSpc>
              </a:pPr>
              <a:r>
                <a:rPr lang="en-US" sz="6114">
                  <a:solidFill>
                    <a:srgbClr val="FFFFFF"/>
                  </a:solidFill>
                  <a:latin typeface="Computer Says No"/>
                  <a:ea typeface="Computer Says No"/>
                  <a:cs typeface="Computer Says No"/>
                  <a:sym typeface="Computer Says No"/>
                </a:rPr>
                <a:t>01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0464176" y="3749329"/>
            <a:ext cx="3536706" cy="5478130"/>
            <a:chOff x="0" y="0"/>
            <a:chExt cx="4715607" cy="7304173"/>
          </a:xfrm>
        </p:grpSpPr>
        <p:grpSp>
          <p:nvGrpSpPr>
            <p:cNvPr name="Group 16" id="16"/>
            <p:cNvGrpSpPr/>
            <p:nvPr/>
          </p:nvGrpSpPr>
          <p:grpSpPr>
            <a:xfrm rot="0">
              <a:off x="0" y="686076"/>
              <a:ext cx="4715607" cy="6618097"/>
              <a:chOff x="0" y="0"/>
              <a:chExt cx="1040940" cy="1460903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1040940" cy="1460903"/>
              </a:xfrm>
              <a:custGeom>
                <a:avLst/>
                <a:gdLst/>
                <a:ahLst/>
                <a:cxnLst/>
                <a:rect r="r" b="b" t="t" l="l"/>
                <a:pathLst>
                  <a:path h="1460903" w="1040940">
                    <a:moveTo>
                      <a:pt x="72238" y="0"/>
                    </a:moveTo>
                    <a:lnTo>
                      <a:pt x="968702" y="0"/>
                    </a:lnTo>
                    <a:cubicBezTo>
                      <a:pt x="1008598" y="0"/>
                      <a:pt x="1040940" y="32342"/>
                      <a:pt x="1040940" y="72238"/>
                    </a:cubicBezTo>
                    <a:lnTo>
                      <a:pt x="1040940" y="1388665"/>
                    </a:lnTo>
                    <a:cubicBezTo>
                      <a:pt x="1040940" y="1428561"/>
                      <a:pt x="1008598" y="1460903"/>
                      <a:pt x="968702" y="1460903"/>
                    </a:cubicBezTo>
                    <a:lnTo>
                      <a:pt x="72238" y="1460903"/>
                    </a:lnTo>
                    <a:cubicBezTo>
                      <a:pt x="53079" y="1460903"/>
                      <a:pt x="34705" y="1453292"/>
                      <a:pt x="21158" y="1439745"/>
                    </a:cubicBezTo>
                    <a:cubicBezTo>
                      <a:pt x="7611" y="1426198"/>
                      <a:pt x="0" y="1407824"/>
                      <a:pt x="0" y="1388665"/>
                    </a:cubicBezTo>
                    <a:lnTo>
                      <a:pt x="0" y="72238"/>
                    </a:lnTo>
                    <a:cubicBezTo>
                      <a:pt x="0" y="32342"/>
                      <a:pt x="32342" y="0"/>
                      <a:pt x="72238" y="0"/>
                    </a:cubicBezTo>
                    <a:close/>
                  </a:path>
                </a:pathLst>
              </a:custGeom>
              <a:blipFill>
                <a:blip r:embed="rId8"/>
                <a:stretch>
                  <a:fillRect l="-55324" t="0" r="-55324" b="0"/>
                </a:stretch>
              </a:blipFill>
              <a:ln w="142875" cap="rnd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prstDash val="solid"/>
                <a:round/>
              </a:ln>
            </p:spPr>
          </p:sp>
        </p:grpSp>
        <p:sp>
          <p:nvSpPr>
            <p:cNvPr name="Freeform 18" id="18"/>
            <p:cNvSpPr/>
            <p:nvPr/>
          </p:nvSpPr>
          <p:spPr>
            <a:xfrm flipH="false" flipV="false" rot="0">
              <a:off x="1754658" y="0"/>
              <a:ext cx="1230239" cy="1230239"/>
            </a:xfrm>
            <a:custGeom>
              <a:avLst/>
              <a:gdLst/>
              <a:ahLst/>
              <a:cxnLst/>
              <a:rect r="r" b="b" t="t" l="l"/>
              <a:pathLst>
                <a:path h="1230239" w="1230239">
                  <a:moveTo>
                    <a:pt x="0" y="0"/>
                  </a:moveTo>
                  <a:lnTo>
                    <a:pt x="1230238" y="0"/>
                  </a:lnTo>
                  <a:lnTo>
                    <a:pt x="1230238" y="1230239"/>
                  </a:lnTo>
                  <a:lnTo>
                    <a:pt x="0" y="12302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 rot="0">
              <a:off x="1809545" y="76200"/>
              <a:ext cx="1230239" cy="115855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419"/>
                </a:lnSpc>
              </a:pPr>
              <a:r>
                <a:rPr lang="en-US" sz="6114">
                  <a:solidFill>
                    <a:srgbClr val="FFFFFF"/>
                  </a:solidFill>
                  <a:latin typeface="Computer Says No"/>
                  <a:ea typeface="Computer Says No"/>
                  <a:cs typeface="Computer Says No"/>
                  <a:sym typeface="Computer Says No"/>
                </a:rPr>
                <a:t>02</a:t>
              </a: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3199487" y="1171575"/>
            <a:ext cx="11889026" cy="13487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289"/>
              </a:lnSpc>
            </a:pPr>
            <a:r>
              <a:rPr lang="en-US" sz="9799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A.I.於不同產業的發展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569026" y="5772627"/>
            <a:ext cx="5953187" cy="40459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00"/>
              </a:lnSpc>
            </a:pPr>
            <a:r>
              <a:rPr lang="en-US" sz="3006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人工智能在各種行業有不同的應用</a:t>
            </a:r>
          </a:p>
          <a:p>
            <a:pPr algn="l">
              <a:lnSpc>
                <a:spcPts val="4600"/>
              </a:lnSpc>
            </a:pPr>
            <a:r>
              <a:rPr lang="en-US" sz="3006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讓我們來看看吧！</a:t>
            </a:r>
          </a:p>
          <a:p>
            <a:pPr algn="l">
              <a:lnSpc>
                <a:spcPts val="4600"/>
              </a:lnSpc>
            </a:pPr>
          </a:p>
          <a:p>
            <a:pPr algn="l">
              <a:lnSpc>
                <a:spcPts val="4600"/>
              </a:lnSpc>
            </a:pPr>
            <a:r>
              <a:rPr lang="en-US" sz="3006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01 醫療保健</a:t>
            </a:r>
          </a:p>
          <a:p>
            <a:pPr algn="l">
              <a:lnSpc>
                <a:spcPts val="4600"/>
              </a:lnSpc>
            </a:pPr>
            <a:r>
              <a:rPr lang="en-US" sz="3006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02 藝術創作</a:t>
            </a:r>
          </a:p>
          <a:p>
            <a:pPr algn="l">
              <a:lnSpc>
                <a:spcPts val="4600"/>
              </a:lnSpc>
            </a:pPr>
            <a:r>
              <a:rPr lang="en-US" sz="3006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03 媒體娛樂</a:t>
            </a:r>
          </a:p>
          <a:p>
            <a:pPr algn="l">
              <a:lnSpc>
                <a:spcPts val="4600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8288000" cy="10416540"/>
          </a:xfrm>
          <a:custGeom>
            <a:avLst/>
            <a:gdLst/>
            <a:ahLst/>
            <a:cxnLst/>
            <a:rect r="r" b="b" t="t" l="l"/>
            <a:pathLst>
              <a:path h="10416540" w="18288000">
                <a:moveTo>
                  <a:pt x="0" y="0"/>
                </a:moveTo>
                <a:lnTo>
                  <a:pt x="18288000" y="0"/>
                </a:lnTo>
                <a:lnTo>
                  <a:pt x="18288000" y="10416540"/>
                </a:lnTo>
                <a:lnTo>
                  <a:pt x="0" y="104165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-3083425" y="-7851715"/>
            <a:ext cx="22397211" cy="8707856"/>
            <a:chOff x="0" y="0"/>
            <a:chExt cx="29862948" cy="1161047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3408547" y="5169882"/>
              <a:ext cx="26454401" cy="6415192"/>
            </a:xfrm>
            <a:custGeom>
              <a:avLst/>
              <a:gdLst/>
              <a:ahLst/>
              <a:cxnLst/>
              <a:rect r="r" b="b" t="t" l="l"/>
              <a:pathLst>
                <a:path h="6415192" w="26454401">
                  <a:moveTo>
                    <a:pt x="0" y="0"/>
                  </a:moveTo>
                  <a:lnTo>
                    <a:pt x="26454401" y="0"/>
                  </a:lnTo>
                  <a:lnTo>
                    <a:pt x="26454401" y="6415193"/>
                  </a:lnTo>
                  <a:lnTo>
                    <a:pt x="0" y="64151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31999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6" id="6"/>
            <p:cNvGrpSpPr/>
            <p:nvPr/>
          </p:nvGrpSpPr>
          <p:grpSpPr>
            <a:xfrm rot="0">
              <a:off x="0" y="0"/>
              <a:ext cx="29573487" cy="11585075"/>
              <a:chOff x="0" y="0"/>
              <a:chExt cx="6739107" cy="2639968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6739107" cy="2639968"/>
              </a:xfrm>
              <a:custGeom>
                <a:avLst/>
                <a:gdLst/>
                <a:ahLst/>
                <a:cxnLst/>
                <a:rect r="r" b="b" t="t" l="l"/>
                <a:pathLst>
                  <a:path h="2639968" w="6739107">
                    <a:moveTo>
                      <a:pt x="30716" y="0"/>
                    </a:moveTo>
                    <a:lnTo>
                      <a:pt x="6708391" y="0"/>
                    </a:lnTo>
                    <a:cubicBezTo>
                      <a:pt x="6725355" y="0"/>
                      <a:pt x="6739107" y="13752"/>
                      <a:pt x="6739107" y="30716"/>
                    </a:cubicBezTo>
                    <a:lnTo>
                      <a:pt x="6739107" y="2609252"/>
                    </a:lnTo>
                    <a:cubicBezTo>
                      <a:pt x="6739107" y="2626216"/>
                      <a:pt x="6725355" y="2639968"/>
                      <a:pt x="6708391" y="2639968"/>
                    </a:cubicBezTo>
                    <a:lnTo>
                      <a:pt x="30716" y="2639968"/>
                    </a:lnTo>
                    <a:cubicBezTo>
                      <a:pt x="13752" y="2639968"/>
                      <a:pt x="0" y="2626216"/>
                      <a:pt x="0" y="2609252"/>
                    </a:cubicBezTo>
                    <a:lnTo>
                      <a:pt x="0" y="30716"/>
                    </a:lnTo>
                    <a:cubicBezTo>
                      <a:pt x="0" y="13752"/>
                      <a:pt x="13752" y="0"/>
                      <a:pt x="30716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57150"/>
                <a:ext cx="6739107" cy="269711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99"/>
                  </a:lnSpc>
                </a:pPr>
              </a:p>
            </p:txBody>
          </p:sp>
        </p:grpSp>
        <p:sp>
          <p:nvSpPr>
            <p:cNvPr name="Freeform 9" id="9"/>
            <p:cNvSpPr/>
            <p:nvPr/>
          </p:nvSpPr>
          <p:spPr>
            <a:xfrm flipH="false" flipV="false" rot="-10800000">
              <a:off x="3826808" y="5996083"/>
              <a:ext cx="24952851" cy="5614391"/>
            </a:xfrm>
            <a:custGeom>
              <a:avLst/>
              <a:gdLst/>
              <a:ahLst/>
              <a:cxnLst/>
              <a:rect r="r" b="b" t="t" l="l"/>
              <a:pathLst>
                <a:path h="5614391" w="24952851">
                  <a:moveTo>
                    <a:pt x="0" y="0"/>
                  </a:moveTo>
                  <a:lnTo>
                    <a:pt x="24952851" y="0"/>
                  </a:lnTo>
                  <a:lnTo>
                    <a:pt x="24952851" y="5614392"/>
                  </a:lnTo>
                  <a:lnTo>
                    <a:pt x="0" y="5614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63000"/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796731" y="3561587"/>
            <a:ext cx="8173598" cy="5696713"/>
            <a:chOff x="0" y="0"/>
            <a:chExt cx="1040940" cy="72549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040940" cy="725499"/>
            </a:xfrm>
            <a:custGeom>
              <a:avLst/>
              <a:gdLst/>
              <a:ahLst/>
              <a:cxnLst/>
              <a:rect r="r" b="b" t="t" l="l"/>
              <a:pathLst>
                <a:path h="725499" w="1040940">
                  <a:moveTo>
                    <a:pt x="31257" y="0"/>
                  </a:moveTo>
                  <a:lnTo>
                    <a:pt x="1009683" y="0"/>
                  </a:lnTo>
                  <a:cubicBezTo>
                    <a:pt x="1026946" y="0"/>
                    <a:pt x="1040940" y="13994"/>
                    <a:pt x="1040940" y="31257"/>
                  </a:cubicBezTo>
                  <a:lnTo>
                    <a:pt x="1040940" y="694242"/>
                  </a:lnTo>
                  <a:cubicBezTo>
                    <a:pt x="1040940" y="702532"/>
                    <a:pt x="1037647" y="710482"/>
                    <a:pt x="1031785" y="716344"/>
                  </a:cubicBezTo>
                  <a:cubicBezTo>
                    <a:pt x="1025923" y="722206"/>
                    <a:pt x="1017973" y="725499"/>
                    <a:pt x="1009683" y="725499"/>
                  </a:cubicBezTo>
                  <a:lnTo>
                    <a:pt x="31257" y="725499"/>
                  </a:lnTo>
                  <a:cubicBezTo>
                    <a:pt x="13994" y="725499"/>
                    <a:pt x="0" y="711505"/>
                    <a:pt x="0" y="694242"/>
                  </a:cubicBezTo>
                  <a:lnTo>
                    <a:pt x="0" y="31257"/>
                  </a:lnTo>
                  <a:cubicBezTo>
                    <a:pt x="0" y="22967"/>
                    <a:pt x="3293" y="15017"/>
                    <a:pt x="9155" y="9155"/>
                  </a:cubicBezTo>
                  <a:cubicBezTo>
                    <a:pt x="15017" y="3293"/>
                    <a:pt x="22967" y="0"/>
                    <a:pt x="31257" y="0"/>
                  </a:cubicBezTo>
                  <a:close/>
                </a:path>
              </a:pathLst>
            </a:custGeom>
            <a:blipFill>
              <a:blip r:embed="rId7"/>
              <a:stretch>
                <a:fillRect l="0" t="-3804" r="0" b="-3804"/>
              </a:stretch>
            </a:blipFill>
            <a:ln w="142875" cap="rnd">
              <a:gradFill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</p:grpSp>
      <p:sp>
        <p:nvSpPr>
          <p:cNvPr name="TextBox 12" id="12"/>
          <p:cNvSpPr txBox="true"/>
          <p:nvPr/>
        </p:nvSpPr>
        <p:spPr>
          <a:xfrm rot="0">
            <a:off x="936337" y="1463347"/>
            <a:ext cx="5214599" cy="12500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578"/>
              </a:lnSpc>
            </a:pPr>
            <a:r>
              <a:rPr lang="en-US" sz="9122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醫療保健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6560290" y="3735879"/>
            <a:ext cx="2921863" cy="5522421"/>
          </a:xfrm>
          <a:custGeom>
            <a:avLst/>
            <a:gdLst/>
            <a:ahLst/>
            <a:cxnLst/>
            <a:rect r="r" b="b" t="t" l="l"/>
            <a:pathLst>
              <a:path h="5522421" w="2921863">
                <a:moveTo>
                  <a:pt x="0" y="0"/>
                </a:moveTo>
                <a:lnTo>
                  <a:pt x="2921863" y="0"/>
                </a:lnTo>
                <a:lnTo>
                  <a:pt x="2921863" y="5522421"/>
                </a:lnTo>
                <a:lnTo>
                  <a:pt x="0" y="552242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9679917" y="3285362"/>
            <a:ext cx="6475585" cy="26616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00245" indent="-400122" lvl="1">
              <a:lnSpc>
                <a:spcPts val="7264"/>
              </a:lnSpc>
              <a:buFont typeface="Arial"/>
              <a:buChar char="•"/>
            </a:pPr>
            <a:r>
              <a:rPr lang="en-US" sz="3706">
                <a:solidFill>
                  <a:srgbClr val="1F2374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分析X光、CT、MRI等大量醫療影像，快速準確地發現疾病徵兆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679917" y="6220865"/>
            <a:ext cx="6475585" cy="3576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00245" indent="-400122" lvl="1">
              <a:lnSpc>
                <a:spcPts val="7264"/>
              </a:lnSpc>
              <a:buFont typeface="Arial"/>
              <a:buChar char="•"/>
            </a:pPr>
            <a:r>
              <a:rPr lang="en-US" sz="3706">
                <a:solidFill>
                  <a:srgbClr val="1F2374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AI</a:t>
            </a:r>
            <a:r>
              <a:rPr lang="en-US" sz="3706">
                <a:solidFill>
                  <a:srgbClr val="1F2374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輔助機器人協助醫生進行微創手術，提高手術精準度和效率</a:t>
            </a:r>
          </a:p>
          <a:p>
            <a:pPr algn="l">
              <a:lnSpc>
                <a:spcPts val="7264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8288000" cy="10416540"/>
          </a:xfrm>
          <a:custGeom>
            <a:avLst/>
            <a:gdLst/>
            <a:ahLst/>
            <a:cxnLst/>
            <a:rect r="r" b="b" t="t" l="l"/>
            <a:pathLst>
              <a:path h="10416540" w="18288000">
                <a:moveTo>
                  <a:pt x="0" y="0"/>
                </a:moveTo>
                <a:lnTo>
                  <a:pt x="18288000" y="0"/>
                </a:lnTo>
                <a:lnTo>
                  <a:pt x="18288000" y="10416540"/>
                </a:lnTo>
                <a:lnTo>
                  <a:pt x="0" y="104165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-3083425" y="-7851715"/>
            <a:ext cx="22397211" cy="8707856"/>
            <a:chOff x="0" y="0"/>
            <a:chExt cx="29862948" cy="1161047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3408547" y="5169882"/>
              <a:ext cx="26454401" cy="6415192"/>
            </a:xfrm>
            <a:custGeom>
              <a:avLst/>
              <a:gdLst/>
              <a:ahLst/>
              <a:cxnLst/>
              <a:rect r="r" b="b" t="t" l="l"/>
              <a:pathLst>
                <a:path h="6415192" w="26454401">
                  <a:moveTo>
                    <a:pt x="0" y="0"/>
                  </a:moveTo>
                  <a:lnTo>
                    <a:pt x="26454401" y="0"/>
                  </a:lnTo>
                  <a:lnTo>
                    <a:pt x="26454401" y="6415193"/>
                  </a:lnTo>
                  <a:lnTo>
                    <a:pt x="0" y="64151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31999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6" id="6"/>
            <p:cNvGrpSpPr/>
            <p:nvPr/>
          </p:nvGrpSpPr>
          <p:grpSpPr>
            <a:xfrm rot="0">
              <a:off x="0" y="0"/>
              <a:ext cx="29573487" cy="11585075"/>
              <a:chOff x="0" y="0"/>
              <a:chExt cx="6739107" cy="2639968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6739107" cy="2639968"/>
              </a:xfrm>
              <a:custGeom>
                <a:avLst/>
                <a:gdLst/>
                <a:ahLst/>
                <a:cxnLst/>
                <a:rect r="r" b="b" t="t" l="l"/>
                <a:pathLst>
                  <a:path h="2639968" w="6739107">
                    <a:moveTo>
                      <a:pt x="30716" y="0"/>
                    </a:moveTo>
                    <a:lnTo>
                      <a:pt x="6708391" y="0"/>
                    </a:lnTo>
                    <a:cubicBezTo>
                      <a:pt x="6725355" y="0"/>
                      <a:pt x="6739107" y="13752"/>
                      <a:pt x="6739107" y="30716"/>
                    </a:cubicBezTo>
                    <a:lnTo>
                      <a:pt x="6739107" y="2609252"/>
                    </a:lnTo>
                    <a:cubicBezTo>
                      <a:pt x="6739107" y="2626216"/>
                      <a:pt x="6725355" y="2639968"/>
                      <a:pt x="6708391" y="2639968"/>
                    </a:cubicBezTo>
                    <a:lnTo>
                      <a:pt x="30716" y="2639968"/>
                    </a:lnTo>
                    <a:cubicBezTo>
                      <a:pt x="13752" y="2639968"/>
                      <a:pt x="0" y="2626216"/>
                      <a:pt x="0" y="2609252"/>
                    </a:cubicBezTo>
                    <a:lnTo>
                      <a:pt x="0" y="30716"/>
                    </a:lnTo>
                    <a:cubicBezTo>
                      <a:pt x="0" y="13752"/>
                      <a:pt x="13752" y="0"/>
                      <a:pt x="30716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57150"/>
                <a:ext cx="6739107" cy="269711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99"/>
                  </a:lnSpc>
                </a:pPr>
              </a:p>
            </p:txBody>
          </p:sp>
        </p:grpSp>
        <p:sp>
          <p:nvSpPr>
            <p:cNvPr name="Freeform 9" id="9"/>
            <p:cNvSpPr/>
            <p:nvPr/>
          </p:nvSpPr>
          <p:spPr>
            <a:xfrm flipH="false" flipV="false" rot="-10800000">
              <a:off x="3826808" y="5996083"/>
              <a:ext cx="24952851" cy="5614391"/>
            </a:xfrm>
            <a:custGeom>
              <a:avLst/>
              <a:gdLst/>
              <a:ahLst/>
              <a:cxnLst/>
              <a:rect r="r" b="b" t="t" l="l"/>
              <a:pathLst>
                <a:path h="5614391" w="24952851">
                  <a:moveTo>
                    <a:pt x="0" y="0"/>
                  </a:moveTo>
                  <a:lnTo>
                    <a:pt x="24952851" y="0"/>
                  </a:lnTo>
                  <a:lnTo>
                    <a:pt x="24952851" y="5614392"/>
                  </a:lnTo>
                  <a:lnTo>
                    <a:pt x="0" y="5614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63000"/>
              </a:blip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936337" y="1463347"/>
            <a:ext cx="5214599" cy="12501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578"/>
              </a:lnSpc>
            </a:pPr>
            <a:r>
              <a:rPr lang="en-US" sz="9122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藝術創作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6560290" y="3735879"/>
            <a:ext cx="2921863" cy="5522421"/>
          </a:xfrm>
          <a:custGeom>
            <a:avLst/>
            <a:gdLst/>
            <a:ahLst/>
            <a:cxnLst/>
            <a:rect r="r" b="b" t="t" l="l"/>
            <a:pathLst>
              <a:path h="5522421" w="2921863">
                <a:moveTo>
                  <a:pt x="0" y="0"/>
                </a:moveTo>
                <a:lnTo>
                  <a:pt x="2921863" y="0"/>
                </a:lnTo>
                <a:lnTo>
                  <a:pt x="2921863" y="5522421"/>
                </a:lnTo>
                <a:lnTo>
                  <a:pt x="0" y="552242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2490117" y="3195220"/>
            <a:ext cx="6083508" cy="6364706"/>
            <a:chOff x="0" y="0"/>
            <a:chExt cx="8111344" cy="8486274"/>
          </a:xfrm>
        </p:grpSpPr>
        <p:grpSp>
          <p:nvGrpSpPr>
            <p:cNvPr name="Group 13" id="13"/>
            <p:cNvGrpSpPr/>
            <p:nvPr/>
          </p:nvGrpSpPr>
          <p:grpSpPr>
            <a:xfrm rot="0">
              <a:off x="0" y="0"/>
              <a:ext cx="8092581" cy="7595617"/>
              <a:chOff x="0" y="0"/>
              <a:chExt cx="772967" cy="725499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772967" cy="725499"/>
              </a:xfrm>
              <a:custGeom>
                <a:avLst/>
                <a:gdLst/>
                <a:ahLst/>
                <a:cxnLst/>
                <a:rect r="r" b="b" t="t" l="l"/>
                <a:pathLst>
                  <a:path h="725499" w="772967">
                    <a:moveTo>
                      <a:pt x="42093" y="0"/>
                    </a:moveTo>
                    <a:lnTo>
                      <a:pt x="730873" y="0"/>
                    </a:lnTo>
                    <a:cubicBezTo>
                      <a:pt x="742037" y="0"/>
                      <a:pt x="752744" y="4435"/>
                      <a:pt x="760638" y="12329"/>
                    </a:cubicBezTo>
                    <a:cubicBezTo>
                      <a:pt x="768532" y="20223"/>
                      <a:pt x="772967" y="30930"/>
                      <a:pt x="772967" y="42093"/>
                    </a:cubicBezTo>
                    <a:lnTo>
                      <a:pt x="772967" y="683406"/>
                    </a:lnTo>
                    <a:cubicBezTo>
                      <a:pt x="772967" y="694569"/>
                      <a:pt x="768532" y="705276"/>
                      <a:pt x="760638" y="713170"/>
                    </a:cubicBezTo>
                    <a:cubicBezTo>
                      <a:pt x="752744" y="721064"/>
                      <a:pt x="742037" y="725499"/>
                      <a:pt x="730873" y="725499"/>
                    </a:cubicBezTo>
                    <a:lnTo>
                      <a:pt x="42093" y="725499"/>
                    </a:lnTo>
                    <a:cubicBezTo>
                      <a:pt x="30930" y="725499"/>
                      <a:pt x="20223" y="721064"/>
                      <a:pt x="12329" y="713170"/>
                    </a:cubicBezTo>
                    <a:cubicBezTo>
                      <a:pt x="4435" y="705276"/>
                      <a:pt x="0" y="694569"/>
                      <a:pt x="0" y="683406"/>
                    </a:cubicBezTo>
                    <a:lnTo>
                      <a:pt x="0" y="42093"/>
                    </a:lnTo>
                    <a:cubicBezTo>
                      <a:pt x="0" y="30930"/>
                      <a:pt x="4435" y="20223"/>
                      <a:pt x="12329" y="12329"/>
                    </a:cubicBezTo>
                    <a:cubicBezTo>
                      <a:pt x="20223" y="4435"/>
                      <a:pt x="30930" y="0"/>
                      <a:pt x="42093" y="0"/>
                    </a:cubicBezTo>
                    <a:close/>
                  </a:path>
                </a:pathLst>
              </a:custGeom>
              <a:blipFill>
                <a:blip r:embed="rId9"/>
                <a:stretch>
                  <a:fillRect l="0" t="-3271" r="0" b="-3271"/>
                </a:stretch>
              </a:blipFill>
              <a:ln w="142875" cap="rnd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prstDash val="solid"/>
                <a:round/>
              </a:ln>
            </p:spPr>
          </p:sp>
        </p:grpSp>
        <p:sp>
          <p:nvSpPr>
            <p:cNvPr name="TextBox 15" id="15"/>
            <p:cNvSpPr txBox="true"/>
            <p:nvPr/>
          </p:nvSpPr>
          <p:spPr>
            <a:xfrm rot="0">
              <a:off x="5378859" y="8046007"/>
              <a:ext cx="2732484" cy="44026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799"/>
                </a:lnSpc>
                <a:spcBef>
                  <a:spcPct val="0"/>
                </a:spcBef>
              </a:pPr>
              <a:r>
                <a:rPr lang="en-US" sz="1999">
                  <a:solidFill>
                    <a:srgbClr val="1F2374"/>
                  </a:solidFill>
                  <a:latin typeface="Canva Sans"/>
                  <a:ea typeface="Canva Sans"/>
                  <a:cs typeface="Canva Sans"/>
                  <a:sym typeface="Canva Sans"/>
                </a:rPr>
                <a:t>from Midjourney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9728447" y="3195220"/>
            <a:ext cx="6069436" cy="6364706"/>
            <a:chOff x="0" y="0"/>
            <a:chExt cx="8092581" cy="8486274"/>
          </a:xfrm>
        </p:grpSpPr>
        <p:grpSp>
          <p:nvGrpSpPr>
            <p:cNvPr name="Group 17" id="17"/>
            <p:cNvGrpSpPr/>
            <p:nvPr/>
          </p:nvGrpSpPr>
          <p:grpSpPr>
            <a:xfrm rot="0">
              <a:off x="0" y="0"/>
              <a:ext cx="8092581" cy="7595617"/>
              <a:chOff x="0" y="0"/>
              <a:chExt cx="772967" cy="725499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772967" cy="725499"/>
              </a:xfrm>
              <a:custGeom>
                <a:avLst/>
                <a:gdLst/>
                <a:ahLst/>
                <a:cxnLst/>
                <a:rect r="r" b="b" t="t" l="l"/>
                <a:pathLst>
                  <a:path h="725499" w="772967">
                    <a:moveTo>
                      <a:pt x="42093" y="0"/>
                    </a:moveTo>
                    <a:lnTo>
                      <a:pt x="730873" y="0"/>
                    </a:lnTo>
                    <a:cubicBezTo>
                      <a:pt x="742037" y="0"/>
                      <a:pt x="752744" y="4435"/>
                      <a:pt x="760638" y="12329"/>
                    </a:cubicBezTo>
                    <a:cubicBezTo>
                      <a:pt x="768532" y="20223"/>
                      <a:pt x="772967" y="30930"/>
                      <a:pt x="772967" y="42093"/>
                    </a:cubicBezTo>
                    <a:lnTo>
                      <a:pt x="772967" y="683406"/>
                    </a:lnTo>
                    <a:cubicBezTo>
                      <a:pt x="772967" y="694569"/>
                      <a:pt x="768532" y="705276"/>
                      <a:pt x="760638" y="713170"/>
                    </a:cubicBezTo>
                    <a:cubicBezTo>
                      <a:pt x="752744" y="721064"/>
                      <a:pt x="742037" y="725499"/>
                      <a:pt x="730873" y="725499"/>
                    </a:cubicBezTo>
                    <a:lnTo>
                      <a:pt x="42093" y="725499"/>
                    </a:lnTo>
                    <a:cubicBezTo>
                      <a:pt x="30930" y="725499"/>
                      <a:pt x="20223" y="721064"/>
                      <a:pt x="12329" y="713170"/>
                    </a:cubicBezTo>
                    <a:cubicBezTo>
                      <a:pt x="4435" y="705276"/>
                      <a:pt x="0" y="694569"/>
                      <a:pt x="0" y="683406"/>
                    </a:cubicBezTo>
                    <a:lnTo>
                      <a:pt x="0" y="42093"/>
                    </a:lnTo>
                    <a:cubicBezTo>
                      <a:pt x="0" y="30930"/>
                      <a:pt x="4435" y="20223"/>
                      <a:pt x="12329" y="12329"/>
                    </a:cubicBezTo>
                    <a:cubicBezTo>
                      <a:pt x="20223" y="4435"/>
                      <a:pt x="30930" y="0"/>
                      <a:pt x="42093" y="0"/>
                    </a:cubicBezTo>
                    <a:close/>
                  </a:path>
                </a:pathLst>
              </a:custGeom>
              <a:blipFill>
                <a:blip r:embed="rId10"/>
                <a:stretch>
                  <a:fillRect l="0" t="0" r="0" b="-6542"/>
                </a:stretch>
              </a:blipFill>
              <a:ln w="142875" cap="rnd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prstDash val="solid"/>
                <a:round/>
              </a:ln>
            </p:spPr>
          </p:sp>
        </p:grpSp>
        <p:sp>
          <p:nvSpPr>
            <p:cNvPr name="TextBox 19" id="19"/>
            <p:cNvSpPr txBox="true"/>
            <p:nvPr/>
          </p:nvSpPr>
          <p:spPr>
            <a:xfrm rot="0">
              <a:off x="5824639" y="8046007"/>
              <a:ext cx="2267942" cy="44026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799"/>
                </a:lnSpc>
                <a:spcBef>
                  <a:spcPct val="0"/>
                </a:spcBef>
              </a:pPr>
              <a:r>
                <a:rPr lang="en-US" sz="1999">
                  <a:solidFill>
                    <a:srgbClr val="1F2374"/>
                  </a:solidFill>
                  <a:latin typeface="Canva Sans"/>
                  <a:ea typeface="Canva Sans"/>
                  <a:cs typeface="Canva Sans"/>
                  <a:sym typeface="Canva Sans"/>
                </a:rPr>
                <a:t>from OpenArt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8288000" cy="10416540"/>
          </a:xfrm>
          <a:custGeom>
            <a:avLst/>
            <a:gdLst/>
            <a:ahLst/>
            <a:cxnLst/>
            <a:rect r="r" b="b" t="t" l="l"/>
            <a:pathLst>
              <a:path h="10416540" w="18288000">
                <a:moveTo>
                  <a:pt x="0" y="0"/>
                </a:moveTo>
                <a:lnTo>
                  <a:pt x="18288000" y="0"/>
                </a:lnTo>
                <a:lnTo>
                  <a:pt x="18288000" y="10416540"/>
                </a:lnTo>
                <a:lnTo>
                  <a:pt x="0" y="104165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-3083425" y="-7851715"/>
            <a:ext cx="22397211" cy="8707856"/>
            <a:chOff x="0" y="0"/>
            <a:chExt cx="29862948" cy="1161047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3408547" y="5169882"/>
              <a:ext cx="26454401" cy="6415192"/>
            </a:xfrm>
            <a:custGeom>
              <a:avLst/>
              <a:gdLst/>
              <a:ahLst/>
              <a:cxnLst/>
              <a:rect r="r" b="b" t="t" l="l"/>
              <a:pathLst>
                <a:path h="6415192" w="26454401">
                  <a:moveTo>
                    <a:pt x="0" y="0"/>
                  </a:moveTo>
                  <a:lnTo>
                    <a:pt x="26454401" y="0"/>
                  </a:lnTo>
                  <a:lnTo>
                    <a:pt x="26454401" y="6415193"/>
                  </a:lnTo>
                  <a:lnTo>
                    <a:pt x="0" y="64151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31999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6" id="6"/>
            <p:cNvGrpSpPr/>
            <p:nvPr/>
          </p:nvGrpSpPr>
          <p:grpSpPr>
            <a:xfrm rot="0">
              <a:off x="0" y="0"/>
              <a:ext cx="29573487" cy="11585075"/>
              <a:chOff x="0" y="0"/>
              <a:chExt cx="6739107" cy="2639968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6739107" cy="2639968"/>
              </a:xfrm>
              <a:custGeom>
                <a:avLst/>
                <a:gdLst/>
                <a:ahLst/>
                <a:cxnLst/>
                <a:rect r="r" b="b" t="t" l="l"/>
                <a:pathLst>
                  <a:path h="2639968" w="6739107">
                    <a:moveTo>
                      <a:pt x="30716" y="0"/>
                    </a:moveTo>
                    <a:lnTo>
                      <a:pt x="6708391" y="0"/>
                    </a:lnTo>
                    <a:cubicBezTo>
                      <a:pt x="6725355" y="0"/>
                      <a:pt x="6739107" y="13752"/>
                      <a:pt x="6739107" y="30716"/>
                    </a:cubicBezTo>
                    <a:lnTo>
                      <a:pt x="6739107" y="2609252"/>
                    </a:lnTo>
                    <a:cubicBezTo>
                      <a:pt x="6739107" y="2626216"/>
                      <a:pt x="6725355" y="2639968"/>
                      <a:pt x="6708391" y="2639968"/>
                    </a:cubicBezTo>
                    <a:lnTo>
                      <a:pt x="30716" y="2639968"/>
                    </a:lnTo>
                    <a:cubicBezTo>
                      <a:pt x="13752" y="2639968"/>
                      <a:pt x="0" y="2626216"/>
                      <a:pt x="0" y="2609252"/>
                    </a:cubicBezTo>
                    <a:lnTo>
                      <a:pt x="0" y="30716"/>
                    </a:lnTo>
                    <a:cubicBezTo>
                      <a:pt x="0" y="13752"/>
                      <a:pt x="13752" y="0"/>
                      <a:pt x="30716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57150"/>
                <a:ext cx="6739107" cy="269711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99"/>
                  </a:lnSpc>
                </a:pPr>
              </a:p>
            </p:txBody>
          </p:sp>
        </p:grpSp>
        <p:sp>
          <p:nvSpPr>
            <p:cNvPr name="Freeform 9" id="9"/>
            <p:cNvSpPr/>
            <p:nvPr/>
          </p:nvSpPr>
          <p:spPr>
            <a:xfrm flipH="false" flipV="false" rot="-10800000">
              <a:off x="3826808" y="5996083"/>
              <a:ext cx="24952851" cy="5614391"/>
            </a:xfrm>
            <a:custGeom>
              <a:avLst/>
              <a:gdLst/>
              <a:ahLst/>
              <a:cxnLst/>
              <a:rect r="r" b="b" t="t" l="l"/>
              <a:pathLst>
                <a:path h="5614391" w="24952851">
                  <a:moveTo>
                    <a:pt x="0" y="0"/>
                  </a:moveTo>
                  <a:lnTo>
                    <a:pt x="24952851" y="0"/>
                  </a:lnTo>
                  <a:lnTo>
                    <a:pt x="24952851" y="5614392"/>
                  </a:lnTo>
                  <a:lnTo>
                    <a:pt x="0" y="5614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63000"/>
              </a:blip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936337" y="1463347"/>
            <a:ext cx="6400278" cy="12501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578"/>
              </a:lnSpc>
            </a:pPr>
            <a:r>
              <a:rPr lang="en-US" sz="9122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媒體與娛樂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6560290" y="3735879"/>
            <a:ext cx="2921863" cy="5522421"/>
          </a:xfrm>
          <a:custGeom>
            <a:avLst/>
            <a:gdLst/>
            <a:ahLst/>
            <a:cxnLst/>
            <a:rect r="r" b="b" t="t" l="l"/>
            <a:pathLst>
              <a:path h="5522421" w="2921863">
                <a:moveTo>
                  <a:pt x="0" y="0"/>
                </a:moveTo>
                <a:lnTo>
                  <a:pt x="2921863" y="0"/>
                </a:lnTo>
                <a:lnTo>
                  <a:pt x="2921863" y="5522421"/>
                </a:lnTo>
                <a:lnTo>
                  <a:pt x="0" y="552242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2490117" y="3195220"/>
            <a:ext cx="6069436" cy="6507581"/>
            <a:chOff x="0" y="0"/>
            <a:chExt cx="8092581" cy="8676774"/>
          </a:xfrm>
        </p:grpSpPr>
        <p:grpSp>
          <p:nvGrpSpPr>
            <p:cNvPr name="Group 13" id="13"/>
            <p:cNvGrpSpPr/>
            <p:nvPr/>
          </p:nvGrpSpPr>
          <p:grpSpPr>
            <a:xfrm rot="0">
              <a:off x="0" y="0"/>
              <a:ext cx="8092581" cy="8084107"/>
              <a:chOff x="0" y="0"/>
              <a:chExt cx="772967" cy="772157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772967" cy="772157"/>
              </a:xfrm>
              <a:custGeom>
                <a:avLst/>
                <a:gdLst/>
                <a:ahLst/>
                <a:cxnLst/>
                <a:rect r="r" b="b" t="t" l="l"/>
                <a:pathLst>
                  <a:path h="772157" w="772967">
                    <a:moveTo>
                      <a:pt x="42093" y="0"/>
                    </a:moveTo>
                    <a:lnTo>
                      <a:pt x="730873" y="0"/>
                    </a:lnTo>
                    <a:cubicBezTo>
                      <a:pt x="742037" y="0"/>
                      <a:pt x="752744" y="4435"/>
                      <a:pt x="760638" y="12329"/>
                    </a:cubicBezTo>
                    <a:cubicBezTo>
                      <a:pt x="768532" y="20223"/>
                      <a:pt x="772967" y="30930"/>
                      <a:pt x="772967" y="42093"/>
                    </a:cubicBezTo>
                    <a:lnTo>
                      <a:pt x="772967" y="730064"/>
                    </a:lnTo>
                    <a:cubicBezTo>
                      <a:pt x="772967" y="741228"/>
                      <a:pt x="768532" y="751934"/>
                      <a:pt x="760638" y="759828"/>
                    </a:cubicBezTo>
                    <a:cubicBezTo>
                      <a:pt x="752744" y="767723"/>
                      <a:pt x="742037" y="772157"/>
                      <a:pt x="730873" y="772157"/>
                    </a:cubicBezTo>
                    <a:lnTo>
                      <a:pt x="42093" y="772157"/>
                    </a:lnTo>
                    <a:cubicBezTo>
                      <a:pt x="30930" y="772157"/>
                      <a:pt x="20223" y="767723"/>
                      <a:pt x="12329" y="759828"/>
                    </a:cubicBezTo>
                    <a:cubicBezTo>
                      <a:pt x="4435" y="751934"/>
                      <a:pt x="0" y="741228"/>
                      <a:pt x="0" y="730064"/>
                    </a:cubicBezTo>
                    <a:lnTo>
                      <a:pt x="0" y="42093"/>
                    </a:lnTo>
                    <a:cubicBezTo>
                      <a:pt x="0" y="30930"/>
                      <a:pt x="4435" y="20223"/>
                      <a:pt x="12329" y="12329"/>
                    </a:cubicBezTo>
                    <a:cubicBezTo>
                      <a:pt x="20223" y="4435"/>
                      <a:pt x="30930" y="0"/>
                      <a:pt x="42093" y="0"/>
                    </a:cubicBezTo>
                    <a:close/>
                  </a:path>
                </a:pathLst>
              </a:custGeom>
              <a:blipFill>
                <a:blip r:embed="rId9"/>
                <a:stretch>
                  <a:fillRect l="0" t="-11306" r="0" b="-38850"/>
                </a:stretch>
              </a:blipFill>
              <a:ln w="142875" cap="rnd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prstDash val="solid"/>
                <a:round/>
              </a:ln>
            </p:spPr>
          </p:sp>
        </p:grpSp>
        <p:sp>
          <p:nvSpPr>
            <p:cNvPr name="TextBox 15" id="15"/>
            <p:cNvSpPr txBox="true"/>
            <p:nvPr/>
          </p:nvSpPr>
          <p:spPr>
            <a:xfrm rot="0">
              <a:off x="3564082" y="8236507"/>
              <a:ext cx="4528499" cy="44026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799"/>
                </a:lnSpc>
                <a:spcBef>
                  <a:spcPct val="0"/>
                </a:spcBef>
              </a:pPr>
              <a:r>
                <a:rPr lang="en-US" sz="1999">
                  <a:solidFill>
                    <a:srgbClr val="1F2374"/>
                  </a:solidFill>
                  <a:latin typeface="Canva Sans"/>
                  <a:ea typeface="Canva Sans"/>
                  <a:cs typeface="Canva Sans"/>
                  <a:sym typeface="Canva Sans"/>
                </a:rPr>
                <a:t>Photo: Courtesy of Revolve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9728447" y="3195220"/>
            <a:ext cx="6278986" cy="6507581"/>
            <a:chOff x="0" y="0"/>
            <a:chExt cx="8371981" cy="8676774"/>
          </a:xfrm>
        </p:grpSpPr>
        <p:grpSp>
          <p:nvGrpSpPr>
            <p:cNvPr name="Group 17" id="17"/>
            <p:cNvGrpSpPr/>
            <p:nvPr/>
          </p:nvGrpSpPr>
          <p:grpSpPr>
            <a:xfrm rot="0">
              <a:off x="0" y="0"/>
              <a:ext cx="8092581" cy="8084107"/>
              <a:chOff x="0" y="0"/>
              <a:chExt cx="772967" cy="772157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772967" cy="772157"/>
              </a:xfrm>
              <a:custGeom>
                <a:avLst/>
                <a:gdLst/>
                <a:ahLst/>
                <a:cxnLst/>
                <a:rect r="r" b="b" t="t" l="l"/>
                <a:pathLst>
                  <a:path h="772157" w="772967">
                    <a:moveTo>
                      <a:pt x="42093" y="0"/>
                    </a:moveTo>
                    <a:lnTo>
                      <a:pt x="730873" y="0"/>
                    </a:lnTo>
                    <a:cubicBezTo>
                      <a:pt x="742037" y="0"/>
                      <a:pt x="752744" y="4435"/>
                      <a:pt x="760638" y="12329"/>
                    </a:cubicBezTo>
                    <a:cubicBezTo>
                      <a:pt x="768532" y="20223"/>
                      <a:pt x="772967" y="30930"/>
                      <a:pt x="772967" y="42093"/>
                    </a:cubicBezTo>
                    <a:lnTo>
                      <a:pt x="772967" y="730064"/>
                    </a:lnTo>
                    <a:cubicBezTo>
                      <a:pt x="772967" y="741228"/>
                      <a:pt x="768532" y="751934"/>
                      <a:pt x="760638" y="759828"/>
                    </a:cubicBezTo>
                    <a:cubicBezTo>
                      <a:pt x="752744" y="767723"/>
                      <a:pt x="742037" y="772157"/>
                      <a:pt x="730873" y="772157"/>
                    </a:cubicBezTo>
                    <a:lnTo>
                      <a:pt x="42093" y="772157"/>
                    </a:lnTo>
                    <a:cubicBezTo>
                      <a:pt x="30930" y="772157"/>
                      <a:pt x="20223" y="767723"/>
                      <a:pt x="12329" y="759828"/>
                    </a:cubicBezTo>
                    <a:cubicBezTo>
                      <a:pt x="4435" y="751934"/>
                      <a:pt x="0" y="741228"/>
                      <a:pt x="0" y="730064"/>
                    </a:cubicBezTo>
                    <a:lnTo>
                      <a:pt x="0" y="42093"/>
                    </a:lnTo>
                    <a:cubicBezTo>
                      <a:pt x="0" y="30930"/>
                      <a:pt x="4435" y="20223"/>
                      <a:pt x="12329" y="12329"/>
                    </a:cubicBezTo>
                    <a:cubicBezTo>
                      <a:pt x="20223" y="4435"/>
                      <a:pt x="30930" y="0"/>
                      <a:pt x="42093" y="0"/>
                    </a:cubicBezTo>
                    <a:close/>
                  </a:path>
                </a:pathLst>
              </a:custGeom>
              <a:blipFill>
                <a:blip r:embed="rId10"/>
                <a:stretch>
                  <a:fillRect l="0" t="-10205" r="0" b="-39951"/>
                </a:stretch>
              </a:blipFill>
              <a:ln w="142875" cap="rnd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prstDash val="solid"/>
                <a:round/>
              </a:ln>
            </p:spPr>
          </p:sp>
        </p:grpSp>
        <p:sp>
          <p:nvSpPr>
            <p:cNvPr name="TextBox 19" id="19"/>
            <p:cNvSpPr txBox="true"/>
            <p:nvPr/>
          </p:nvSpPr>
          <p:spPr>
            <a:xfrm rot="0">
              <a:off x="4613360" y="8236507"/>
              <a:ext cx="3758621" cy="44026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799"/>
                </a:lnSpc>
                <a:spcBef>
                  <a:spcPct val="0"/>
                </a:spcBef>
              </a:pPr>
              <a:r>
                <a:rPr lang="en-US" sz="1999">
                  <a:solidFill>
                    <a:srgbClr val="1F2374"/>
                  </a:solidFill>
                  <a:latin typeface="Canva Sans"/>
                  <a:ea typeface="Canva Sans"/>
                  <a:cs typeface="Canva Sans"/>
                  <a:sym typeface="Canva Sans"/>
                </a:rPr>
                <a:t>Photo: Lalaland.ai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39058" t="-2806" r="-7281" b="-13609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1171575"/>
            <a:ext cx="18288000" cy="13486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289"/>
              </a:lnSpc>
            </a:pPr>
            <a:r>
              <a:rPr lang="en-US" b="true" sz="9799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什麼是「A.I.生成技術」?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3272845" y="3378609"/>
            <a:ext cx="3536706" cy="4963573"/>
            <a:chOff x="0" y="0"/>
            <a:chExt cx="1040940" cy="146090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040940" cy="1460903"/>
            </a:xfrm>
            <a:custGeom>
              <a:avLst/>
              <a:gdLst/>
              <a:ahLst/>
              <a:cxnLst/>
              <a:rect r="r" b="b" t="t" l="l"/>
              <a:pathLst>
                <a:path h="1460903" w="1040940">
                  <a:moveTo>
                    <a:pt x="72238" y="0"/>
                  </a:moveTo>
                  <a:lnTo>
                    <a:pt x="968702" y="0"/>
                  </a:lnTo>
                  <a:cubicBezTo>
                    <a:pt x="1008598" y="0"/>
                    <a:pt x="1040940" y="32342"/>
                    <a:pt x="1040940" y="72238"/>
                  </a:cubicBezTo>
                  <a:lnTo>
                    <a:pt x="1040940" y="1388665"/>
                  </a:lnTo>
                  <a:cubicBezTo>
                    <a:pt x="1040940" y="1428561"/>
                    <a:pt x="1008598" y="1460903"/>
                    <a:pt x="968702" y="1460903"/>
                  </a:cubicBezTo>
                  <a:lnTo>
                    <a:pt x="72238" y="1460903"/>
                  </a:lnTo>
                  <a:cubicBezTo>
                    <a:pt x="53079" y="1460903"/>
                    <a:pt x="34705" y="1453292"/>
                    <a:pt x="21158" y="1439745"/>
                  </a:cubicBezTo>
                  <a:cubicBezTo>
                    <a:pt x="7611" y="1426198"/>
                    <a:pt x="0" y="1407824"/>
                    <a:pt x="0" y="1388665"/>
                  </a:cubicBezTo>
                  <a:lnTo>
                    <a:pt x="0" y="72238"/>
                  </a:lnTo>
                  <a:cubicBezTo>
                    <a:pt x="0" y="32342"/>
                    <a:pt x="32342" y="0"/>
                    <a:pt x="72238" y="0"/>
                  </a:cubicBezTo>
                  <a:close/>
                </a:path>
              </a:pathLst>
            </a:custGeom>
            <a:blipFill>
              <a:blip r:embed="rId3"/>
              <a:stretch>
                <a:fillRect l="-74474" t="0" r="-74474" b="0"/>
              </a:stretch>
            </a:blipFill>
            <a:ln w="142875" cap="rnd">
              <a:gradFill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2976158" y="2915577"/>
            <a:ext cx="907136" cy="907136"/>
          </a:xfrm>
          <a:custGeom>
            <a:avLst/>
            <a:gdLst/>
            <a:ahLst/>
            <a:cxnLst/>
            <a:rect r="r" b="b" t="t" l="l"/>
            <a:pathLst>
              <a:path h="907136" w="907136">
                <a:moveTo>
                  <a:pt x="0" y="0"/>
                </a:moveTo>
                <a:lnTo>
                  <a:pt x="907136" y="0"/>
                </a:lnTo>
                <a:lnTo>
                  <a:pt x="907136" y="907137"/>
                </a:lnTo>
                <a:lnTo>
                  <a:pt x="0" y="9071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535569" y="3430134"/>
            <a:ext cx="3536706" cy="4963573"/>
            <a:chOff x="0" y="0"/>
            <a:chExt cx="1040940" cy="146090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040940" cy="1460903"/>
            </a:xfrm>
            <a:custGeom>
              <a:avLst/>
              <a:gdLst/>
              <a:ahLst/>
              <a:cxnLst/>
              <a:rect r="r" b="b" t="t" l="l"/>
              <a:pathLst>
                <a:path h="1460903" w="1040940">
                  <a:moveTo>
                    <a:pt x="72238" y="0"/>
                  </a:moveTo>
                  <a:lnTo>
                    <a:pt x="968702" y="0"/>
                  </a:lnTo>
                  <a:cubicBezTo>
                    <a:pt x="1008598" y="0"/>
                    <a:pt x="1040940" y="32342"/>
                    <a:pt x="1040940" y="72238"/>
                  </a:cubicBezTo>
                  <a:lnTo>
                    <a:pt x="1040940" y="1388665"/>
                  </a:lnTo>
                  <a:cubicBezTo>
                    <a:pt x="1040940" y="1428561"/>
                    <a:pt x="1008598" y="1460903"/>
                    <a:pt x="968702" y="1460903"/>
                  </a:cubicBezTo>
                  <a:lnTo>
                    <a:pt x="72238" y="1460903"/>
                  </a:lnTo>
                  <a:cubicBezTo>
                    <a:pt x="53079" y="1460903"/>
                    <a:pt x="34705" y="1453292"/>
                    <a:pt x="21158" y="1439745"/>
                  </a:cubicBezTo>
                  <a:cubicBezTo>
                    <a:pt x="7611" y="1426198"/>
                    <a:pt x="0" y="1407824"/>
                    <a:pt x="0" y="1388665"/>
                  </a:cubicBezTo>
                  <a:lnTo>
                    <a:pt x="0" y="72238"/>
                  </a:lnTo>
                  <a:cubicBezTo>
                    <a:pt x="0" y="32342"/>
                    <a:pt x="32342" y="0"/>
                    <a:pt x="72238" y="0"/>
                  </a:cubicBezTo>
                  <a:close/>
                </a:path>
              </a:pathLst>
            </a:custGeom>
            <a:blipFill>
              <a:blip r:embed="rId6"/>
              <a:stretch>
                <a:fillRect l="-57888" t="0" r="-57888" b="0"/>
              </a:stretch>
            </a:blipFill>
            <a:ln w="142875" cap="rnd">
              <a:gradFill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1326762" y="2915577"/>
            <a:ext cx="907136" cy="907136"/>
          </a:xfrm>
          <a:custGeom>
            <a:avLst/>
            <a:gdLst/>
            <a:ahLst/>
            <a:cxnLst/>
            <a:rect r="r" b="b" t="t" l="l"/>
            <a:pathLst>
              <a:path h="907136" w="907136">
                <a:moveTo>
                  <a:pt x="0" y="0"/>
                </a:moveTo>
                <a:lnTo>
                  <a:pt x="907136" y="0"/>
                </a:lnTo>
                <a:lnTo>
                  <a:pt x="907136" y="907137"/>
                </a:lnTo>
                <a:lnTo>
                  <a:pt x="0" y="9071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7397309" y="3430134"/>
            <a:ext cx="3536706" cy="4963573"/>
            <a:chOff x="0" y="0"/>
            <a:chExt cx="1040940" cy="146090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040940" cy="1460903"/>
            </a:xfrm>
            <a:custGeom>
              <a:avLst/>
              <a:gdLst/>
              <a:ahLst/>
              <a:cxnLst/>
              <a:rect r="r" b="b" t="t" l="l"/>
              <a:pathLst>
                <a:path h="1460903" w="1040940">
                  <a:moveTo>
                    <a:pt x="72238" y="0"/>
                  </a:moveTo>
                  <a:lnTo>
                    <a:pt x="968702" y="0"/>
                  </a:lnTo>
                  <a:cubicBezTo>
                    <a:pt x="1008598" y="0"/>
                    <a:pt x="1040940" y="32342"/>
                    <a:pt x="1040940" y="72238"/>
                  </a:cubicBezTo>
                  <a:lnTo>
                    <a:pt x="1040940" y="1388665"/>
                  </a:lnTo>
                  <a:cubicBezTo>
                    <a:pt x="1040940" y="1428561"/>
                    <a:pt x="1008598" y="1460903"/>
                    <a:pt x="968702" y="1460903"/>
                  </a:cubicBezTo>
                  <a:lnTo>
                    <a:pt x="72238" y="1460903"/>
                  </a:lnTo>
                  <a:cubicBezTo>
                    <a:pt x="53079" y="1460903"/>
                    <a:pt x="34705" y="1453292"/>
                    <a:pt x="21158" y="1439745"/>
                  </a:cubicBezTo>
                  <a:cubicBezTo>
                    <a:pt x="7611" y="1426198"/>
                    <a:pt x="0" y="1407824"/>
                    <a:pt x="0" y="1388665"/>
                  </a:cubicBezTo>
                  <a:lnTo>
                    <a:pt x="0" y="72238"/>
                  </a:lnTo>
                  <a:cubicBezTo>
                    <a:pt x="0" y="32342"/>
                    <a:pt x="32342" y="0"/>
                    <a:pt x="72238" y="0"/>
                  </a:cubicBezTo>
                  <a:close/>
                </a:path>
              </a:pathLst>
            </a:custGeom>
            <a:blipFill>
              <a:blip r:embed="rId7"/>
              <a:stretch>
                <a:fillRect l="-61529" t="0" r="-87971" b="0"/>
              </a:stretch>
            </a:blipFill>
            <a:ln w="142875" cap="rnd">
              <a:gradFill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7152460" y="2915577"/>
            <a:ext cx="907136" cy="907136"/>
          </a:xfrm>
          <a:custGeom>
            <a:avLst/>
            <a:gdLst/>
            <a:ahLst/>
            <a:cxnLst/>
            <a:rect r="r" b="b" t="t" l="l"/>
            <a:pathLst>
              <a:path h="907136" w="907136">
                <a:moveTo>
                  <a:pt x="0" y="0"/>
                </a:moveTo>
                <a:lnTo>
                  <a:pt x="907136" y="0"/>
                </a:lnTo>
                <a:lnTo>
                  <a:pt x="907136" y="907137"/>
                </a:lnTo>
                <a:lnTo>
                  <a:pt x="0" y="9071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1657915" y="5273957"/>
            <a:ext cx="1007928" cy="1007928"/>
          </a:xfrm>
          <a:custGeom>
            <a:avLst/>
            <a:gdLst/>
            <a:ahLst/>
            <a:cxnLst/>
            <a:rect r="r" b="b" t="t" l="l"/>
            <a:pathLst>
              <a:path h="1007928" w="1007928">
                <a:moveTo>
                  <a:pt x="0" y="0"/>
                </a:moveTo>
                <a:lnTo>
                  <a:pt x="1007928" y="0"/>
                </a:lnTo>
                <a:lnTo>
                  <a:pt x="1007928" y="1007929"/>
                </a:lnTo>
                <a:lnTo>
                  <a:pt x="0" y="100792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4" id="14"/>
          <p:cNvSpPr/>
          <p:nvPr/>
        </p:nvSpPr>
        <p:spPr>
          <a:xfrm flipH="false" flipV="false" rot="0">
            <a:off x="5433031" y="5416149"/>
            <a:ext cx="1242138" cy="723545"/>
          </a:xfrm>
          <a:custGeom>
            <a:avLst/>
            <a:gdLst/>
            <a:ahLst/>
            <a:cxnLst/>
            <a:rect r="r" b="b" t="t" l="l"/>
            <a:pathLst>
              <a:path h="723545" w="1242138">
                <a:moveTo>
                  <a:pt x="0" y="0"/>
                </a:moveTo>
                <a:lnTo>
                  <a:pt x="1242138" y="0"/>
                </a:lnTo>
                <a:lnTo>
                  <a:pt x="1242138" y="723545"/>
                </a:lnTo>
                <a:lnTo>
                  <a:pt x="0" y="7235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808041" y="8422282"/>
            <a:ext cx="5867128" cy="11408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00"/>
              </a:lnSpc>
              <a:spcBef>
                <a:spcPct val="0"/>
              </a:spcBef>
            </a:pPr>
            <a:r>
              <a:rPr lang="en-US" sz="3006" strike="noStrike" u="none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生成式AI (Generative AI)︰</a:t>
            </a:r>
          </a:p>
          <a:p>
            <a:pPr algn="l" marL="0" indent="0" lvl="0">
              <a:lnSpc>
                <a:spcPts val="4600"/>
              </a:lnSpc>
              <a:spcBef>
                <a:spcPct val="0"/>
              </a:spcBef>
            </a:pPr>
            <a:r>
              <a:rPr lang="en-US" sz="3006" strike="noStrike" u="none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出現</a:t>
            </a:r>
            <a:r>
              <a:rPr lang="en-US" b="true" sz="3006" strike="noStrike" u="none">
                <a:solidFill>
                  <a:srgbClr val="E086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以前未有過的</a:t>
            </a:r>
            <a:r>
              <a:rPr lang="en-US" sz="3006" strike="noStrike" u="none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某種事物或性質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502084" y="8483158"/>
            <a:ext cx="4366141" cy="5597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00"/>
              </a:lnSpc>
              <a:spcBef>
                <a:spcPct val="0"/>
              </a:spcBef>
            </a:pPr>
            <a:r>
              <a:rPr lang="en-US" sz="3006" strike="noStrike" u="none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學習及分析現有資料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997594" y="8483158"/>
            <a:ext cx="3816200" cy="5597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00"/>
              </a:lnSpc>
              <a:spcBef>
                <a:spcPct val="0"/>
              </a:spcBef>
            </a:pPr>
            <a:r>
              <a:rPr lang="en-US" sz="3006" strike="noStrike" u="none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建立新的內容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3"/>
            <a:stretch>
              <a:fillRect l="-39058" t="-2806" r="-7281" b="-1360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7637081" y="4564194"/>
            <a:ext cx="2113067" cy="1732715"/>
          </a:xfrm>
          <a:custGeom>
            <a:avLst/>
            <a:gdLst/>
            <a:ahLst/>
            <a:cxnLst/>
            <a:rect r="r" b="b" t="t" l="l"/>
            <a:pathLst>
              <a:path h="1732715" w="2113067">
                <a:moveTo>
                  <a:pt x="0" y="0"/>
                </a:moveTo>
                <a:lnTo>
                  <a:pt x="2113066" y="0"/>
                </a:lnTo>
                <a:lnTo>
                  <a:pt x="2113066" y="1732715"/>
                </a:lnTo>
                <a:lnTo>
                  <a:pt x="0" y="17327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154437" y="6255577"/>
            <a:ext cx="2975189" cy="2784731"/>
            <a:chOff x="0" y="0"/>
            <a:chExt cx="1040940" cy="97430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040940" cy="974304"/>
            </a:xfrm>
            <a:custGeom>
              <a:avLst/>
              <a:gdLst/>
              <a:ahLst/>
              <a:cxnLst/>
              <a:rect r="r" b="b" t="t" l="l"/>
              <a:pathLst>
                <a:path h="974304" w="1040940">
                  <a:moveTo>
                    <a:pt x="85871" y="0"/>
                  </a:moveTo>
                  <a:lnTo>
                    <a:pt x="955069" y="0"/>
                  </a:lnTo>
                  <a:cubicBezTo>
                    <a:pt x="977843" y="0"/>
                    <a:pt x="999685" y="9047"/>
                    <a:pt x="1015789" y="25151"/>
                  </a:cubicBezTo>
                  <a:cubicBezTo>
                    <a:pt x="1031893" y="41255"/>
                    <a:pt x="1040940" y="63097"/>
                    <a:pt x="1040940" y="85871"/>
                  </a:cubicBezTo>
                  <a:lnTo>
                    <a:pt x="1040940" y="888433"/>
                  </a:lnTo>
                  <a:cubicBezTo>
                    <a:pt x="1040940" y="911207"/>
                    <a:pt x="1031893" y="933049"/>
                    <a:pt x="1015789" y="949153"/>
                  </a:cubicBezTo>
                  <a:cubicBezTo>
                    <a:pt x="999685" y="965257"/>
                    <a:pt x="977843" y="974304"/>
                    <a:pt x="955069" y="974304"/>
                  </a:cubicBezTo>
                  <a:lnTo>
                    <a:pt x="85871" y="974304"/>
                  </a:lnTo>
                  <a:cubicBezTo>
                    <a:pt x="63097" y="974304"/>
                    <a:pt x="41255" y="965257"/>
                    <a:pt x="25151" y="949153"/>
                  </a:cubicBezTo>
                  <a:cubicBezTo>
                    <a:pt x="9047" y="933049"/>
                    <a:pt x="0" y="911207"/>
                    <a:pt x="0" y="888433"/>
                  </a:cubicBezTo>
                  <a:lnTo>
                    <a:pt x="0" y="85871"/>
                  </a:lnTo>
                  <a:cubicBezTo>
                    <a:pt x="0" y="63097"/>
                    <a:pt x="9047" y="41255"/>
                    <a:pt x="25151" y="25151"/>
                  </a:cubicBezTo>
                  <a:cubicBezTo>
                    <a:pt x="41255" y="9047"/>
                    <a:pt x="63097" y="0"/>
                    <a:pt x="85871" y="0"/>
                  </a:cubicBezTo>
                  <a:close/>
                </a:path>
              </a:pathLst>
            </a:custGeom>
            <a:blipFill>
              <a:blip r:embed="rId6"/>
              <a:stretch>
                <a:fillRect l="-19849" t="0" r="-19849" b="0"/>
              </a:stretch>
            </a:blipFill>
            <a:ln w="142875" cap="rnd">
              <a:gradFill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</p:grpSp>
      <p:grpSp>
        <p:nvGrpSpPr>
          <p:cNvPr name="Group 6" id="6"/>
          <p:cNvGrpSpPr/>
          <p:nvPr/>
        </p:nvGrpSpPr>
        <p:grpSpPr>
          <a:xfrm rot="0">
            <a:off x="5505159" y="6320309"/>
            <a:ext cx="2975189" cy="2784731"/>
            <a:chOff x="0" y="0"/>
            <a:chExt cx="1040940" cy="97430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040940" cy="974304"/>
            </a:xfrm>
            <a:custGeom>
              <a:avLst/>
              <a:gdLst/>
              <a:ahLst/>
              <a:cxnLst/>
              <a:rect r="r" b="b" t="t" l="l"/>
              <a:pathLst>
                <a:path h="974304" w="1040940">
                  <a:moveTo>
                    <a:pt x="85871" y="0"/>
                  </a:moveTo>
                  <a:lnTo>
                    <a:pt x="955069" y="0"/>
                  </a:lnTo>
                  <a:cubicBezTo>
                    <a:pt x="977843" y="0"/>
                    <a:pt x="999685" y="9047"/>
                    <a:pt x="1015789" y="25151"/>
                  </a:cubicBezTo>
                  <a:cubicBezTo>
                    <a:pt x="1031893" y="41255"/>
                    <a:pt x="1040940" y="63097"/>
                    <a:pt x="1040940" y="85871"/>
                  </a:cubicBezTo>
                  <a:lnTo>
                    <a:pt x="1040940" y="888433"/>
                  </a:lnTo>
                  <a:cubicBezTo>
                    <a:pt x="1040940" y="911207"/>
                    <a:pt x="1031893" y="933049"/>
                    <a:pt x="1015789" y="949153"/>
                  </a:cubicBezTo>
                  <a:cubicBezTo>
                    <a:pt x="999685" y="965257"/>
                    <a:pt x="977843" y="974304"/>
                    <a:pt x="955069" y="974304"/>
                  </a:cubicBezTo>
                  <a:lnTo>
                    <a:pt x="85871" y="974304"/>
                  </a:lnTo>
                  <a:cubicBezTo>
                    <a:pt x="63097" y="974304"/>
                    <a:pt x="41255" y="965257"/>
                    <a:pt x="25151" y="949153"/>
                  </a:cubicBezTo>
                  <a:cubicBezTo>
                    <a:pt x="9047" y="933049"/>
                    <a:pt x="0" y="911207"/>
                    <a:pt x="0" y="888433"/>
                  </a:cubicBezTo>
                  <a:lnTo>
                    <a:pt x="0" y="85871"/>
                  </a:lnTo>
                  <a:cubicBezTo>
                    <a:pt x="0" y="63097"/>
                    <a:pt x="9047" y="41255"/>
                    <a:pt x="25151" y="25151"/>
                  </a:cubicBezTo>
                  <a:cubicBezTo>
                    <a:pt x="41255" y="9047"/>
                    <a:pt x="63097" y="0"/>
                    <a:pt x="85871" y="0"/>
                  </a:cubicBezTo>
                  <a:close/>
                </a:path>
              </a:pathLst>
            </a:custGeom>
            <a:blipFill>
              <a:blip r:embed="rId7"/>
              <a:stretch>
                <a:fillRect l="-20242" t="0" r="-20242" b="0"/>
              </a:stretch>
            </a:blipFill>
            <a:ln w="142875" cap="rnd">
              <a:gradFill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</p:grpSp>
      <p:grpSp>
        <p:nvGrpSpPr>
          <p:cNvPr name="Group 8" id="8"/>
          <p:cNvGrpSpPr/>
          <p:nvPr/>
        </p:nvGrpSpPr>
        <p:grpSpPr>
          <a:xfrm rot="0">
            <a:off x="8855882" y="6255577"/>
            <a:ext cx="2975189" cy="2784731"/>
            <a:chOff x="0" y="0"/>
            <a:chExt cx="1040940" cy="9743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040940" cy="974304"/>
            </a:xfrm>
            <a:custGeom>
              <a:avLst/>
              <a:gdLst/>
              <a:ahLst/>
              <a:cxnLst/>
              <a:rect r="r" b="b" t="t" l="l"/>
              <a:pathLst>
                <a:path h="974304" w="1040940">
                  <a:moveTo>
                    <a:pt x="85871" y="0"/>
                  </a:moveTo>
                  <a:lnTo>
                    <a:pt x="955069" y="0"/>
                  </a:lnTo>
                  <a:cubicBezTo>
                    <a:pt x="977843" y="0"/>
                    <a:pt x="999685" y="9047"/>
                    <a:pt x="1015789" y="25151"/>
                  </a:cubicBezTo>
                  <a:cubicBezTo>
                    <a:pt x="1031893" y="41255"/>
                    <a:pt x="1040940" y="63097"/>
                    <a:pt x="1040940" y="85871"/>
                  </a:cubicBezTo>
                  <a:lnTo>
                    <a:pt x="1040940" y="888433"/>
                  </a:lnTo>
                  <a:cubicBezTo>
                    <a:pt x="1040940" y="911207"/>
                    <a:pt x="1031893" y="933049"/>
                    <a:pt x="1015789" y="949153"/>
                  </a:cubicBezTo>
                  <a:cubicBezTo>
                    <a:pt x="999685" y="965257"/>
                    <a:pt x="977843" y="974304"/>
                    <a:pt x="955069" y="974304"/>
                  </a:cubicBezTo>
                  <a:lnTo>
                    <a:pt x="85871" y="974304"/>
                  </a:lnTo>
                  <a:cubicBezTo>
                    <a:pt x="63097" y="974304"/>
                    <a:pt x="41255" y="965257"/>
                    <a:pt x="25151" y="949153"/>
                  </a:cubicBezTo>
                  <a:cubicBezTo>
                    <a:pt x="9047" y="933049"/>
                    <a:pt x="0" y="911207"/>
                    <a:pt x="0" y="888433"/>
                  </a:cubicBezTo>
                  <a:lnTo>
                    <a:pt x="0" y="85871"/>
                  </a:lnTo>
                  <a:cubicBezTo>
                    <a:pt x="0" y="63097"/>
                    <a:pt x="9047" y="41255"/>
                    <a:pt x="25151" y="25151"/>
                  </a:cubicBezTo>
                  <a:cubicBezTo>
                    <a:pt x="41255" y="9047"/>
                    <a:pt x="63097" y="0"/>
                    <a:pt x="85871" y="0"/>
                  </a:cubicBezTo>
                  <a:close/>
                </a:path>
              </a:pathLst>
            </a:custGeom>
            <a:blipFill>
              <a:blip r:embed="rId8"/>
              <a:stretch>
                <a:fillRect l="-32030" t="0" r="-8455" b="0"/>
              </a:stretch>
            </a:blipFill>
            <a:ln w="142875" cap="rnd">
              <a:gradFill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</p:grpSp>
      <p:grpSp>
        <p:nvGrpSpPr>
          <p:cNvPr name="Group 10" id="10"/>
          <p:cNvGrpSpPr/>
          <p:nvPr/>
        </p:nvGrpSpPr>
        <p:grpSpPr>
          <a:xfrm rot="0">
            <a:off x="12206604" y="6255577"/>
            <a:ext cx="2975189" cy="2784731"/>
            <a:chOff x="0" y="0"/>
            <a:chExt cx="1040940" cy="97430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040940" cy="974304"/>
            </a:xfrm>
            <a:custGeom>
              <a:avLst/>
              <a:gdLst/>
              <a:ahLst/>
              <a:cxnLst/>
              <a:rect r="r" b="b" t="t" l="l"/>
              <a:pathLst>
                <a:path h="974304" w="1040940">
                  <a:moveTo>
                    <a:pt x="85871" y="0"/>
                  </a:moveTo>
                  <a:lnTo>
                    <a:pt x="955069" y="0"/>
                  </a:lnTo>
                  <a:cubicBezTo>
                    <a:pt x="977843" y="0"/>
                    <a:pt x="999685" y="9047"/>
                    <a:pt x="1015789" y="25151"/>
                  </a:cubicBezTo>
                  <a:cubicBezTo>
                    <a:pt x="1031893" y="41255"/>
                    <a:pt x="1040940" y="63097"/>
                    <a:pt x="1040940" y="85871"/>
                  </a:cubicBezTo>
                  <a:lnTo>
                    <a:pt x="1040940" y="888433"/>
                  </a:lnTo>
                  <a:cubicBezTo>
                    <a:pt x="1040940" y="911207"/>
                    <a:pt x="1031893" y="933049"/>
                    <a:pt x="1015789" y="949153"/>
                  </a:cubicBezTo>
                  <a:cubicBezTo>
                    <a:pt x="999685" y="965257"/>
                    <a:pt x="977843" y="974304"/>
                    <a:pt x="955069" y="974304"/>
                  </a:cubicBezTo>
                  <a:lnTo>
                    <a:pt x="85871" y="974304"/>
                  </a:lnTo>
                  <a:cubicBezTo>
                    <a:pt x="63097" y="974304"/>
                    <a:pt x="41255" y="965257"/>
                    <a:pt x="25151" y="949153"/>
                  </a:cubicBezTo>
                  <a:cubicBezTo>
                    <a:pt x="9047" y="933049"/>
                    <a:pt x="0" y="911207"/>
                    <a:pt x="0" y="888433"/>
                  </a:cubicBezTo>
                  <a:lnTo>
                    <a:pt x="0" y="85871"/>
                  </a:lnTo>
                  <a:cubicBezTo>
                    <a:pt x="0" y="63097"/>
                    <a:pt x="9047" y="41255"/>
                    <a:pt x="25151" y="25151"/>
                  </a:cubicBezTo>
                  <a:cubicBezTo>
                    <a:pt x="41255" y="9047"/>
                    <a:pt x="63097" y="0"/>
                    <a:pt x="85871" y="0"/>
                  </a:cubicBezTo>
                  <a:close/>
                </a:path>
              </a:pathLst>
            </a:custGeom>
            <a:blipFill>
              <a:blip r:embed="rId9"/>
              <a:stretch>
                <a:fillRect l="0" t="0" r="-200594" b="-40407"/>
              </a:stretch>
            </a:blipFill>
            <a:ln w="142875" cap="rnd">
              <a:gradFill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</p:grpSp>
      <p:grpSp>
        <p:nvGrpSpPr>
          <p:cNvPr name="Group 12" id="12"/>
          <p:cNvGrpSpPr/>
          <p:nvPr/>
        </p:nvGrpSpPr>
        <p:grpSpPr>
          <a:xfrm rot="0">
            <a:off x="4618073" y="3041389"/>
            <a:ext cx="7985948" cy="1415012"/>
            <a:chOff x="0" y="0"/>
            <a:chExt cx="2138085" cy="37884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138085" cy="378842"/>
            </a:xfrm>
            <a:custGeom>
              <a:avLst/>
              <a:gdLst/>
              <a:ahLst/>
              <a:cxnLst/>
              <a:rect r="r" b="b" t="t" l="l"/>
              <a:pathLst>
                <a:path h="378842" w="2138085">
                  <a:moveTo>
                    <a:pt x="1934885" y="0"/>
                  </a:moveTo>
                  <a:cubicBezTo>
                    <a:pt x="2047109" y="0"/>
                    <a:pt x="2138085" y="84807"/>
                    <a:pt x="2138085" y="189421"/>
                  </a:cubicBezTo>
                  <a:cubicBezTo>
                    <a:pt x="2138085" y="294036"/>
                    <a:pt x="2047109" y="378842"/>
                    <a:pt x="1934885" y="378842"/>
                  </a:cubicBezTo>
                  <a:lnTo>
                    <a:pt x="203200" y="378842"/>
                  </a:lnTo>
                  <a:cubicBezTo>
                    <a:pt x="90976" y="378842"/>
                    <a:pt x="0" y="294036"/>
                    <a:pt x="0" y="189421"/>
                  </a:cubicBezTo>
                  <a:cubicBezTo>
                    <a:pt x="0" y="84807"/>
                    <a:pt x="90976" y="0"/>
                    <a:pt x="203200" y="0"/>
                  </a:cubicBezTo>
                  <a:lnTo>
                    <a:pt x="1934885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F600FE">
                    <a:alpha val="100000"/>
                  </a:srgbClr>
                </a:gs>
                <a:gs pos="25000">
                  <a:srgbClr val="C900FE">
                    <a:alpha val="100000"/>
                  </a:srgbClr>
                </a:gs>
                <a:gs pos="50000">
                  <a:srgbClr val="A136FF">
                    <a:alpha val="100000"/>
                  </a:srgbClr>
                </a:gs>
                <a:gs pos="75000">
                  <a:srgbClr val="5142F0">
                    <a:alpha val="100000"/>
                  </a:srgbClr>
                </a:gs>
                <a:gs pos="100000">
                  <a:srgbClr val="0033D9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ln w="95250" cap="sq">
              <a:solidFill>
                <a:srgbClr val="F2F2F2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28575"/>
              <a:ext cx="2138085" cy="4074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4618073" y="4953389"/>
            <a:ext cx="2797742" cy="846317"/>
          </a:xfrm>
          <a:custGeom>
            <a:avLst/>
            <a:gdLst/>
            <a:ahLst/>
            <a:cxnLst/>
            <a:rect r="r" b="b" t="t" l="l"/>
            <a:pathLst>
              <a:path h="846317" w="2797742">
                <a:moveTo>
                  <a:pt x="0" y="0"/>
                </a:moveTo>
                <a:lnTo>
                  <a:pt x="2797742" y="0"/>
                </a:lnTo>
                <a:lnTo>
                  <a:pt x="2797742" y="846317"/>
                </a:lnTo>
                <a:lnTo>
                  <a:pt x="0" y="84631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2154437" y="9069999"/>
            <a:ext cx="2975189" cy="5597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00"/>
              </a:lnSpc>
              <a:spcBef>
                <a:spcPct val="0"/>
              </a:spcBef>
            </a:pPr>
            <a:r>
              <a:rPr lang="en-US" sz="3006" strike="noStrike" u="none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文字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505159" y="9098320"/>
            <a:ext cx="2975189" cy="5597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00"/>
              </a:lnSpc>
              <a:spcBef>
                <a:spcPct val="0"/>
              </a:spcBef>
            </a:pPr>
            <a:r>
              <a:rPr lang="en-US" sz="3006" strike="noStrike" u="none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圖像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855882" y="9069999"/>
            <a:ext cx="2873300" cy="5597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00"/>
              </a:lnSpc>
              <a:spcBef>
                <a:spcPct val="0"/>
              </a:spcBef>
            </a:pPr>
            <a:r>
              <a:rPr lang="en-US" sz="3006" strike="noStrike" u="none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聲音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2206604" y="9098320"/>
            <a:ext cx="2975189" cy="5597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00"/>
              </a:lnSpc>
              <a:spcBef>
                <a:spcPct val="0"/>
              </a:spcBef>
            </a:pPr>
            <a:r>
              <a:rPr lang="en-US" sz="3006" strike="noStrike" u="none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影片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0" y="990600"/>
            <a:ext cx="18288000" cy="13487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289"/>
              </a:lnSpc>
            </a:pPr>
            <a:r>
              <a:rPr lang="en-US" b="true" sz="9799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什麼是「A.I.生成技術」?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5218191" y="3413839"/>
            <a:ext cx="6814683" cy="6034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07"/>
              </a:lnSpc>
              <a:spcBef>
                <a:spcPct val="0"/>
              </a:spcBef>
            </a:pPr>
            <a:r>
              <a:rPr lang="en-US" sz="3576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存取大量資料 + 識別資料中的模式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4924821" y="5110843"/>
            <a:ext cx="2061167" cy="436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50"/>
              </a:lnSpc>
              <a:spcBef>
                <a:spcPct val="0"/>
              </a:spcBef>
            </a:pPr>
            <a:r>
              <a:rPr lang="en-US" sz="2607" strike="noStrike" u="none">
                <a:solidFill>
                  <a:srgbClr val="8B36DD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提示(Prompt)</a:t>
            </a:r>
          </a:p>
        </p:txBody>
      </p:sp>
      <p:sp>
        <p:nvSpPr>
          <p:cNvPr name="Freeform 23" id="23"/>
          <p:cNvSpPr/>
          <p:nvPr/>
        </p:nvSpPr>
        <p:spPr>
          <a:xfrm flipH="true" flipV="false" rot="0">
            <a:off x="12604020" y="2741901"/>
            <a:ext cx="2768917" cy="3429000"/>
          </a:xfrm>
          <a:custGeom>
            <a:avLst/>
            <a:gdLst/>
            <a:ahLst/>
            <a:cxnLst/>
            <a:rect r="r" b="b" t="t" l="l"/>
            <a:pathLst>
              <a:path h="3429000" w="2768917">
                <a:moveTo>
                  <a:pt x="2768918" y="0"/>
                </a:moveTo>
                <a:lnTo>
                  <a:pt x="0" y="0"/>
                </a:lnTo>
                <a:lnTo>
                  <a:pt x="0" y="3429000"/>
                </a:lnTo>
                <a:lnTo>
                  <a:pt x="2768918" y="3429000"/>
                </a:lnTo>
                <a:lnTo>
                  <a:pt x="2768918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416540"/>
          </a:xfrm>
          <a:custGeom>
            <a:avLst/>
            <a:gdLst/>
            <a:ahLst/>
            <a:cxnLst/>
            <a:rect r="r" b="b" t="t" l="l"/>
            <a:pathLst>
              <a:path h="10416540" w="18288000">
                <a:moveTo>
                  <a:pt x="0" y="0"/>
                </a:moveTo>
                <a:lnTo>
                  <a:pt x="18288000" y="0"/>
                </a:lnTo>
                <a:lnTo>
                  <a:pt x="18288000" y="10416540"/>
                </a:lnTo>
                <a:lnTo>
                  <a:pt x="0" y="104165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3083425" y="-7851715"/>
            <a:ext cx="22397211" cy="8707856"/>
            <a:chOff x="0" y="0"/>
            <a:chExt cx="29862948" cy="1161047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3408547" y="5169882"/>
              <a:ext cx="26454401" cy="6415192"/>
            </a:xfrm>
            <a:custGeom>
              <a:avLst/>
              <a:gdLst/>
              <a:ahLst/>
              <a:cxnLst/>
              <a:rect r="r" b="b" t="t" l="l"/>
              <a:pathLst>
                <a:path h="6415192" w="26454401">
                  <a:moveTo>
                    <a:pt x="0" y="0"/>
                  </a:moveTo>
                  <a:lnTo>
                    <a:pt x="26454401" y="0"/>
                  </a:lnTo>
                  <a:lnTo>
                    <a:pt x="26454401" y="6415193"/>
                  </a:lnTo>
                  <a:lnTo>
                    <a:pt x="0" y="64151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31999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5" id="5"/>
            <p:cNvGrpSpPr/>
            <p:nvPr/>
          </p:nvGrpSpPr>
          <p:grpSpPr>
            <a:xfrm rot="0">
              <a:off x="0" y="0"/>
              <a:ext cx="29573487" cy="11585075"/>
              <a:chOff x="0" y="0"/>
              <a:chExt cx="6739107" cy="2639968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6739107" cy="2639968"/>
              </a:xfrm>
              <a:custGeom>
                <a:avLst/>
                <a:gdLst/>
                <a:ahLst/>
                <a:cxnLst/>
                <a:rect r="r" b="b" t="t" l="l"/>
                <a:pathLst>
                  <a:path h="2639968" w="6739107">
                    <a:moveTo>
                      <a:pt x="30716" y="0"/>
                    </a:moveTo>
                    <a:lnTo>
                      <a:pt x="6708391" y="0"/>
                    </a:lnTo>
                    <a:cubicBezTo>
                      <a:pt x="6725355" y="0"/>
                      <a:pt x="6739107" y="13752"/>
                      <a:pt x="6739107" y="30716"/>
                    </a:cubicBezTo>
                    <a:lnTo>
                      <a:pt x="6739107" y="2609252"/>
                    </a:lnTo>
                    <a:cubicBezTo>
                      <a:pt x="6739107" y="2626216"/>
                      <a:pt x="6725355" y="2639968"/>
                      <a:pt x="6708391" y="2639968"/>
                    </a:cubicBezTo>
                    <a:lnTo>
                      <a:pt x="30716" y="2639968"/>
                    </a:lnTo>
                    <a:cubicBezTo>
                      <a:pt x="13752" y="2639968"/>
                      <a:pt x="0" y="2626216"/>
                      <a:pt x="0" y="2609252"/>
                    </a:cubicBezTo>
                    <a:lnTo>
                      <a:pt x="0" y="30716"/>
                    </a:lnTo>
                    <a:cubicBezTo>
                      <a:pt x="0" y="13752"/>
                      <a:pt x="13752" y="0"/>
                      <a:pt x="30716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57150"/>
                <a:ext cx="6739107" cy="269711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99"/>
                  </a:lnSpc>
                </a:pPr>
              </a:p>
            </p:txBody>
          </p:sp>
        </p:grpSp>
        <p:sp>
          <p:nvSpPr>
            <p:cNvPr name="Freeform 8" id="8"/>
            <p:cNvSpPr/>
            <p:nvPr/>
          </p:nvSpPr>
          <p:spPr>
            <a:xfrm flipH="false" flipV="false" rot="-10800000">
              <a:off x="3826808" y="5996083"/>
              <a:ext cx="24952851" cy="5614391"/>
            </a:xfrm>
            <a:custGeom>
              <a:avLst/>
              <a:gdLst/>
              <a:ahLst/>
              <a:cxnLst/>
              <a:rect r="r" b="b" t="t" l="l"/>
              <a:pathLst>
                <a:path h="5614391" w="24952851">
                  <a:moveTo>
                    <a:pt x="0" y="0"/>
                  </a:moveTo>
                  <a:lnTo>
                    <a:pt x="24952851" y="0"/>
                  </a:lnTo>
                  <a:lnTo>
                    <a:pt x="24952851" y="5614392"/>
                  </a:lnTo>
                  <a:lnTo>
                    <a:pt x="0" y="5614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63000"/>
              </a:blip>
              <a:stretch>
                <a:fillRect l="0" t="0" r="0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8557267" y="4835489"/>
            <a:ext cx="949417" cy="1812730"/>
          </a:xfrm>
          <a:custGeom>
            <a:avLst/>
            <a:gdLst/>
            <a:ahLst/>
            <a:cxnLst/>
            <a:rect r="r" b="b" t="t" l="l"/>
            <a:pathLst>
              <a:path h="1812730" w="949417">
                <a:moveTo>
                  <a:pt x="0" y="0"/>
                </a:moveTo>
                <a:lnTo>
                  <a:pt x="949417" y="0"/>
                </a:lnTo>
                <a:lnTo>
                  <a:pt x="949417" y="1812730"/>
                </a:lnTo>
                <a:lnTo>
                  <a:pt x="0" y="18127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3023542" y="3970354"/>
            <a:ext cx="3543000" cy="3543000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 l="-23963" t="0" r="-25849" b="0"/>
              </a:stretch>
            </a:blipFill>
            <a:ln w="142875" cap="sq">
              <a:gradFill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</p:grpSp>
      <p:grpSp>
        <p:nvGrpSpPr>
          <p:cNvPr name="Group 12" id="12"/>
          <p:cNvGrpSpPr/>
          <p:nvPr/>
        </p:nvGrpSpPr>
        <p:grpSpPr>
          <a:xfrm rot="0">
            <a:off x="11796812" y="3970354"/>
            <a:ext cx="3543000" cy="3543000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9"/>
              <a:stretch>
                <a:fillRect l="-22526" t="0" r="-59291" b="0"/>
              </a:stretch>
            </a:blipFill>
            <a:ln w="142875" cap="sq">
              <a:gradFill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</p:grpSp>
      <p:sp>
        <p:nvSpPr>
          <p:cNvPr name="TextBox 14" id="14"/>
          <p:cNvSpPr txBox="true"/>
          <p:nvPr/>
        </p:nvSpPr>
        <p:spPr>
          <a:xfrm rot="0">
            <a:off x="2276007" y="1344347"/>
            <a:ext cx="13735987" cy="13487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289"/>
              </a:lnSpc>
            </a:pPr>
            <a:r>
              <a:rPr lang="en-US" b="true" sz="9799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「A.I.生成技術」例子一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091660" y="7599689"/>
            <a:ext cx="4953305" cy="23012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49"/>
              </a:lnSpc>
            </a:pPr>
            <a:r>
              <a:rPr lang="en-US" sz="3099" b="true">
                <a:solidFill>
                  <a:srgbClr val="0F4DB1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「對話生成」功能︰</a:t>
            </a:r>
          </a:p>
          <a:p>
            <a:pPr algn="ctr">
              <a:lnSpc>
                <a:spcPts val="4649"/>
              </a:lnSpc>
            </a:pPr>
            <a:r>
              <a:rPr lang="en-US" sz="3099">
                <a:solidFill>
                  <a:srgbClr val="0F4DB1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幾秒間檢視數十年網絡熱門句子後，創造一個原本並不存在的金句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141466" y="7599689"/>
            <a:ext cx="5464765" cy="23012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49"/>
              </a:lnSpc>
            </a:pPr>
            <a:r>
              <a:rPr lang="en-US" sz="3099" b="true">
                <a:solidFill>
                  <a:srgbClr val="0F4DB1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搜尋/檢索(Search) 引擎︰</a:t>
            </a:r>
          </a:p>
          <a:p>
            <a:pPr algn="ctr">
              <a:lnSpc>
                <a:spcPts val="4649"/>
              </a:lnSpc>
            </a:pPr>
            <a:r>
              <a:rPr lang="en-US" sz="3099">
                <a:solidFill>
                  <a:srgbClr val="0F4DB1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在已經存取的資訊中，快速地翻找資訊 --&gt; 告知你數十年期間網絡上最熱門/最常點擊的句子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294845" y="3093155"/>
            <a:ext cx="12403532" cy="5196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68"/>
              </a:lnSpc>
            </a:pPr>
            <a:r>
              <a:rPr lang="en-US" b="true" sz="3779">
                <a:solidFill>
                  <a:srgbClr val="8B36D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為你的INSTAGRAM帳戶想一句人生金句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416540"/>
          </a:xfrm>
          <a:custGeom>
            <a:avLst/>
            <a:gdLst/>
            <a:ahLst/>
            <a:cxnLst/>
            <a:rect r="r" b="b" t="t" l="l"/>
            <a:pathLst>
              <a:path h="10416540" w="18288000">
                <a:moveTo>
                  <a:pt x="0" y="0"/>
                </a:moveTo>
                <a:lnTo>
                  <a:pt x="18288000" y="0"/>
                </a:lnTo>
                <a:lnTo>
                  <a:pt x="18288000" y="10416540"/>
                </a:lnTo>
                <a:lnTo>
                  <a:pt x="0" y="104165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3083425" y="-7851715"/>
            <a:ext cx="22397211" cy="8707856"/>
            <a:chOff x="0" y="0"/>
            <a:chExt cx="29862948" cy="1161047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3408547" y="5169882"/>
              <a:ext cx="26454401" cy="6415192"/>
            </a:xfrm>
            <a:custGeom>
              <a:avLst/>
              <a:gdLst/>
              <a:ahLst/>
              <a:cxnLst/>
              <a:rect r="r" b="b" t="t" l="l"/>
              <a:pathLst>
                <a:path h="6415192" w="26454401">
                  <a:moveTo>
                    <a:pt x="0" y="0"/>
                  </a:moveTo>
                  <a:lnTo>
                    <a:pt x="26454401" y="0"/>
                  </a:lnTo>
                  <a:lnTo>
                    <a:pt x="26454401" y="6415193"/>
                  </a:lnTo>
                  <a:lnTo>
                    <a:pt x="0" y="64151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31999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5" id="5"/>
            <p:cNvGrpSpPr/>
            <p:nvPr/>
          </p:nvGrpSpPr>
          <p:grpSpPr>
            <a:xfrm rot="0">
              <a:off x="0" y="0"/>
              <a:ext cx="29573487" cy="11585075"/>
              <a:chOff x="0" y="0"/>
              <a:chExt cx="6739107" cy="2639968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6739107" cy="2639968"/>
              </a:xfrm>
              <a:custGeom>
                <a:avLst/>
                <a:gdLst/>
                <a:ahLst/>
                <a:cxnLst/>
                <a:rect r="r" b="b" t="t" l="l"/>
                <a:pathLst>
                  <a:path h="2639968" w="6739107">
                    <a:moveTo>
                      <a:pt x="30716" y="0"/>
                    </a:moveTo>
                    <a:lnTo>
                      <a:pt x="6708391" y="0"/>
                    </a:lnTo>
                    <a:cubicBezTo>
                      <a:pt x="6725355" y="0"/>
                      <a:pt x="6739107" y="13752"/>
                      <a:pt x="6739107" y="30716"/>
                    </a:cubicBezTo>
                    <a:lnTo>
                      <a:pt x="6739107" y="2609252"/>
                    </a:lnTo>
                    <a:cubicBezTo>
                      <a:pt x="6739107" y="2626216"/>
                      <a:pt x="6725355" y="2639968"/>
                      <a:pt x="6708391" y="2639968"/>
                    </a:cubicBezTo>
                    <a:lnTo>
                      <a:pt x="30716" y="2639968"/>
                    </a:lnTo>
                    <a:cubicBezTo>
                      <a:pt x="13752" y="2639968"/>
                      <a:pt x="0" y="2626216"/>
                      <a:pt x="0" y="2609252"/>
                    </a:cubicBezTo>
                    <a:lnTo>
                      <a:pt x="0" y="30716"/>
                    </a:lnTo>
                    <a:cubicBezTo>
                      <a:pt x="0" y="13752"/>
                      <a:pt x="13752" y="0"/>
                      <a:pt x="30716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57150"/>
                <a:ext cx="6739107" cy="269711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99"/>
                  </a:lnSpc>
                </a:pPr>
              </a:p>
            </p:txBody>
          </p:sp>
        </p:grpSp>
        <p:sp>
          <p:nvSpPr>
            <p:cNvPr name="Freeform 8" id="8"/>
            <p:cNvSpPr/>
            <p:nvPr/>
          </p:nvSpPr>
          <p:spPr>
            <a:xfrm flipH="false" flipV="false" rot="-10800000">
              <a:off x="3826808" y="5996083"/>
              <a:ext cx="24952851" cy="5614391"/>
            </a:xfrm>
            <a:custGeom>
              <a:avLst/>
              <a:gdLst/>
              <a:ahLst/>
              <a:cxnLst/>
              <a:rect r="r" b="b" t="t" l="l"/>
              <a:pathLst>
                <a:path h="5614391" w="24952851">
                  <a:moveTo>
                    <a:pt x="0" y="0"/>
                  </a:moveTo>
                  <a:lnTo>
                    <a:pt x="24952851" y="0"/>
                  </a:lnTo>
                  <a:lnTo>
                    <a:pt x="24952851" y="5614392"/>
                  </a:lnTo>
                  <a:lnTo>
                    <a:pt x="0" y="5614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63000"/>
              </a:blip>
              <a:stretch>
                <a:fillRect l="0" t="0" r="0" b="0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2276007" y="1344347"/>
            <a:ext cx="13735987" cy="13487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289"/>
              </a:lnSpc>
            </a:pPr>
            <a:r>
              <a:rPr lang="en-US" b="true" sz="9799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「A.I.生成技術」例子二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653098" y="7341849"/>
            <a:ext cx="2692615" cy="17202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49"/>
              </a:lnSpc>
            </a:pPr>
            <a:r>
              <a:rPr lang="en-US" sz="3099">
                <a:solidFill>
                  <a:srgbClr val="0F4DB1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#youngcorgi</a:t>
            </a:r>
          </a:p>
          <a:p>
            <a:pPr algn="ctr">
              <a:lnSpc>
                <a:spcPts val="4649"/>
              </a:lnSpc>
            </a:pPr>
            <a:r>
              <a:rPr lang="en-US" sz="3099">
                <a:solidFill>
                  <a:srgbClr val="0F4DB1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#peaceful</a:t>
            </a:r>
          </a:p>
          <a:p>
            <a:pPr algn="ctr">
              <a:lnSpc>
                <a:spcPts val="4649"/>
              </a:lnSpc>
            </a:pPr>
            <a:r>
              <a:rPr lang="en-US" sz="3099">
                <a:solidFill>
                  <a:srgbClr val="0F4DB1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#sea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405230" y="6217652"/>
            <a:ext cx="3147572" cy="7241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48"/>
              </a:lnSpc>
            </a:pPr>
            <a:r>
              <a:rPr lang="en-US" b="true" sz="5283">
                <a:solidFill>
                  <a:srgbClr val="8B36D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圖像生成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3275003" y="3166896"/>
            <a:ext cx="6302090" cy="6593392"/>
            <a:chOff x="0" y="0"/>
            <a:chExt cx="8402787" cy="8791189"/>
          </a:xfrm>
        </p:grpSpPr>
        <p:grpSp>
          <p:nvGrpSpPr>
            <p:cNvPr name="Group 13" id="13"/>
            <p:cNvGrpSpPr/>
            <p:nvPr/>
          </p:nvGrpSpPr>
          <p:grpSpPr>
            <a:xfrm rot="0">
              <a:off x="0" y="0"/>
              <a:ext cx="8383350" cy="7868531"/>
              <a:chOff x="0" y="0"/>
              <a:chExt cx="772967" cy="725499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772967" cy="725499"/>
              </a:xfrm>
              <a:custGeom>
                <a:avLst/>
                <a:gdLst/>
                <a:ahLst/>
                <a:cxnLst/>
                <a:rect r="r" b="b" t="t" l="l"/>
                <a:pathLst>
                  <a:path h="725499" w="772967">
                    <a:moveTo>
                      <a:pt x="42093" y="0"/>
                    </a:moveTo>
                    <a:lnTo>
                      <a:pt x="730873" y="0"/>
                    </a:lnTo>
                    <a:cubicBezTo>
                      <a:pt x="742037" y="0"/>
                      <a:pt x="752744" y="4435"/>
                      <a:pt x="760638" y="12329"/>
                    </a:cubicBezTo>
                    <a:cubicBezTo>
                      <a:pt x="768532" y="20223"/>
                      <a:pt x="772967" y="30930"/>
                      <a:pt x="772967" y="42093"/>
                    </a:cubicBezTo>
                    <a:lnTo>
                      <a:pt x="772967" y="683406"/>
                    </a:lnTo>
                    <a:cubicBezTo>
                      <a:pt x="772967" y="694569"/>
                      <a:pt x="768532" y="705276"/>
                      <a:pt x="760638" y="713170"/>
                    </a:cubicBezTo>
                    <a:cubicBezTo>
                      <a:pt x="752744" y="721064"/>
                      <a:pt x="742037" y="725499"/>
                      <a:pt x="730873" y="725499"/>
                    </a:cubicBezTo>
                    <a:lnTo>
                      <a:pt x="42093" y="725499"/>
                    </a:lnTo>
                    <a:cubicBezTo>
                      <a:pt x="30930" y="725499"/>
                      <a:pt x="20223" y="721064"/>
                      <a:pt x="12329" y="713170"/>
                    </a:cubicBezTo>
                    <a:cubicBezTo>
                      <a:pt x="4435" y="705276"/>
                      <a:pt x="0" y="694569"/>
                      <a:pt x="0" y="683406"/>
                    </a:cubicBezTo>
                    <a:lnTo>
                      <a:pt x="0" y="42093"/>
                    </a:lnTo>
                    <a:cubicBezTo>
                      <a:pt x="0" y="30930"/>
                      <a:pt x="4435" y="20223"/>
                      <a:pt x="12329" y="12329"/>
                    </a:cubicBezTo>
                    <a:cubicBezTo>
                      <a:pt x="20223" y="4435"/>
                      <a:pt x="30930" y="0"/>
                      <a:pt x="42093" y="0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 l="0" t="-3271" r="0" b="-3271"/>
                </a:stretch>
              </a:blipFill>
              <a:ln w="142875" cap="rnd">
                <a:gradFill>
                  <a:gsLst>
                    <a:gs pos="0">
                      <a:srgbClr val="004AAD">
                        <a:alpha val="100000"/>
                      </a:srgbClr>
                    </a:gs>
                    <a:gs pos="100000">
                      <a:srgbClr val="CB6CE6">
                        <a:alpha val="100000"/>
                      </a:srgbClr>
                    </a:gs>
                  </a:gsLst>
                  <a:lin ang="0"/>
                </a:gradFill>
                <a:prstDash val="solid"/>
                <a:round/>
              </a:ln>
            </p:spPr>
          </p:sp>
        </p:grpSp>
        <p:sp>
          <p:nvSpPr>
            <p:cNvPr name="TextBox 15" id="15"/>
            <p:cNvSpPr txBox="true"/>
            <p:nvPr/>
          </p:nvSpPr>
          <p:spPr>
            <a:xfrm rot="0">
              <a:off x="5572124" y="8336472"/>
              <a:ext cx="2830663" cy="4547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900"/>
                </a:lnSpc>
                <a:spcBef>
                  <a:spcPct val="0"/>
                </a:spcBef>
              </a:pPr>
              <a:r>
                <a:rPr lang="en-US" sz="2071">
                  <a:solidFill>
                    <a:srgbClr val="1F2374"/>
                  </a:solidFill>
                  <a:latin typeface="Canva Sans"/>
                  <a:ea typeface="Canva Sans"/>
                  <a:cs typeface="Canva Sans"/>
                  <a:sym typeface="Canva Sans"/>
                </a:rPr>
                <a:t>from Midjourney</a:t>
              </a: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1525332" y="3166896"/>
            <a:ext cx="2799992" cy="2631656"/>
          </a:xfrm>
          <a:custGeom>
            <a:avLst/>
            <a:gdLst/>
            <a:ahLst/>
            <a:cxnLst/>
            <a:rect r="r" b="b" t="t" l="l"/>
            <a:pathLst>
              <a:path h="2631656" w="2799992">
                <a:moveTo>
                  <a:pt x="0" y="0"/>
                </a:moveTo>
                <a:lnTo>
                  <a:pt x="2799991" y="0"/>
                </a:lnTo>
                <a:lnTo>
                  <a:pt x="2799991" y="2631656"/>
                </a:lnTo>
                <a:lnTo>
                  <a:pt x="0" y="263165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421" r="-275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3"/>
            <a:stretch>
              <a:fillRect l="-39058" t="-2806" r="-7281" b="-13609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335395" y="2773891"/>
            <a:ext cx="8302510" cy="1641516"/>
            <a:chOff x="0" y="0"/>
            <a:chExt cx="2222838" cy="43948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222838" cy="439484"/>
            </a:xfrm>
            <a:custGeom>
              <a:avLst/>
              <a:gdLst/>
              <a:ahLst/>
              <a:cxnLst/>
              <a:rect r="r" b="b" t="t" l="l"/>
              <a:pathLst>
                <a:path h="439484" w="2222838">
                  <a:moveTo>
                    <a:pt x="2019638" y="0"/>
                  </a:moveTo>
                  <a:cubicBezTo>
                    <a:pt x="2131863" y="0"/>
                    <a:pt x="2222838" y="98382"/>
                    <a:pt x="2222838" y="219742"/>
                  </a:cubicBezTo>
                  <a:cubicBezTo>
                    <a:pt x="2222838" y="341103"/>
                    <a:pt x="2131863" y="439484"/>
                    <a:pt x="2019638" y="439484"/>
                  </a:cubicBezTo>
                  <a:lnTo>
                    <a:pt x="203200" y="439484"/>
                  </a:lnTo>
                  <a:cubicBezTo>
                    <a:pt x="90976" y="439484"/>
                    <a:pt x="0" y="341103"/>
                    <a:pt x="0" y="219742"/>
                  </a:cubicBezTo>
                  <a:cubicBezTo>
                    <a:pt x="0" y="98382"/>
                    <a:pt x="90976" y="0"/>
                    <a:pt x="203200" y="0"/>
                  </a:cubicBezTo>
                  <a:lnTo>
                    <a:pt x="2019638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F600FE">
                    <a:alpha val="100000"/>
                  </a:srgbClr>
                </a:gs>
                <a:gs pos="25000">
                  <a:srgbClr val="C900FE">
                    <a:alpha val="100000"/>
                  </a:srgbClr>
                </a:gs>
                <a:gs pos="50000">
                  <a:srgbClr val="A136FF">
                    <a:alpha val="100000"/>
                  </a:srgbClr>
                </a:gs>
                <a:gs pos="75000">
                  <a:srgbClr val="5142F0">
                    <a:alpha val="100000"/>
                  </a:srgbClr>
                </a:gs>
                <a:gs pos="100000">
                  <a:srgbClr val="0033D9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ln w="95250" cap="sq">
              <a:solidFill>
                <a:srgbClr val="F2F2F2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2222838" cy="4680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702419" y="6365255"/>
            <a:ext cx="2797742" cy="846317"/>
          </a:xfrm>
          <a:custGeom>
            <a:avLst/>
            <a:gdLst/>
            <a:ahLst/>
            <a:cxnLst/>
            <a:rect r="r" b="b" t="t" l="l"/>
            <a:pathLst>
              <a:path h="846317" w="2797742">
                <a:moveTo>
                  <a:pt x="0" y="0"/>
                </a:moveTo>
                <a:lnTo>
                  <a:pt x="2797742" y="0"/>
                </a:lnTo>
                <a:lnTo>
                  <a:pt x="2797742" y="846316"/>
                </a:lnTo>
                <a:lnTo>
                  <a:pt x="0" y="8463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651643" y="6365255"/>
            <a:ext cx="2797742" cy="846317"/>
          </a:xfrm>
          <a:custGeom>
            <a:avLst/>
            <a:gdLst/>
            <a:ahLst/>
            <a:cxnLst/>
            <a:rect r="r" b="b" t="t" l="l"/>
            <a:pathLst>
              <a:path h="846317" w="2797742">
                <a:moveTo>
                  <a:pt x="0" y="0"/>
                </a:moveTo>
                <a:lnTo>
                  <a:pt x="2797741" y="0"/>
                </a:lnTo>
                <a:lnTo>
                  <a:pt x="2797741" y="846316"/>
                </a:lnTo>
                <a:lnTo>
                  <a:pt x="0" y="8463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505818" y="6234776"/>
            <a:ext cx="553637" cy="553637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5960DC">
                    <a:alpha val="100000"/>
                  </a:srgbClr>
                </a:gs>
                <a:gs pos="100000">
                  <a:srgbClr val="FF99F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4554256" y="6254737"/>
            <a:ext cx="553637" cy="553637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5960DC">
                    <a:alpha val="100000"/>
                  </a:srgbClr>
                </a:gs>
                <a:gs pos="100000">
                  <a:srgbClr val="FF99F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0" y="981075"/>
            <a:ext cx="18288000" cy="1205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39"/>
              </a:lnSpc>
            </a:pPr>
            <a:r>
              <a:rPr lang="en-US" b="true" sz="8799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生成技術之一GANS背後原理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594943" y="3596854"/>
            <a:ext cx="7992963" cy="538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47"/>
              </a:lnSpc>
              <a:spcBef>
                <a:spcPct val="0"/>
              </a:spcBef>
            </a:pPr>
            <a:r>
              <a:rPr lang="en-US" sz="3176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GANs（</a:t>
            </a:r>
            <a:r>
              <a:rPr lang="en-US" b="true" sz="3176">
                <a:solidFill>
                  <a:srgbClr val="A8DFF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G</a:t>
            </a:r>
            <a:r>
              <a:rPr lang="en-US" sz="3176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enerative </a:t>
            </a:r>
            <a:r>
              <a:rPr lang="en-US" b="true" sz="3176">
                <a:solidFill>
                  <a:srgbClr val="A8DFF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A</a:t>
            </a:r>
            <a:r>
              <a:rPr lang="en-US" sz="3176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dversarial </a:t>
            </a:r>
            <a:r>
              <a:rPr lang="en-US" b="true" sz="3176">
                <a:solidFill>
                  <a:srgbClr val="A8DFF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N</a:t>
            </a:r>
            <a:r>
              <a:rPr lang="en-US" sz="3176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etworks）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6933380" y="2866295"/>
            <a:ext cx="3106539" cy="7061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707"/>
              </a:lnSpc>
              <a:spcBef>
                <a:spcPct val="0"/>
              </a:spcBef>
            </a:pPr>
            <a:r>
              <a:rPr lang="en-US" b="true" sz="4076" strike="noStrike" u="none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生成對抗網路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741973" y="7542618"/>
            <a:ext cx="4894073" cy="11991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906"/>
              </a:lnSpc>
              <a:spcBef>
                <a:spcPct val="0"/>
              </a:spcBef>
            </a:pPr>
            <a:r>
              <a:rPr lang="en-US" sz="3206" strike="noStrike" u="none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Generative </a:t>
            </a:r>
          </a:p>
          <a:p>
            <a:pPr algn="ctr" marL="0" indent="0" lvl="0">
              <a:lnSpc>
                <a:spcPts val="4906"/>
              </a:lnSpc>
              <a:spcBef>
                <a:spcPct val="0"/>
              </a:spcBef>
            </a:pPr>
            <a:r>
              <a:rPr lang="en-US" sz="3206" strike="noStrike" u="none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Network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76138" y="7542618"/>
            <a:ext cx="3404983" cy="11991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906"/>
              </a:lnSpc>
              <a:spcBef>
                <a:spcPct val="0"/>
              </a:spcBef>
            </a:pPr>
            <a:r>
              <a:rPr lang="en-US" sz="3206" strike="noStrike" u="none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Discriminating </a:t>
            </a:r>
          </a:p>
          <a:p>
            <a:pPr algn="ctr" marL="0" indent="0" lvl="0">
              <a:lnSpc>
                <a:spcPts val="4906"/>
              </a:lnSpc>
              <a:spcBef>
                <a:spcPct val="0"/>
              </a:spcBef>
            </a:pPr>
            <a:r>
              <a:rPr lang="en-US" sz="3206" strike="noStrike" u="none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Network</a:t>
            </a:r>
          </a:p>
        </p:txBody>
      </p:sp>
      <p:grpSp>
        <p:nvGrpSpPr>
          <p:cNvPr name="Group 19" id="19"/>
          <p:cNvGrpSpPr>
            <a:grpSpLocks noChangeAspect="true"/>
          </p:cNvGrpSpPr>
          <p:nvPr/>
        </p:nvGrpSpPr>
        <p:grpSpPr>
          <a:xfrm rot="0">
            <a:off x="3727195" y="5108963"/>
            <a:ext cx="4619893" cy="4771425"/>
            <a:chOff x="0" y="0"/>
            <a:chExt cx="6350000" cy="655828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6"/>
              <a:stretch>
                <a:fillRect l="-1679" t="0" r="-1679" b="0"/>
              </a:stretch>
            </a:blip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gradFill rotWithShape="true">
              <a:gsLst>
                <a:gs pos="0">
                  <a:srgbClr val="004AAD">
                    <a:alpha val="100000"/>
                  </a:srgbClr>
                </a:gs>
                <a:gs pos="100000">
                  <a:srgbClr val="CB6CE6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name="Group 22" id="22"/>
          <p:cNvGrpSpPr>
            <a:grpSpLocks noChangeAspect="true"/>
          </p:cNvGrpSpPr>
          <p:nvPr/>
        </p:nvGrpSpPr>
        <p:grpSpPr>
          <a:xfrm rot="0">
            <a:off x="9481485" y="5059521"/>
            <a:ext cx="4619893" cy="4771425"/>
            <a:chOff x="0" y="0"/>
            <a:chExt cx="6350000" cy="655828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6"/>
              <a:stretch>
                <a:fillRect l="-1679" t="0" r="-1679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gradFill rotWithShape="true">
              <a:gsLst>
                <a:gs pos="0">
                  <a:srgbClr val="004AAD">
                    <a:alpha val="100000"/>
                  </a:srgbClr>
                </a:gs>
                <a:gs pos="100000">
                  <a:srgbClr val="CB6CE6">
                    <a:alpha val="100000"/>
                  </a:srgbClr>
                </a:gs>
              </a:gsLst>
              <a:lin ang="0"/>
            </a:gradFill>
          </p:spPr>
        </p:sp>
      </p:grpSp>
      <p:sp>
        <p:nvSpPr>
          <p:cNvPr name="Freeform 25" id="25"/>
          <p:cNvSpPr/>
          <p:nvPr/>
        </p:nvSpPr>
        <p:spPr>
          <a:xfrm flipH="false" flipV="false" rot="0">
            <a:off x="9356737" y="4564194"/>
            <a:ext cx="4639866" cy="5143500"/>
          </a:xfrm>
          <a:custGeom>
            <a:avLst/>
            <a:gdLst/>
            <a:ahLst/>
            <a:cxnLst/>
            <a:rect r="r" b="b" t="t" l="l"/>
            <a:pathLst>
              <a:path h="5143500" w="4639866">
                <a:moveTo>
                  <a:pt x="0" y="0"/>
                </a:moveTo>
                <a:lnTo>
                  <a:pt x="4639866" y="0"/>
                </a:lnTo>
                <a:lnTo>
                  <a:pt x="4639866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true" flipV="false" rot="0">
            <a:off x="4099840" y="4592196"/>
            <a:ext cx="3784997" cy="5238750"/>
          </a:xfrm>
          <a:custGeom>
            <a:avLst/>
            <a:gdLst/>
            <a:ahLst/>
            <a:cxnLst/>
            <a:rect r="r" b="b" t="t" l="l"/>
            <a:pathLst>
              <a:path h="5238750" w="3784997">
                <a:moveTo>
                  <a:pt x="3784997" y="0"/>
                </a:moveTo>
                <a:lnTo>
                  <a:pt x="0" y="0"/>
                </a:lnTo>
                <a:lnTo>
                  <a:pt x="0" y="5238750"/>
                </a:lnTo>
                <a:lnTo>
                  <a:pt x="3784997" y="5238750"/>
                </a:lnTo>
                <a:lnTo>
                  <a:pt x="3784997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27" id="27"/>
          <p:cNvSpPr txBox="true"/>
          <p:nvPr/>
        </p:nvSpPr>
        <p:spPr>
          <a:xfrm rot="0">
            <a:off x="6506604" y="8855098"/>
            <a:ext cx="1802383" cy="5651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753"/>
              </a:lnSpc>
              <a:spcBef>
                <a:spcPct val="0"/>
              </a:spcBef>
            </a:pPr>
            <a:r>
              <a:rPr lang="en-US" b="true" sz="3106">
                <a:solidFill>
                  <a:srgbClr val="F2F2F2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哥哥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2414886" y="8855098"/>
            <a:ext cx="1802383" cy="5651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753"/>
              </a:lnSpc>
              <a:spcBef>
                <a:spcPct val="0"/>
              </a:spcBef>
            </a:pPr>
            <a:r>
              <a:rPr lang="en-US" b="true" sz="3106">
                <a:solidFill>
                  <a:srgbClr val="F2F2F2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妹妹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430929" y="6464880"/>
            <a:ext cx="1295400" cy="5803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b="true" sz="3399">
                <a:solidFill>
                  <a:srgbClr val="8B36D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鑑別器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5380153" y="6464880"/>
            <a:ext cx="1295400" cy="5803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b="true" sz="3399">
                <a:solidFill>
                  <a:srgbClr val="8B36D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生成</a:t>
            </a:r>
            <a:r>
              <a:rPr lang="en-US" b="true" sz="3399">
                <a:solidFill>
                  <a:srgbClr val="8B36D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器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3"/>
            <a:stretch>
              <a:fillRect l="-39058" t="-2806" r="-7281" b="-1360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1853" y="8507233"/>
            <a:ext cx="2797742" cy="846317"/>
          </a:xfrm>
          <a:custGeom>
            <a:avLst/>
            <a:gdLst/>
            <a:ahLst/>
            <a:cxnLst/>
            <a:rect r="r" b="b" t="t" l="l"/>
            <a:pathLst>
              <a:path h="846317" w="2797742">
                <a:moveTo>
                  <a:pt x="0" y="0"/>
                </a:moveTo>
                <a:lnTo>
                  <a:pt x="2797742" y="0"/>
                </a:lnTo>
                <a:lnTo>
                  <a:pt x="2797742" y="846317"/>
                </a:lnTo>
                <a:lnTo>
                  <a:pt x="0" y="8463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071031" y="8340933"/>
            <a:ext cx="2797742" cy="846317"/>
          </a:xfrm>
          <a:custGeom>
            <a:avLst/>
            <a:gdLst/>
            <a:ahLst/>
            <a:cxnLst/>
            <a:rect r="r" b="b" t="t" l="l"/>
            <a:pathLst>
              <a:path h="846317" w="2797742">
                <a:moveTo>
                  <a:pt x="0" y="0"/>
                </a:moveTo>
                <a:lnTo>
                  <a:pt x="2797742" y="0"/>
                </a:lnTo>
                <a:lnTo>
                  <a:pt x="2797742" y="846317"/>
                </a:lnTo>
                <a:lnTo>
                  <a:pt x="0" y="8463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885252" y="8376755"/>
            <a:ext cx="553637" cy="553637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5960DC">
                    <a:alpha val="100000"/>
                  </a:srgbClr>
                </a:gs>
                <a:gs pos="100000">
                  <a:srgbClr val="FF99F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3973645" y="8230415"/>
            <a:ext cx="553637" cy="553637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5960DC">
                    <a:alpha val="100000"/>
                  </a:srgbClr>
                </a:gs>
                <a:gs pos="100000">
                  <a:srgbClr val="FF99F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689078" y="3357103"/>
            <a:ext cx="3847064" cy="3973248"/>
            <a:chOff x="0" y="0"/>
            <a:chExt cx="6350000" cy="655828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6"/>
              <a:stretch>
                <a:fillRect l="-1679" t="0" r="-1679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gradFill rotWithShape="true">
              <a:gsLst>
                <a:gs pos="0">
                  <a:srgbClr val="004AAD">
                    <a:alpha val="100000"/>
                  </a:srgbClr>
                </a:gs>
                <a:gs pos="100000">
                  <a:srgbClr val="CB6CE6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13355086" y="3293437"/>
            <a:ext cx="3847064" cy="3973248"/>
            <a:chOff x="0" y="0"/>
            <a:chExt cx="6350000" cy="655828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6"/>
              <a:stretch>
                <a:fillRect l="-1679" t="0" r="-1679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gradFill rotWithShape="true">
              <a:gsLst>
                <a:gs pos="0">
                  <a:srgbClr val="004AAD">
                    <a:alpha val="100000"/>
                  </a:srgbClr>
                </a:gs>
                <a:gs pos="100000">
                  <a:srgbClr val="CB6CE6">
                    <a:alpha val="100000"/>
                  </a:srgbClr>
                </a:gs>
              </a:gsLst>
              <a:lin ang="0"/>
            </a:gradFill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13251206" y="2880970"/>
            <a:ext cx="3863696" cy="4283081"/>
          </a:xfrm>
          <a:custGeom>
            <a:avLst/>
            <a:gdLst/>
            <a:ahLst/>
            <a:cxnLst/>
            <a:rect r="r" b="b" t="t" l="l"/>
            <a:pathLst>
              <a:path h="4283081" w="3863696">
                <a:moveTo>
                  <a:pt x="0" y="0"/>
                </a:moveTo>
                <a:lnTo>
                  <a:pt x="3863696" y="0"/>
                </a:lnTo>
                <a:lnTo>
                  <a:pt x="3863696" y="4283081"/>
                </a:lnTo>
                <a:lnTo>
                  <a:pt x="0" y="428308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true" flipV="false" rot="0">
            <a:off x="999387" y="2926783"/>
            <a:ext cx="3151832" cy="4362397"/>
          </a:xfrm>
          <a:custGeom>
            <a:avLst/>
            <a:gdLst/>
            <a:ahLst/>
            <a:cxnLst/>
            <a:rect r="r" b="b" t="t" l="l"/>
            <a:pathLst>
              <a:path h="4362397" w="3151832">
                <a:moveTo>
                  <a:pt x="3151832" y="0"/>
                </a:moveTo>
                <a:lnTo>
                  <a:pt x="0" y="0"/>
                </a:lnTo>
                <a:lnTo>
                  <a:pt x="0" y="4362397"/>
                </a:lnTo>
                <a:lnTo>
                  <a:pt x="3151832" y="4362397"/>
                </a:lnTo>
                <a:lnTo>
                  <a:pt x="315183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5169442" y="2986032"/>
            <a:ext cx="7354024" cy="3418498"/>
            <a:chOff x="0" y="0"/>
            <a:chExt cx="1974328" cy="917761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974328" cy="917761"/>
            </a:xfrm>
            <a:custGeom>
              <a:avLst/>
              <a:gdLst/>
              <a:ahLst/>
              <a:cxnLst/>
              <a:rect r="r" b="b" t="t" l="l"/>
              <a:pathLst>
                <a:path h="917761" w="1974328">
                  <a:moveTo>
                    <a:pt x="50532" y="0"/>
                  </a:moveTo>
                  <a:lnTo>
                    <a:pt x="1923797" y="0"/>
                  </a:lnTo>
                  <a:cubicBezTo>
                    <a:pt x="1951705" y="0"/>
                    <a:pt x="1974328" y="22624"/>
                    <a:pt x="1974328" y="50532"/>
                  </a:cubicBezTo>
                  <a:lnTo>
                    <a:pt x="1974328" y="867229"/>
                  </a:lnTo>
                  <a:cubicBezTo>
                    <a:pt x="1974328" y="895137"/>
                    <a:pt x="1951705" y="917761"/>
                    <a:pt x="1923797" y="917761"/>
                  </a:cubicBezTo>
                  <a:lnTo>
                    <a:pt x="50532" y="917761"/>
                  </a:lnTo>
                  <a:cubicBezTo>
                    <a:pt x="22624" y="917761"/>
                    <a:pt x="0" y="895137"/>
                    <a:pt x="0" y="867229"/>
                  </a:cubicBezTo>
                  <a:lnTo>
                    <a:pt x="0" y="50532"/>
                  </a:lnTo>
                  <a:cubicBezTo>
                    <a:pt x="0" y="22624"/>
                    <a:pt x="22624" y="0"/>
                    <a:pt x="50532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F600FE">
                    <a:alpha val="100000"/>
                  </a:srgbClr>
                </a:gs>
                <a:gs pos="25000">
                  <a:srgbClr val="C900FE">
                    <a:alpha val="100000"/>
                  </a:srgbClr>
                </a:gs>
                <a:gs pos="50000">
                  <a:srgbClr val="A136FF">
                    <a:alpha val="100000"/>
                  </a:srgbClr>
                </a:gs>
                <a:gs pos="75000">
                  <a:srgbClr val="5142F0">
                    <a:alpha val="100000"/>
                  </a:srgbClr>
                </a:gs>
                <a:gs pos="100000">
                  <a:srgbClr val="0033D9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ln w="95250" cap="rnd">
              <a:solidFill>
                <a:srgbClr val="F2F2F2"/>
              </a:solidFill>
              <a:prstDash val="solid"/>
              <a:round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28575"/>
              <a:ext cx="1974328" cy="9463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79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5078571" y="3198187"/>
            <a:ext cx="7492520" cy="34508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15"/>
              </a:lnSpc>
            </a:pPr>
            <a:r>
              <a:rPr lang="en-US" sz="3676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假設你有一個小妹妹，</a:t>
            </a:r>
          </a:p>
          <a:p>
            <a:pPr algn="ctr">
              <a:lnSpc>
                <a:spcPts val="5515"/>
              </a:lnSpc>
            </a:pPr>
            <a:r>
              <a:rPr lang="en-US" sz="3676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她最近很喜歡</a:t>
            </a:r>
            <a:r>
              <a:rPr lang="en-US" sz="3676" b="true">
                <a:solidFill>
                  <a:srgbClr val="A8DFF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模仿</a:t>
            </a:r>
            <a:r>
              <a:rPr lang="en-US" sz="3676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你</a:t>
            </a:r>
          </a:p>
          <a:p>
            <a:pPr algn="ctr">
              <a:lnSpc>
                <a:spcPts val="5515"/>
              </a:lnSpc>
            </a:pPr>
            <a:r>
              <a:rPr lang="en-US" sz="3676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每次你做什麼，她都會試著模仿</a:t>
            </a:r>
          </a:p>
          <a:p>
            <a:pPr algn="ctr">
              <a:lnSpc>
                <a:spcPts val="5515"/>
              </a:lnSpc>
            </a:pPr>
            <a:r>
              <a:rPr lang="en-US" sz="3676" b="true">
                <a:solidFill>
                  <a:srgbClr val="A8DFF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試圖</a:t>
            </a:r>
            <a:r>
              <a:rPr lang="en-US" sz="3676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生成和你</a:t>
            </a:r>
            <a:r>
              <a:rPr lang="en-US" sz="3676" b="true">
                <a:solidFill>
                  <a:srgbClr val="A8DFF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一模一樣</a:t>
            </a:r>
            <a:r>
              <a:rPr lang="en-US" sz="3676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的行為</a:t>
            </a:r>
          </a:p>
          <a:p>
            <a:pPr algn="ctr" marL="0" indent="0" lvl="0">
              <a:lnSpc>
                <a:spcPts val="5515"/>
              </a:lnSpc>
            </a:pP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6815161" y="7449122"/>
            <a:ext cx="4222918" cy="1696845"/>
          </a:xfrm>
          <a:custGeom>
            <a:avLst/>
            <a:gdLst/>
            <a:ahLst/>
            <a:cxnLst/>
            <a:rect r="r" b="b" t="t" l="l"/>
            <a:pathLst>
              <a:path h="1696845" w="4222918">
                <a:moveTo>
                  <a:pt x="0" y="0"/>
                </a:moveTo>
                <a:lnTo>
                  <a:pt x="4222917" y="0"/>
                </a:lnTo>
                <a:lnTo>
                  <a:pt x="4222917" y="1696845"/>
                </a:lnTo>
                <a:lnTo>
                  <a:pt x="0" y="169684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0" y="981075"/>
            <a:ext cx="18288000" cy="12058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39"/>
              </a:lnSpc>
            </a:pPr>
            <a:r>
              <a:rPr lang="en-US" b="true" sz="8799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生成技術之一GANS背後原理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556871" y="7594025"/>
            <a:ext cx="1802383" cy="5651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753"/>
              </a:lnSpc>
              <a:spcBef>
                <a:spcPct val="0"/>
              </a:spcBef>
            </a:pPr>
            <a:r>
              <a:rPr lang="en-US" b="true" sz="3106">
                <a:solidFill>
                  <a:srgbClr val="F2F2F2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哥哥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4527281" y="7427725"/>
            <a:ext cx="1802383" cy="5651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753"/>
              </a:lnSpc>
              <a:spcBef>
                <a:spcPct val="0"/>
              </a:spcBef>
            </a:pPr>
            <a:r>
              <a:rPr lang="en-US" b="true" sz="3106">
                <a:solidFill>
                  <a:srgbClr val="F2F2F2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妹妹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810363" y="8606859"/>
            <a:ext cx="1295400" cy="5803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b="true" sz="3399">
                <a:solidFill>
                  <a:srgbClr val="8B36D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鑑別器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4799542" y="8440558"/>
            <a:ext cx="1295400" cy="5803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b="true" sz="3399">
                <a:solidFill>
                  <a:srgbClr val="8B36D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生成</a:t>
            </a:r>
            <a:r>
              <a:rPr lang="en-US" b="true" sz="3399">
                <a:solidFill>
                  <a:srgbClr val="8B36D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器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3"/>
            <a:stretch>
              <a:fillRect l="-39058" t="-2806" r="-7281" b="-1360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1853" y="8507233"/>
            <a:ext cx="2797742" cy="846317"/>
          </a:xfrm>
          <a:custGeom>
            <a:avLst/>
            <a:gdLst/>
            <a:ahLst/>
            <a:cxnLst/>
            <a:rect r="r" b="b" t="t" l="l"/>
            <a:pathLst>
              <a:path h="846317" w="2797742">
                <a:moveTo>
                  <a:pt x="0" y="0"/>
                </a:moveTo>
                <a:lnTo>
                  <a:pt x="2797742" y="0"/>
                </a:lnTo>
                <a:lnTo>
                  <a:pt x="2797742" y="846317"/>
                </a:lnTo>
                <a:lnTo>
                  <a:pt x="0" y="8463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071031" y="8340933"/>
            <a:ext cx="2797742" cy="846317"/>
          </a:xfrm>
          <a:custGeom>
            <a:avLst/>
            <a:gdLst/>
            <a:ahLst/>
            <a:cxnLst/>
            <a:rect r="r" b="b" t="t" l="l"/>
            <a:pathLst>
              <a:path h="846317" w="2797742">
                <a:moveTo>
                  <a:pt x="0" y="0"/>
                </a:moveTo>
                <a:lnTo>
                  <a:pt x="2797742" y="0"/>
                </a:lnTo>
                <a:lnTo>
                  <a:pt x="2797742" y="846317"/>
                </a:lnTo>
                <a:lnTo>
                  <a:pt x="0" y="8463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885252" y="8376755"/>
            <a:ext cx="553637" cy="553637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5960DC">
                    <a:alpha val="100000"/>
                  </a:srgbClr>
                </a:gs>
                <a:gs pos="100000">
                  <a:srgbClr val="FF99F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3973645" y="8230415"/>
            <a:ext cx="553637" cy="553637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5960DC">
                    <a:alpha val="100000"/>
                  </a:srgbClr>
                </a:gs>
                <a:gs pos="100000">
                  <a:srgbClr val="FF99F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689078" y="3357103"/>
            <a:ext cx="3847064" cy="3973248"/>
            <a:chOff x="0" y="0"/>
            <a:chExt cx="6350000" cy="655828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6"/>
              <a:stretch>
                <a:fillRect l="-1679" t="0" r="-1679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gradFill rotWithShape="true">
              <a:gsLst>
                <a:gs pos="0">
                  <a:srgbClr val="004AAD">
                    <a:alpha val="100000"/>
                  </a:srgbClr>
                </a:gs>
                <a:gs pos="100000">
                  <a:srgbClr val="CB6CE6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13355086" y="3293437"/>
            <a:ext cx="3847064" cy="3973248"/>
            <a:chOff x="0" y="0"/>
            <a:chExt cx="6350000" cy="655828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6"/>
              <a:stretch>
                <a:fillRect l="-1679" t="0" r="-1679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gradFill rotWithShape="true">
              <a:gsLst>
                <a:gs pos="0">
                  <a:srgbClr val="004AAD">
                    <a:alpha val="100000"/>
                  </a:srgbClr>
                </a:gs>
                <a:gs pos="100000">
                  <a:srgbClr val="CB6CE6">
                    <a:alpha val="100000"/>
                  </a:srgbClr>
                </a:gs>
              </a:gsLst>
              <a:lin ang="0"/>
            </a:gradFill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13251206" y="2880970"/>
            <a:ext cx="3863696" cy="4283081"/>
          </a:xfrm>
          <a:custGeom>
            <a:avLst/>
            <a:gdLst/>
            <a:ahLst/>
            <a:cxnLst/>
            <a:rect r="r" b="b" t="t" l="l"/>
            <a:pathLst>
              <a:path h="4283081" w="3863696">
                <a:moveTo>
                  <a:pt x="0" y="0"/>
                </a:moveTo>
                <a:lnTo>
                  <a:pt x="3863696" y="0"/>
                </a:lnTo>
                <a:lnTo>
                  <a:pt x="3863696" y="4283081"/>
                </a:lnTo>
                <a:lnTo>
                  <a:pt x="0" y="428308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true" flipV="false" rot="0">
            <a:off x="999387" y="2926783"/>
            <a:ext cx="3151832" cy="4362397"/>
          </a:xfrm>
          <a:custGeom>
            <a:avLst/>
            <a:gdLst/>
            <a:ahLst/>
            <a:cxnLst/>
            <a:rect r="r" b="b" t="t" l="l"/>
            <a:pathLst>
              <a:path h="4362397" w="3151832">
                <a:moveTo>
                  <a:pt x="3151832" y="0"/>
                </a:moveTo>
                <a:lnTo>
                  <a:pt x="0" y="0"/>
                </a:lnTo>
                <a:lnTo>
                  <a:pt x="0" y="4362397"/>
                </a:lnTo>
                <a:lnTo>
                  <a:pt x="3151832" y="4362397"/>
                </a:lnTo>
                <a:lnTo>
                  <a:pt x="315183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5169442" y="5246444"/>
            <a:ext cx="7354024" cy="3992268"/>
            <a:chOff x="0" y="0"/>
            <a:chExt cx="1974328" cy="1071801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974328" cy="1071801"/>
            </a:xfrm>
            <a:custGeom>
              <a:avLst/>
              <a:gdLst/>
              <a:ahLst/>
              <a:cxnLst/>
              <a:rect r="r" b="b" t="t" l="l"/>
              <a:pathLst>
                <a:path h="1071801" w="1974328">
                  <a:moveTo>
                    <a:pt x="50532" y="0"/>
                  </a:moveTo>
                  <a:lnTo>
                    <a:pt x="1923797" y="0"/>
                  </a:lnTo>
                  <a:cubicBezTo>
                    <a:pt x="1951705" y="0"/>
                    <a:pt x="1974328" y="22624"/>
                    <a:pt x="1974328" y="50532"/>
                  </a:cubicBezTo>
                  <a:lnTo>
                    <a:pt x="1974328" y="1021269"/>
                  </a:lnTo>
                  <a:cubicBezTo>
                    <a:pt x="1974328" y="1049177"/>
                    <a:pt x="1951705" y="1071801"/>
                    <a:pt x="1923797" y="1071801"/>
                  </a:cubicBezTo>
                  <a:lnTo>
                    <a:pt x="50532" y="1071801"/>
                  </a:lnTo>
                  <a:cubicBezTo>
                    <a:pt x="22624" y="1071801"/>
                    <a:pt x="0" y="1049177"/>
                    <a:pt x="0" y="1021269"/>
                  </a:cubicBezTo>
                  <a:lnTo>
                    <a:pt x="0" y="50532"/>
                  </a:lnTo>
                  <a:cubicBezTo>
                    <a:pt x="0" y="22624"/>
                    <a:pt x="22624" y="0"/>
                    <a:pt x="50532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F600FE">
                    <a:alpha val="100000"/>
                  </a:srgbClr>
                </a:gs>
                <a:gs pos="25000">
                  <a:srgbClr val="C900FE">
                    <a:alpha val="100000"/>
                  </a:srgbClr>
                </a:gs>
                <a:gs pos="50000">
                  <a:srgbClr val="A136FF">
                    <a:alpha val="100000"/>
                  </a:srgbClr>
                </a:gs>
                <a:gs pos="75000">
                  <a:srgbClr val="5142F0">
                    <a:alpha val="100000"/>
                  </a:srgbClr>
                </a:gs>
                <a:gs pos="100000">
                  <a:srgbClr val="0033D9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ln w="95250" cap="rnd">
              <a:solidFill>
                <a:srgbClr val="F2F2F2"/>
              </a:solidFill>
              <a:prstDash val="solid"/>
              <a:round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28575"/>
              <a:ext cx="1974328" cy="1100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79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5078571" y="5458600"/>
            <a:ext cx="7492520" cy="41461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15"/>
              </a:lnSpc>
            </a:pPr>
            <a:r>
              <a:rPr lang="en-US" sz="3676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你會</a:t>
            </a:r>
            <a:r>
              <a:rPr lang="en-US" sz="3676" b="true">
                <a:solidFill>
                  <a:srgbClr val="A8DFF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仔細觀察</a:t>
            </a:r>
            <a:r>
              <a:rPr lang="en-US" sz="3676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她的模仿行為</a:t>
            </a:r>
          </a:p>
          <a:p>
            <a:pPr algn="ctr">
              <a:lnSpc>
                <a:spcPts val="5515"/>
              </a:lnSpc>
            </a:pPr>
            <a:r>
              <a:rPr lang="en-US" sz="3676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看看她是否真的能夠</a:t>
            </a:r>
          </a:p>
          <a:p>
            <a:pPr algn="ctr">
              <a:lnSpc>
                <a:spcPts val="5515"/>
              </a:lnSpc>
            </a:pPr>
            <a:r>
              <a:rPr lang="en-US" sz="3676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完全模仿得跟你一樣</a:t>
            </a:r>
          </a:p>
          <a:p>
            <a:pPr algn="ctr">
              <a:lnSpc>
                <a:spcPts val="5515"/>
              </a:lnSpc>
            </a:pPr>
            <a:r>
              <a:rPr lang="en-US" sz="3676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如果發現有任何不同，</a:t>
            </a:r>
          </a:p>
          <a:p>
            <a:pPr algn="ctr">
              <a:lnSpc>
                <a:spcPts val="5515"/>
              </a:lnSpc>
            </a:pPr>
            <a:r>
              <a:rPr lang="en-US" sz="3676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你就會</a:t>
            </a:r>
            <a:r>
              <a:rPr lang="en-US" sz="3676" b="true">
                <a:solidFill>
                  <a:srgbClr val="A8DFF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糾正</a:t>
            </a:r>
            <a:r>
              <a:rPr lang="en-US" sz="3676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她</a:t>
            </a:r>
          </a:p>
          <a:p>
            <a:pPr algn="ctr" marL="0" indent="0" lvl="0">
              <a:lnSpc>
                <a:spcPts val="5515"/>
              </a:lnSpc>
            </a:pPr>
          </a:p>
        </p:txBody>
      </p:sp>
      <p:sp>
        <p:nvSpPr>
          <p:cNvPr name="Freeform 23" id="23"/>
          <p:cNvSpPr/>
          <p:nvPr/>
        </p:nvSpPr>
        <p:spPr>
          <a:xfrm flipH="true" flipV="false" rot="0">
            <a:off x="6815161" y="3102937"/>
            <a:ext cx="4222918" cy="1696845"/>
          </a:xfrm>
          <a:custGeom>
            <a:avLst/>
            <a:gdLst/>
            <a:ahLst/>
            <a:cxnLst/>
            <a:rect r="r" b="b" t="t" l="l"/>
            <a:pathLst>
              <a:path h="1696845" w="4222918">
                <a:moveTo>
                  <a:pt x="4222917" y="0"/>
                </a:moveTo>
                <a:lnTo>
                  <a:pt x="0" y="0"/>
                </a:lnTo>
                <a:lnTo>
                  <a:pt x="0" y="1696845"/>
                </a:lnTo>
                <a:lnTo>
                  <a:pt x="4222917" y="1696845"/>
                </a:lnTo>
                <a:lnTo>
                  <a:pt x="4222917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0" y="981075"/>
            <a:ext cx="18288000" cy="12058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39"/>
              </a:lnSpc>
            </a:pPr>
            <a:r>
              <a:rPr lang="en-US" b="true" sz="8799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生成技術之一GANS背後原理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556871" y="7594025"/>
            <a:ext cx="1802383" cy="5651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753"/>
              </a:lnSpc>
              <a:spcBef>
                <a:spcPct val="0"/>
              </a:spcBef>
            </a:pPr>
            <a:r>
              <a:rPr lang="en-US" b="true" sz="3106">
                <a:solidFill>
                  <a:srgbClr val="F2F2F2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哥哥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4527281" y="7427725"/>
            <a:ext cx="1802383" cy="5651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753"/>
              </a:lnSpc>
              <a:spcBef>
                <a:spcPct val="0"/>
              </a:spcBef>
            </a:pPr>
            <a:r>
              <a:rPr lang="en-US" b="true" sz="3106">
                <a:solidFill>
                  <a:srgbClr val="F2F2F2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妹妹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810363" y="8606859"/>
            <a:ext cx="1295400" cy="5803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b="true" sz="3399">
                <a:solidFill>
                  <a:srgbClr val="8B36D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鑑別器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4799542" y="8440558"/>
            <a:ext cx="1295400" cy="5803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b="true" sz="3399">
                <a:solidFill>
                  <a:srgbClr val="8B36D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生成</a:t>
            </a:r>
            <a:r>
              <a:rPr lang="en-US" b="true" sz="3399">
                <a:solidFill>
                  <a:srgbClr val="8B36D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器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3"/>
            <a:stretch>
              <a:fillRect l="-39058" t="-2806" r="-7281" b="-1360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1853" y="8507233"/>
            <a:ext cx="2797742" cy="846317"/>
          </a:xfrm>
          <a:custGeom>
            <a:avLst/>
            <a:gdLst/>
            <a:ahLst/>
            <a:cxnLst/>
            <a:rect r="r" b="b" t="t" l="l"/>
            <a:pathLst>
              <a:path h="846317" w="2797742">
                <a:moveTo>
                  <a:pt x="0" y="0"/>
                </a:moveTo>
                <a:lnTo>
                  <a:pt x="2797742" y="0"/>
                </a:lnTo>
                <a:lnTo>
                  <a:pt x="2797742" y="846317"/>
                </a:lnTo>
                <a:lnTo>
                  <a:pt x="0" y="8463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071031" y="8340933"/>
            <a:ext cx="2797742" cy="846317"/>
          </a:xfrm>
          <a:custGeom>
            <a:avLst/>
            <a:gdLst/>
            <a:ahLst/>
            <a:cxnLst/>
            <a:rect r="r" b="b" t="t" l="l"/>
            <a:pathLst>
              <a:path h="846317" w="2797742">
                <a:moveTo>
                  <a:pt x="0" y="0"/>
                </a:moveTo>
                <a:lnTo>
                  <a:pt x="2797742" y="0"/>
                </a:lnTo>
                <a:lnTo>
                  <a:pt x="2797742" y="846317"/>
                </a:lnTo>
                <a:lnTo>
                  <a:pt x="0" y="8463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885252" y="8376755"/>
            <a:ext cx="553637" cy="553637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5960DC">
                    <a:alpha val="100000"/>
                  </a:srgbClr>
                </a:gs>
                <a:gs pos="100000">
                  <a:srgbClr val="FF99F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3973645" y="8230415"/>
            <a:ext cx="553637" cy="553637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5960DC">
                    <a:alpha val="100000"/>
                  </a:srgbClr>
                </a:gs>
                <a:gs pos="100000">
                  <a:srgbClr val="FF99F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689078" y="3357103"/>
            <a:ext cx="3847064" cy="3973248"/>
            <a:chOff x="0" y="0"/>
            <a:chExt cx="6350000" cy="655828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6"/>
              <a:stretch>
                <a:fillRect l="-1679" t="0" r="-1679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gradFill rotWithShape="true">
              <a:gsLst>
                <a:gs pos="0">
                  <a:srgbClr val="004AAD">
                    <a:alpha val="100000"/>
                  </a:srgbClr>
                </a:gs>
                <a:gs pos="100000">
                  <a:srgbClr val="CB6CE6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13355086" y="3293437"/>
            <a:ext cx="3847064" cy="3973248"/>
            <a:chOff x="0" y="0"/>
            <a:chExt cx="6350000" cy="655828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6"/>
              <a:stretch>
                <a:fillRect l="-1679" t="0" r="-1679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gradFill rotWithShape="true">
              <a:gsLst>
                <a:gs pos="0">
                  <a:srgbClr val="004AAD">
                    <a:alpha val="100000"/>
                  </a:srgbClr>
                </a:gs>
                <a:gs pos="100000">
                  <a:srgbClr val="CB6CE6">
                    <a:alpha val="100000"/>
                  </a:srgbClr>
                </a:gs>
              </a:gsLst>
              <a:lin ang="0"/>
            </a:gradFill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13251206" y="2880970"/>
            <a:ext cx="3863696" cy="4283081"/>
          </a:xfrm>
          <a:custGeom>
            <a:avLst/>
            <a:gdLst/>
            <a:ahLst/>
            <a:cxnLst/>
            <a:rect r="r" b="b" t="t" l="l"/>
            <a:pathLst>
              <a:path h="4283081" w="3863696">
                <a:moveTo>
                  <a:pt x="0" y="0"/>
                </a:moveTo>
                <a:lnTo>
                  <a:pt x="3863696" y="0"/>
                </a:lnTo>
                <a:lnTo>
                  <a:pt x="3863696" y="4283081"/>
                </a:lnTo>
                <a:lnTo>
                  <a:pt x="0" y="428308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true" flipV="false" rot="0">
            <a:off x="999387" y="2926783"/>
            <a:ext cx="3151832" cy="4362397"/>
          </a:xfrm>
          <a:custGeom>
            <a:avLst/>
            <a:gdLst/>
            <a:ahLst/>
            <a:cxnLst/>
            <a:rect r="r" b="b" t="t" l="l"/>
            <a:pathLst>
              <a:path h="4362397" w="3151832">
                <a:moveTo>
                  <a:pt x="3151832" y="0"/>
                </a:moveTo>
                <a:lnTo>
                  <a:pt x="0" y="0"/>
                </a:lnTo>
                <a:lnTo>
                  <a:pt x="0" y="4362397"/>
                </a:lnTo>
                <a:lnTo>
                  <a:pt x="3151832" y="4362397"/>
                </a:lnTo>
                <a:lnTo>
                  <a:pt x="3151832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5169442" y="6366835"/>
            <a:ext cx="7354024" cy="2746408"/>
            <a:chOff x="0" y="0"/>
            <a:chExt cx="1974328" cy="737326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974328" cy="737326"/>
            </a:xfrm>
            <a:custGeom>
              <a:avLst/>
              <a:gdLst/>
              <a:ahLst/>
              <a:cxnLst/>
              <a:rect r="r" b="b" t="t" l="l"/>
              <a:pathLst>
                <a:path h="737326" w="1974328">
                  <a:moveTo>
                    <a:pt x="50532" y="0"/>
                  </a:moveTo>
                  <a:lnTo>
                    <a:pt x="1923797" y="0"/>
                  </a:lnTo>
                  <a:cubicBezTo>
                    <a:pt x="1951705" y="0"/>
                    <a:pt x="1974328" y="22624"/>
                    <a:pt x="1974328" y="50532"/>
                  </a:cubicBezTo>
                  <a:lnTo>
                    <a:pt x="1974328" y="686794"/>
                  </a:lnTo>
                  <a:cubicBezTo>
                    <a:pt x="1974328" y="714702"/>
                    <a:pt x="1951705" y="737326"/>
                    <a:pt x="1923797" y="737326"/>
                  </a:cubicBezTo>
                  <a:lnTo>
                    <a:pt x="50532" y="737326"/>
                  </a:lnTo>
                  <a:cubicBezTo>
                    <a:pt x="22624" y="737326"/>
                    <a:pt x="0" y="714702"/>
                    <a:pt x="0" y="686794"/>
                  </a:cubicBezTo>
                  <a:lnTo>
                    <a:pt x="0" y="50532"/>
                  </a:lnTo>
                  <a:cubicBezTo>
                    <a:pt x="0" y="22624"/>
                    <a:pt x="22624" y="0"/>
                    <a:pt x="50532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F600FE">
                    <a:alpha val="100000"/>
                  </a:srgbClr>
                </a:gs>
                <a:gs pos="25000">
                  <a:srgbClr val="C900FE">
                    <a:alpha val="100000"/>
                  </a:srgbClr>
                </a:gs>
                <a:gs pos="50000">
                  <a:srgbClr val="A136FF">
                    <a:alpha val="100000"/>
                  </a:srgbClr>
                </a:gs>
                <a:gs pos="75000">
                  <a:srgbClr val="5142F0">
                    <a:alpha val="100000"/>
                  </a:srgbClr>
                </a:gs>
                <a:gs pos="100000">
                  <a:srgbClr val="0033D9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ln w="95250" cap="rnd">
              <a:solidFill>
                <a:srgbClr val="F2F2F2"/>
              </a:solidFill>
              <a:prstDash val="solid"/>
              <a:round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28575"/>
              <a:ext cx="1974328" cy="76590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79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6651596" y="3031264"/>
            <a:ext cx="4446057" cy="2817689"/>
          </a:xfrm>
          <a:custGeom>
            <a:avLst/>
            <a:gdLst/>
            <a:ahLst/>
            <a:cxnLst/>
            <a:rect r="r" b="b" t="t" l="l"/>
            <a:pathLst>
              <a:path h="2817689" w="4446057">
                <a:moveTo>
                  <a:pt x="0" y="0"/>
                </a:moveTo>
                <a:lnTo>
                  <a:pt x="4446057" y="0"/>
                </a:lnTo>
                <a:lnTo>
                  <a:pt x="4446057" y="2817689"/>
                </a:lnTo>
                <a:lnTo>
                  <a:pt x="0" y="281768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5078571" y="6578991"/>
            <a:ext cx="7492520" cy="2755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15"/>
              </a:lnSpc>
            </a:pPr>
            <a:r>
              <a:rPr lang="en-US" sz="3676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相互</a:t>
            </a:r>
            <a:r>
              <a:rPr lang="en-US" sz="3676" b="true">
                <a:solidFill>
                  <a:srgbClr val="A8DFF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競爭</a:t>
            </a:r>
            <a:r>
              <a:rPr lang="en-US" sz="3676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、</a:t>
            </a:r>
            <a:r>
              <a:rPr lang="en-US" sz="3676" b="true">
                <a:solidFill>
                  <a:srgbClr val="A8DFF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學習</a:t>
            </a:r>
          </a:p>
          <a:p>
            <a:pPr algn="ctr">
              <a:lnSpc>
                <a:spcPts val="5515"/>
              </a:lnSpc>
            </a:pPr>
            <a:r>
              <a:rPr lang="en-US" sz="3676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直到生成出完全逼真的内容</a:t>
            </a:r>
          </a:p>
          <a:p>
            <a:pPr algn="ctr">
              <a:lnSpc>
                <a:spcPts val="5515"/>
              </a:lnSpc>
            </a:pPr>
            <a:r>
              <a:rPr lang="en-US" sz="3676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讓識別器</a:t>
            </a:r>
            <a:r>
              <a:rPr lang="en-US" sz="3676" b="true">
                <a:solidFill>
                  <a:srgbClr val="A8DFF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難以分辨真假</a:t>
            </a:r>
          </a:p>
          <a:p>
            <a:pPr algn="ctr" marL="0" indent="0" lvl="0">
              <a:lnSpc>
                <a:spcPts val="5515"/>
              </a:lnSpc>
            </a:pPr>
          </a:p>
        </p:txBody>
      </p:sp>
      <p:sp>
        <p:nvSpPr>
          <p:cNvPr name="TextBox 24" id="24"/>
          <p:cNvSpPr txBox="true"/>
          <p:nvPr/>
        </p:nvSpPr>
        <p:spPr>
          <a:xfrm rot="0">
            <a:off x="0" y="981075"/>
            <a:ext cx="18288000" cy="12058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39"/>
              </a:lnSpc>
            </a:pPr>
            <a:r>
              <a:rPr lang="en-US" b="true" sz="8799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生成技術之一GANS背後原理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556871" y="7594025"/>
            <a:ext cx="1802383" cy="5651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753"/>
              </a:lnSpc>
              <a:spcBef>
                <a:spcPct val="0"/>
              </a:spcBef>
            </a:pPr>
            <a:r>
              <a:rPr lang="en-US" b="true" sz="3106">
                <a:solidFill>
                  <a:srgbClr val="F2F2F2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哥哥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4527281" y="7427725"/>
            <a:ext cx="1802383" cy="5651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753"/>
              </a:lnSpc>
              <a:spcBef>
                <a:spcPct val="0"/>
              </a:spcBef>
            </a:pPr>
            <a:r>
              <a:rPr lang="en-US" b="true" sz="3106">
                <a:solidFill>
                  <a:srgbClr val="F2F2F2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妹妹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810363" y="8606859"/>
            <a:ext cx="1295400" cy="5803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b="true" sz="3399">
                <a:solidFill>
                  <a:srgbClr val="8B36D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鑑別器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4799542" y="8440558"/>
            <a:ext cx="1295400" cy="5803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b="true" sz="3399">
                <a:solidFill>
                  <a:srgbClr val="8B36D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生成</a:t>
            </a:r>
            <a:r>
              <a:rPr lang="en-US" b="true" sz="3399">
                <a:solidFill>
                  <a:srgbClr val="8B36D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器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6675" y="-66675"/>
            <a:ext cx="18457333" cy="10382250"/>
          </a:xfrm>
          <a:custGeom>
            <a:avLst/>
            <a:gdLst/>
            <a:ahLst/>
            <a:cxnLst/>
            <a:rect r="r" b="b" t="t" l="l"/>
            <a:pathLst>
              <a:path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490525" y="-6092220"/>
            <a:ext cx="18778525" cy="9696548"/>
          </a:xfrm>
          <a:custGeom>
            <a:avLst/>
            <a:gdLst/>
            <a:ahLst/>
            <a:cxnLst/>
            <a:rect r="r" b="b" t="t" l="l"/>
            <a:pathLst>
              <a:path h="9696548" w="18778525">
                <a:moveTo>
                  <a:pt x="0" y="0"/>
                </a:moveTo>
                <a:lnTo>
                  <a:pt x="18778525" y="0"/>
                </a:lnTo>
                <a:lnTo>
                  <a:pt x="18778525" y="9696547"/>
                </a:lnTo>
                <a:lnTo>
                  <a:pt x="0" y="96965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458666">
            <a:off x="14100460" y="-1179773"/>
            <a:ext cx="6955031" cy="12646546"/>
            <a:chOff x="0" y="0"/>
            <a:chExt cx="1831778" cy="333077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831778" cy="3330778"/>
            </a:xfrm>
            <a:custGeom>
              <a:avLst/>
              <a:gdLst/>
              <a:ahLst/>
              <a:cxnLst/>
              <a:rect r="r" b="b" t="t" l="l"/>
              <a:pathLst>
                <a:path h="3330778" w="1831778">
                  <a:moveTo>
                    <a:pt x="35620" y="0"/>
                  </a:moveTo>
                  <a:lnTo>
                    <a:pt x="1796157" y="0"/>
                  </a:lnTo>
                  <a:cubicBezTo>
                    <a:pt x="1805604" y="0"/>
                    <a:pt x="1814664" y="3753"/>
                    <a:pt x="1821344" y="10433"/>
                  </a:cubicBezTo>
                  <a:cubicBezTo>
                    <a:pt x="1828025" y="17113"/>
                    <a:pt x="1831778" y="26173"/>
                    <a:pt x="1831778" y="35620"/>
                  </a:cubicBezTo>
                  <a:lnTo>
                    <a:pt x="1831778" y="3295157"/>
                  </a:lnTo>
                  <a:cubicBezTo>
                    <a:pt x="1831778" y="3304604"/>
                    <a:pt x="1828025" y="3313664"/>
                    <a:pt x="1821344" y="3320345"/>
                  </a:cubicBezTo>
                  <a:cubicBezTo>
                    <a:pt x="1814664" y="3327025"/>
                    <a:pt x="1805604" y="3330778"/>
                    <a:pt x="1796157" y="3330778"/>
                  </a:cubicBezTo>
                  <a:lnTo>
                    <a:pt x="35620" y="3330778"/>
                  </a:lnTo>
                  <a:cubicBezTo>
                    <a:pt x="26173" y="3330778"/>
                    <a:pt x="17113" y="3327025"/>
                    <a:pt x="10433" y="3320345"/>
                  </a:cubicBezTo>
                  <a:cubicBezTo>
                    <a:pt x="3753" y="3313664"/>
                    <a:pt x="0" y="3304604"/>
                    <a:pt x="0" y="3295157"/>
                  </a:cubicBezTo>
                  <a:lnTo>
                    <a:pt x="0" y="35620"/>
                  </a:lnTo>
                  <a:cubicBezTo>
                    <a:pt x="0" y="26173"/>
                    <a:pt x="3753" y="17113"/>
                    <a:pt x="10433" y="10433"/>
                  </a:cubicBezTo>
                  <a:cubicBezTo>
                    <a:pt x="17113" y="3753"/>
                    <a:pt x="26173" y="0"/>
                    <a:pt x="3562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4AAD">
                    <a:alpha val="100000"/>
                  </a:srgbClr>
                </a:gs>
                <a:gs pos="100000">
                  <a:srgbClr val="CB6CE6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6" id="6"/>
            <p:cNvSpPr txBox="true"/>
            <p:nvPr/>
          </p:nvSpPr>
          <p:spPr>
            <a:xfrm>
              <a:off x="0" y="-28575"/>
              <a:ext cx="1831778" cy="33593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767014" y="537319"/>
            <a:ext cx="13282453" cy="1335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919"/>
              </a:lnSpc>
              <a:spcBef>
                <a:spcPct val="0"/>
              </a:spcBef>
            </a:pPr>
            <a:r>
              <a:rPr lang="en-US" b="true" sz="7800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A.I.生成技術的優點1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2526883"/>
            <a:ext cx="8958419" cy="9140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62"/>
              </a:lnSpc>
            </a:pPr>
            <a:r>
              <a:rPr lang="en-US" sz="5008" b="true">
                <a:solidFill>
                  <a:srgbClr val="8B36D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提升效率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028700" y="3894231"/>
            <a:ext cx="9420065" cy="5696713"/>
            <a:chOff x="0" y="0"/>
            <a:chExt cx="1199683" cy="72549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199683" cy="725499"/>
            </a:xfrm>
            <a:custGeom>
              <a:avLst/>
              <a:gdLst/>
              <a:ahLst/>
              <a:cxnLst/>
              <a:rect r="r" b="b" t="t" l="l"/>
              <a:pathLst>
                <a:path h="725499" w="1199683">
                  <a:moveTo>
                    <a:pt x="27121" y="0"/>
                  </a:moveTo>
                  <a:lnTo>
                    <a:pt x="1172561" y="0"/>
                  </a:lnTo>
                  <a:cubicBezTo>
                    <a:pt x="1187540" y="0"/>
                    <a:pt x="1199683" y="12143"/>
                    <a:pt x="1199683" y="27121"/>
                  </a:cubicBezTo>
                  <a:lnTo>
                    <a:pt x="1199683" y="698378"/>
                  </a:lnTo>
                  <a:cubicBezTo>
                    <a:pt x="1199683" y="705571"/>
                    <a:pt x="1196825" y="712469"/>
                    <a:pt x="1191739" y="717555"/>
                  </a:cubicBezTo>
                  <a:cubicBezTo>
                    <a:pt x="1186653" y="722642"/>
                    <a:pt x="1179754" y="725499"/>
                    <a:pt x="1172561" y="725499"/>
                  </a:cubicBezTo>
                  <a:lnTo>
                    <a:pt x="27121" y="725499"/>
                  </a:lnTo>
                  <a:cubicBezTo>
                    <a:pt x="12143" y="725499"/>
                    <a:pt x="0" y="713356"/>
                    <a:pt x="0" y="698378"/>
                  </a:cubicBezTo>
                  <a:lnTo>
                    <a:pt x="0" y="27121"/>
                  </a:lnTo>
                  <a:cubicBezTo>
                    <a:pt x="0" y="12143"/>
                    <a:pt x="12143" y="0"/>
                    <a:pt x="27121" y="0"/>
                  </a:cubicBezTo>
                  <a:close/>
                </a:path>
              </a:pathLst>
            </a:custGeom>
            <a:blipFill>
              <a:blip r:embed="rId4"/>
              <a:stretch>
                <a:fillRect l="-2301" t="0" r="-3561" b="0"/>
              </a:stretch>
            </a:blipFill>
            <a:ln w="142875" cap="rnd">
              <a:gradFill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11765784" y="1028700"/>
            <a:ext cx="4844359" cy="8562244"/>
          </a:xfrm>
          <a:custGeom>
            <a:avLst/>
            <a:gdLst/>
            <a:ahLst/>
            <a:cxnLst/>
            <a:rect r="r" b="b" t="t" l="l"/>
            <a:pathLst>
              <a:path h="8562244" w="4844359">
                <a:moveTo>
                  <a:pt x="0" y="0"/>
                </a:moveTo>
                <a:lnTo>
                  <a:pt x="4844359" y="0"/>
                </a:lnTo>
                <a:lnTo>
                  <a:pt x="4844359" y="8562244"/>
                </a:lnTo>
                <a:lnTo>
                  <a:pt x="0" y="85622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36883" t="-36613" r="-79293" b="-22596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345674" y="4767580"/>
            <a:ext cx="4786116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1F2374"/>
                </a:solidFill>
                <a:latin typeface="Canva Sans"/>
                <a:ea typeface="Canva Sans"/>
                <a:cs typeface="Canva Sans"/>
                <a:sym typeface="Canva Sans"/>
              </a:rPr>
              <a:t>學習一億本書 所需的時間是?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416540"/>
          </a:xfrm>
          <a:custGeom>
            <a:avLst/>
            <a:gdLst/>
            <a:ahLst/>
            <a:cxnLst/>
            <a:rect r="r" b="b" t="t" l="l"/>
            <a:pathLst>
              <a:path h="10416540" w="18288000">
                <a:moveTo>
                  <a:pt x="0" y="0"/>
                </a:moveTo>
                <a:lnTo>
                  <a:pt x="18288000" y="0"/>
                </a:lnTo>
                <a:lnTo>
                  <a:pt x="18288000" y="10416540"/>
                </a:lnTo>
                <a:lnTo>
                  <a:pt x="0" y="104165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3586394"/>
            <a:ext cx="18288000" cy="4156679"/>
          </a:xfrm>
          <a:custGeom>
            <a:avLst/>
            <a:gdLst/>
            <a:ahLst/>
            <a:cxnLst/>
            <a:rect r="r" b="b" t="t" l="l"/>
            <a:pathLst>
              <a:path h="4156679" w="18288000">
                <a:moveTo>
                  <a:pt x="0" y="0"/>
                </a:moveTo>
                <a:lnTo>
                  <a:pt x="18288000" y="0"/>
                </a:lnTo>
                <a:lnTo>
                  <a:pt x="18288000" y="4156679"/>
                </a:lnTo>
                <a:lnTo>
                  <a:pt x="0" y="415667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4000"/>
            </a:blip>
            <a:stretch>
              <a:fillRect l="0" t="-129141" r="-4621" b="-231159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168302" y="3586394"/>
            <a:ext cx="6019479" cy="4185327"/>
          </a:xfrm>
          <a:custGeom>
            <a:avLst/>
            <a:gdLst/>
            <a:ahLst/>
            <a:cxnLst/>
            <a:rect r="r" b="b" t="t" l="l"/>
            <a:pathLst>
              <a:path h="4185327" w="6019479">
                <a:moveTo>
                  <a:pt x="0" y="0"/>
                </a:moveTo>
                <a:lnTo>
                  <a:pt x="6019480" y="0"/>
                </a:lnTo>
                <a:lnTo>
                  <a:pt x="6019480" y="4185328"/>
                </a:lnTo>
                <a:lnTo>
                  <a:pt x="0" y="418532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23000"/>
            </a:blip>
            <a:stretch>
              <a:fillRect l="0" t="-2940" r="0" b="-4926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292775" y="2717300"/>
            <a:ext cx="18981260" cy="5969500"/>
          </a:xfrm>
          <a:custGeom>
            <a:avLst/>
            <a:gdLst/>
            <a:ahLst/>
            <a:cxnLst/>
            <a:rect r="r" b="b" t="t" l="l"/>
            <a:pathLst>
              <a:path h="5969500" w="18981260">
                <a:moveTo>
                  <a:pt x="0" y="0"/>
                </a:moveTo>
                <a:lnTo>
                  <a:pt x="18981260" y="0"/>
                </a:lnTo>
                <a:lnTo>
                  <a:pt x="18981260" y="5969500"/>
                </a:lnTo>
                <a:lnTo>
                  <a:pt x="0" y="59695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930" t="0" r="-93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133053" y="3586394"/>
            <a:ext cx="6019479" cy="4185327"/>
          </a:xfrm>
          <a:custGeom>
            <a:avLst/>
            <a:gdLst/>
            <a:ahLst/>
            <a:cxnLst/>
            <a:rect r="r" b="b" t="t" l="l"/>
            <a:pathLst>
              <a:path h="4185327" w="6019479">
                <a:moveTo>
                  <a:pt x="0" y="0"/>
                </a:moveTo>
                <a:lnTo>
                  <a:pt x="6019479" y="0"/>
                </a:lnTo>
                <a:lnTo>
                  <a:pt x="6019479" y="4185328"/>
                </a:lnTo>
                <a:lnTo>
                  <a:pt x="0" y="418532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23000"/>
            </a:blip>
            <a:stretch>
              <a:fillRect l="0" t="-2940" r="0" b="-4926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460748" y="4414382"/>
            <a:ext cx="2425678" cy="3357340"/>
          </a:xfrm>
          <a:custGeom>
            <a:avLst/>
            <a:gdLst/>
            <a:ahLst/>
            <a:cxnLst/>
            <a:rect r="r" b="b" t="t" l="l"/>
            <a:pathLst>
              <a:path h="3357340" w="2425678">
                <a:moveTo>
                  <a:pt x="0" y="0"/>
                </a:moveTo>
                <a:lnTo>
                  <a:pt x="2425678" y="0"/>
                </a:lnTo>
                <a:lnTo>
                  <a:pt x="2425678" y="3357340"/>
                </a:lnTo>
                <a:lnTo>
                  <a:pt x="0" y="33573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057508" y="5310644"/>
            <a:ext cx="2674670" cy="2419519"/>
          </a:xfrm>
          <a:custGeom>
            <a:avLst/>
            <a:gdLst/>
            <a:ahLst/>
            <a:cxnLst/>
            <a:rect r="r" b="b" t="t" l="l"/>
            <a:pathLst>
              <a:path h="2419519" w="2674670">
                <a:moveTo>
                  <a:pt x="0" y="0"/>
                </a:moveTo>
                <a:lnTo>
                  <a:pt x="2674670" y="0"/>
                </a:lnTo>
                <a:lnTo>
                  <a:pt x="2674670" y="2419519"/>
                </a:lnTo>
                <a:lnTo>
                  <a:pt x="0" y="241951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-53004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727046" y="3816575"/>
            <a:ext cx="4448733" cy="1581772"/>
          </a:xfrm>
          <a:custGeom>
            <a:avLst/>
            <a:gdLst/>
            <a:ahLst/>
            <a:cxnLst/>
            <a:rect r="r" b="b" t="t" l="l"/>
            <a:pathLst>
              <a:path h="1581772" w="4448733">
                <a:moveTo>
                  <a:pt x="0" y="0"/>
                </a:moveTo>
                <a:lnTo>
                  <a:pt x="4448732" y="0"/>
                </a:lnTo>
                <a:lnTo>
                  <a:pt x="4448732" y="1581772"/>
                </a:lnTo>
                <a:lnTo>
                  <a:pt x="0" y="158177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-8704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0" y="3748510"/>
            <a:ext cx="4437313" cy="1680632"/>
          </a:xfrm>
          <a:custGeom>
            <a:avLst/>
            <a:gdLst/>
            <a:ahLst/>
            <a:cxnLst/>
            <a:rect r="r" b="b" t="t" l="l"/>
            <a:pathLst>
              <a:path h="1680632" w="4437313">
                <a:moveTo>
                  <a:pt x="0" y="0"/>
                </a:moveTo>
                <a:lnTo>
                  <a:pt x="4437313" y="0"/>
                </a:lnTo>
                <a:lnTo>
                  <a:pt x="4437313" y="1680632"/>
                </a:lnTo>
                <a:lnTo>
                  <a:pt x="0" y="168063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3110723" y="3871574"/>
            <a:ext cx="4746987" cy="1739949"/>
          </a:xfrm>
          <a:custGeom>
            <a:avLst/>
            <a:gdLst/>
            <a:ahLst/>
            <a:cxnLst/>
            <a:rect r="r" b="b" t="t" l="l"/>
            <a:pathLst>
              <a:path h="1739949" w="4746987">
                <a:moveTo>
                  <a:pt x="4746988" y="0"/>
                </a:moveTo>
                <a:lnTo>
                  <a:pt x="0" y="0"/>
                </a:lnTo>
                <a:lnTo>
                  <a:pt x="0" y="1739949"/>
                </a:lnTo>
                <a:lnTo>
                  <a:pt x="4746988" y="1739949"/>
                </a:lnTo>
                <a:lnTo>
                  <a:pt x="4746988" y="0"/>
                </a:lnTo>
                <a:close/>
              </a:path>
            </a:pathLst>
          </a:custGeom>
          <a:blipFill>
            <a:blip r:embed="rId10"/>
            <a:stretch>
              <a:fillRect l="-1431" t="0" r="-1431" b="-6289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24000">
            <a:off x="6044156" y="4484155"/>
            <a:ext cx="2983484" cy="3256304"/>
          </a:xfrm>
          <a:custGeom>
            <a:avLst/>
            <a:gdLst/>
            <a:ahLst/>
            <a:cxnLst/>
            <a:rect r="r" b="b" t="t" l="l"/>
            <a:pathLst>
              <a:path h="3256304" w="2983484">
                <a:moveTo>
                  <a:pt x="22590" y="0"/>
                </a:moveTo>
                <a:lnTo>
                  <a:pt x="2983484" y="20671"/>
                </a:lnTo>
                <a:lnTo>
                  <a:pt x="2960894" y="3256304"/>
                </a:lnTo>
                <a:lnTo>
                  <a:pt x="0" y="3235633"/>
                </a:lnTo>
                <a:lnTo>
                  <a:pt x="22590" y="0"/>
                </a:lnTo>
                <a:close/>
              </a:path>
            </a:pathLst>
          </a:custGeom>
          <a:blipFill>
            <a:blip r:embed="rId11"/>
            <a:stretch>
              <a:fillRect l="-1286" t="-2" r="-2553" b="-115002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701265">
            <a:off x="8870584" y="5241461"/>
            <a:ext cx="3368157" cy="2484016"/>
          </a:xfrm>
          <a:custGeom>
            <a:avLst/>
            <a:gdLst/>
            <a:ahLst/>
            <a:cxnLst/>
            <a:rect r="r" b="b" t="t" l="l"/>
            <a:pathLst>
              <a:path h="2484016" w="3368157">
                <a:moveTo>
                  <a:pt x="0" y="0"/>
                </a:moveTo>
                <a:lnTo>
                  <a:pt x="3368157" y="0"/>
                </a:lnTo>
                <a:lnTo>
                  <a:pt x="3368157" y="2484016"/>
                </a:lnTo>
                <a:lnTo>
                  <a:pt x="0" y="248401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97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504192">
            <a:off x="10091961" y="5121611"/>
            <a:ext cx="1542342" cy="1692557"/>
          </a:xfrm>
          <a:custGeom>
            <a:avLst/>
            <a:gdLst/>
            <a:ahLst/>
            <a:cxnLst/>
            <a:rect r="r" b="b" t="t" l="l"/>
            <a:pathLst>
              <a:path h="1692557" w="1542342">
                <a:moveTo>
                  <a:pt x="0" y="0"/>
                </a:moveTo>
                <a:lnTo>
                  <a:pt x="1542343" y="0"/>
                </a:lnTo>
                <a:lnTo>
                  <a:pt x="1542343" y="1692556"/>
                </a:lnTo>
                <a:lnTo>
                  <a:pt x="0" y="1692556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295560">
            <a:off x="12635221" y="5185068"/>
            <a:ext cx="1037272" cy="1143000"/>
          </a:xfrm>
          <a:custGeom>
            <a:avLst/>
            <a:gdLst/>
            <a:ahLst/>
            <a:cxnLst/>
            <a:rect r="r" b="b" t="t" l="l"/>
            <a:pathLst>
              <a:path h="1143000" w="1037272">
                <a:moveTo>
                  <a:pt x="0" y="0"/>
                </a:moveTo>
                <a:lnTo>
                  <a:pt x="1037273" y="0"/>
                </a:lnTo>
                <a:lnTo>
                  <a:pt x="1037273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6512374" y="5136636"/>
            <a:ext cx="1493853" cy="1143000"/>
          </a:xfrm>
          <a:custGeom>
            <a:avLst/>
            <a:gdLst/>
            <a:ahLst/>
            <a:cxnLst/>
            <a:rect r="r" b="b" t="t" l="l"/>
            <a:pathLst>
              <a:path h="1143000" w="1493853">
                <a:moveTo>
                  <a:pt x="0" y="0"/>
                </a:moveTo>
                <a:lnTo>
                  <a:pt x="1493852" y="0"/>
                </a:lnTo>
                <a:lnTo>
                  <a:pt x="1493852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6591158" y="6538525"/>
            <a:ext cx="1594884" cy="1143000"/>
          </a:xfrm>
          <a:custGeom>
            <a:avLst/>
            <a:gdLst/>
            <a:ahLst/>
            <a:cxnLst/>
            <a:rect r="r" b="b" t="t" l="l"/>
            <a:pathLst>
              <a:path h="1143000" w="1594884">
                <a:moveTo>
                  <a:pt x="0" y="0"/>
                </a:moveTo>
                <a:lnTo>
                  <a:pt x="1594884" y="0"/>
                </a:lnTo>
                <a:lnTo>
                  <a:pt x="1594884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-308787">
            <a:off x="12800339" y="6682413"/>
            <a:ext cx="1294451" cy="952500"/>
          </a:xfrm>
          <a:custGeom>
            <a:avLst/>
            <a:gdLst/>
            <a:ahLst/>
            <a:cxnLst/>
            <a:rect r="r" b="b" t="t" l="l"/>
            <a:pathLst>
              <a:path h="952500" w="1294451">
                <a:moveTo>
                  <a:pt x="0" y="0"/>
                </a:moveTo>
                <a:lnTo>
                  <a:pt x="1294451" y="0"/>
                </a:lnTo>
                <a:lnTo>
                  <a:pt x="1294451" y="952500"/>
                </a:lnTo>
                <a:lnTo>
                  <a:pt x="0" y="95250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-61078">
            <a:off x="8276766" y="3874602"/>
            <a:ext cx="3550561" cy="925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42"/>
              </a:lnSpc>
            </a:pPr>
            <a:r>
              <a:rPr lang="en-US" sz="2462">
                <a:solidFill>
                  <a:srgbClr val="1A1A1A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HELLO智能廚師，我想要好食嘅食物啊，唔該!</a:t>
            </a:r>
          </a:p>
        </p:txBody>
      </p:sp>
      <p:sp>
        <p:nvSpPr>
          <p:cNvPr name="TextBox 20" id="20"/>
          <p:cNvSpPr txBox="true"/>
          <p:nvPr/>
        </p:nvSpPr>
        <p:spPr>
          <a:xfrm rot="-80182">
            <a:off x="121808" y="3677261"/>
            <a:ext cx="4061938" cy="12817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47"/>
              </a:lnSpc>
            </a:pPr>
            <a:r>
              <a:rPr lang="en-US" sz="2344">
                <a:solidFill>
                  <a:srgbClr val="1A1A1A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你好，</a:t>
            </a:r>
          </a:p>
          <a:p>
            <a:pPr algn="ctr">
              <a:lnSpc>
                <a:spcPts val="3447"/>
              </a:lnSpc>
            </a:pPr>
            <a:r>
              <a:rPr lang="en-US" sz="2344">
                <a:solidFill>
                  <a:srgbClr val="1A1A1A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歡迎光臨人工智能餐廳</a:t>
            </a:r>
          </a:p>
          <a:p>
            <a:pPr algn="ctr">
              <a:lnSpc>
                <a:spcPts val="3447"/>
              </a:lnSpc>
            </a:pPr>
            <a:r>
              <a:rPr lang="en-US" sz="2344">
                <a:solidFill>
                  <a:srgbClr val="1A1A1A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請問想食咩?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3672494" y="3871838"/>
            <a:ext cx="3738668" cy="1305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64"/>
              </a:lnSpc>
            </a:pPr>
            <a:r>
              <a:rPr lang="en-US" sz="2344">
                <a:solidFill>
                  <a:srgbClr val="1A1A1A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好食嘅食物，</a:t>
            </a:r>
          </a:p>
          <a:p>
            <a:pPr algn="ctr">
              <a:lnSpc>
                <a:spcPts val="3564"/>
              </a:lnSpc>
            </a:pPr>
            <a:r>
              <a:rPr lang="en-US" sz="2344">
                <a:solidFill>
                  <a:srgbClr val="1A1A1A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明白，為你推薦本週4款最受客戶喜愛嘅餐點。</a:t>
            </a:r>
          </a:p>
        </p:txBody>
      </p:sp>
      <p:sp>
        <p:nvSpPr>
          <p:cNvPr name="TextBox 22" id="22"/>
          <p:cNvSpPr txBox="true"/>
          <p:nvPr/>
        </p:nvSpPr>
        <p:spPr>
          <a:xfrm rot="588367">
            <a:off x="9712014" y="6819882"/>
            <a:ext cx="1731509" cy="5882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12"/>
              </a:lnSpc>
            </a:pPr>
            <a:r>
              <a:rPr lang="en-US" sz="1587">
                <a:solidFill>
                  <a:srgbClr val="C471ED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心聲: 唔知有無好食嘅拉麵呢</a:t>
            </a:r>
          </a:p>
        </p:txBody>
      </p:sp>
      <p:grpSp>
        <p:nvGrpSpPr>
          <p:cNvPr name="Group 23" id="23"/>
          <p:cNvGrpSpPr/>
          <p:nvPr/>
        </p:nvGrpSpPr>
        <p:grpSpPr>
          <a:xfrm rot="0">
            <a:off x="-3083425" y="-7851715"/>
            <a:ext cx="22397211" cy="8707856"/>
            <a:chOff x="0" y="0"/>
            <a:chExt cx="29862948" cy="11610475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3408547" y="5169882"/>
              <a:ext cx="26454401" cy="6415192"/>
            </a:xfrm>
            <a:custGeom>
              <a:avLst/>
              <a:gdLst/>
              <a:ahLst/>
              <a:cxnLst/>
              <a:rect r="r" b="b" t="t" l="l"/>
              <a:pathLst>
                <a:path h="6415192" w="26454401">
                  <a:moveTo>
                    <a:pt x="0" y="0"/>
                  </a:moveTo>
                  <a:lnTo>
                    <a:pt x="26454401" y="0"/>
                  </a:lnTo>
                  <a:lnTo>
                    <a:pt x="26454401" y="6415193"/>
                  </a:lnTo>
                  <a:lnTo>
                    <a:pt x="0" y="64151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>
                <a:alphaModFix amt="31999"/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25" id="25"/>
            <p:cNvGrpSpPr/>
            <p:nvPr/>
          </p:nvGrpSpPr>
          <p:grpSpPr>
            <a:xfrm rot="0">
              <a:off x="0" y="0"/>
              <a:ext cx="29573487" cy="11585075"/>
              <a:chOff x="0" y="0"/>
              <a:chExt cx="6739107" cy="2639968"/>
            </a:xfrm>
          </p:grpSpPr>
          <p:sp>
            <p:nvSpPr>
              <p:cNvPr name="Freeform 26" id="26"/>
              <p:cNvSpPr/>
              <p:nvPr/>
            </p:nvSpPr>
            <p:spPr>
              <a:xfrm flipH="false" flipV="false" rot="0">
                <a:off x="0" y="0"/>
                <a:ext cx="6739107" cy="2639968"/>
              </a:xfrm>
              <a:custGeom>
                <a:avLst/>
                <a:gdLst/>
                <a:ahLst/>
                <a:cxnLst/>
                <a:rect r="r" b="b" t="t" l="l"/>
                <a:pathLst>
                  <a:path h="2639968" w="6739107">
                    <a:moveTo>
                      <a:pt x="30716" y="0"/>
                    </a:moveTo>
                    <a:lnTo>
                      <a:pt x="6708391" y="0"/>
                    </a:lnTo>
                    <a:cubicBezTo>
                      <a:pt x="6725355" y="0"/>
                      <a:pt x="6739107" y="13752"/>
                      <a:pt x="6739107" y="30716"/>
                    </a:cubicBezTo>
                    <a:lnTo>
                      <a:pt x="6739107" y="2609252"/>
                    </a:lnTo>
                    <a:cubicBezTo>
                      <a:pt x="6739107" y="2626216"/>
                      <a:pt x="6725355" y="2639968"/>
                      <a:pt x="6708391" y="2639968"/>
                    </a:cubicBezTo>
                    <a:lnTo>
                      <a:pt x="30716" y="2639968"/>
                    </a:lnTo>
                    <a:cubicBezTo>
                      <a:pt x="13752" y="2639968"/>
                      <a:pt x="0" y="2626216"/>
                      <a:pt x="0" y="2609252"/>
                    </a:cubicBezTo>
                    <a:lnTo>
                      <a:pt x="0" y="30716"/>
                    </a:lnTo>
                    <a:cubicBezTo>
                      <a:pt x="0" y="13752"/>
                      <a:pt x="13752" y="0"/>
                      <a:pt x="30716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</p:spPr>
          </p:sp>
          <p:sp>
            <p:nvSpPr>
              <p:cNvPr name="TextBox 27" id="27"/>
              <p:cNvSpPr txBox="true"/>
              <p:nvPr/>
            </p:nvSpPr>
            <p:spPr>
              <a:xfrm>
                <a:off x="0" y="-57150"/>
                <a:ext cx="6739107" cy="269711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99"/>
                  </a:lnSpc>
                </a:pPr>
              </a:p>
            </p:txBody>
          </p:sp>
        </p:grpSp>
        <p:sp>
          <p:nvSpPr>
            <p:cNvPr name="Freeform 28" id="28"/>
            <p:cNvSpPr/>
            <p:nvPr/>
          </p:nvSpPr>
          <p:spPr>
            <a:xfrm flipH="false" flipV="false" rot="-10800000">
              <a:off x="3826808" y="5996083"/>
              <a:ext cx="24952851" cy="5614391"/>
            </a:xfrm>
            <a:custGeom>
              <a:avLst/>
              <a:gdLst/>
              <a:ahLst/>
              <a:cxnLst/>
              <a:rect r="r" b="b" t="t" l="l"/>
              <a:pathLst>
                <a:path h="5614391" w="24952851">
                  <a:moveTo>
                    <a:pt x="0" y="0"/>
                  </a:moveTo>
                  <a:lnTo>
                    <a:pt x="24952851" y="0"/>
                  </a:lnTo>
                  <a:lnTo>
                    <a:pt x="24952851" y="5614392"/>
                  </a:lnTo>
                  <a:lnTo>
                    <a:pt x="0" y="5614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>
                <a:alphaModFix amt="63000"/>
              </a:blip>
              <a:stretch>
                <a:fillRect l="0" t="0" r="0" b="0"/>
              </a:stretch>
            </a:blipFill>
          </p:spPr>
        </p:sp>
      </p:grpSp>
      <p:sp>
        <p:nvSpPr>
          <p:cNvPr name="TextBox 29" id="29"/>
          <p:cNvSpPr txBox="true"/>
          <p:nvPr/>
        </p:nvSpPr>
        <p:spPr>
          <a:xfrm rot="0">
            <a:off x="483903" y="1253497"/>
            <a:ext cx="8958419" cy="9140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62"/>
              </a:lnSpc>
            </a:pPr>
            <a:r>
              <a:rPr lang="en-US" sz="5008" b="true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試想像......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416540"/>
          </a:xfrm>
          <a:custGeom>
            <a:avLst/>
            <a:gdLst/>
            <a:ahLst/>
            <a:cxnLst/>
            <a:rect r="r" b="b" t="t" l="l"/>
            <a:pathLst>
              <a:path h="10416540" w="18288000">
                <a:moveTo>
                  <a:pt x="0" y="0"/>
                </a:moveTo>
                <a:lnTo>
                  <a:pt x="18288000" y="0"/>
                </a:lnTo>
                <a:lnTo>
                  <a:pt x="18288000" y="10416540"/>
                </a:lnTo>
                <a:lnTo>
                  <a:pt x="0" y="104165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77970" y="1531080"/>
            <a:ext cx="5635997" cy="5820858"/>
            <a:chOff x="0" y="0"/>
            <a:chExt cx="6350000" cy="655828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4"/>
              <a:stretch>
                <a:fillRect l="-3359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gradFill rotWithShape="true">
              <a:gsLst>
                <a:gs pos="0">
                  <a:srgbClr val="004AAD">
                    <a:alpha val="100000"/>
                  </a:srgbClr>
                </a:gs>
                <a:gs pos="100000">
                  <a:srgbClr val="CB6CE6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name="Group 6" id="6"/>
          <p:cNvGrpSpPr/>
          <p:nvPr/>
        </p:nvGrpSpPr>
        <p:grpSpPr>
          <a:xfrm rot="0">
            <a:off x="8104560" y="2526143"/>
            <a:ext cx="9280332" cy="3992268"/>
            <a:chOff x="0" y="0"/>
            <a:chExt cx="2491483" cy="107180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491483" cy="1071801"/>
            </a:xfrm>
            <a:custGeom>
              <a:avLst/>
              <a:gdLst/>
              <a:ahLst/>
              <a:cxnLst/>
              <a:rect r="r" b="b" t="t" l="l"/>
              <a:pathLst>
                <a:path h="1071801" w="2491483">
                  <a:moveTo>
                    <a:pt x="40043" y="0"/>
                  </a:moveTo>
                  <a:lnTo>
                    <a:pt x="2451440" y="0"/>
                  </a:lnTo>
                  <a:cubicBezTo>
                    <a:pt x="2462060" y="0"/>
                    <a:pt x="2472245" y="4219"/>
                    <a:pt x="2479754" y="11728"/>
                  </a:cubicBezTo>
                  <a:cubicBezTo>
                    <a:pt x="2487264" y="19238"/>
                    <a:pt x="2491483" y="29423"/>
                    <a:pt x="2491483" y="40043"/>
                  </a:cubicBezTo>
                  <a:lnTo>
                    <a:pt x="2491483" y="1031758"/>
                  </a:lnTo>
                  <a:cubicBezTo>
                    <a:pt x="2491483" y="1042378"/>
                    <a:pt x="2487264" y="1052563"/>
                    <a:pt x="2479754" y="1060072"/>
                  </a:cubicBezTo>
                  <a:cubicBezTo>
                    <a:pt x="2472245" y="1067582"/>
                    <a:pt x="2462060" y="1071801"/>
                    <a:pt x="2451440" y="1071801"/>
                  </a:cubicBezTo>
                  <a:lnTo>
                    <a:pt x="40043" y="1071801"/>
                  </a:lnTo>
                  <a:cubicBezTo>
                    <a:pt x="29423" y="1071801"/>
                    <a:pt x="19238" y="1067582"/>
                    <a:pt x="11728" y="1060072"/>
                  </a:cubicBezTo>
                  <a:cubicBezTo>
                    <a:pt x="4219" y="1052563"/>
                    <a:pt x="0" y="1042378"/>
                    <a:pt x="0" y="1031758"/>
                  </a:cubicBezTo>
                  <a:lnTo>
                    <a:pt x="0" y="40043"/>
                  </a:lnTo>
                  <a:cubicBezTo>
                    <a:pt x="0" y="29423"/>
                    <a:pt x="4219" y="19238"/>
                    <a:pt x="11728" y="11728"/>
                  </a:cubicBezTo>
                  <a:cubicBezTo>
                    <a:pt x="19238" y="4219"/>
                    <a:pt x="29423" y="0"/>
                    <a:pt x="40043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4AAD">
                    <a:alpha val="100000"/>
                  </a:srgbClr>
                </a:gs>
                <a:gs pos="100000">
                  <a:srgbClr val="CB6CE6">
                    <a:alpha val="100000"/>
                  </a:srgbClr>
                </a:gs>
              </a:gsLst>
              <a:lin ang="2700000"/>
            </a:gradFill>
            <a:ln w="95250" cap="rnd">
              <a:solidFill>
                <a:srgbClr val="F2F2F2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28575"/>
              <a:ext cx="2491483" cy="1100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79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869937" y="3427186"/>
            <a:ext cx="4206684" cy="3749919"/>
          </a:xfrm>
          <a:custGeom>
            <a:avLst/>
            <a:gdLst/>
            <a:ahLst/>
            <a:cxnLst/>
            <a:rect r="r" b="b" t="t" l="l"/>
            <a:pathLst>
              <a:path h="3749919" w="4206684">
                <a:moveTo>
                  <a:pt x="0" y="0"/>
                </a:moveTo>
                <a:lnTo>
                  <a:pt x="4206685" y="0"/>
                </a:lnTo>
                <a:lnTo>
                  <a:pt x="4206685" y="3749919"/>
                </a:lnTo>
                <a:lnTo>
                  <a:pt x="0" y="374991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2052" t="0" r="0" b="-58453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295560">
            <a:off x="1176723" y="2247266"/>
            <a:ext cx="1302508" cy="1435271"/>
          </a:xfrm>
          <a:custGeom>
            <a:avLst/>
            <a:gdLst/>
            <a:ahLst/>
            <a:cxnLst/>
            <a:rect r="r" b="b" t="t" l="l"/>
            <a:pathLst>
              <a:path h="1435271" w="1302508">
                <a:moveTo>
                  <a:pt x="0" y="0"/>
                </a:moveTo>
                <a:lnTo>
                  <a:pt x="1302509" y="0"/>
                </a:lnTo>
                <a:lnTo>
                  <a:pt x="1302509" y="1435271"/>
                </a:lnTo>
                <a:lnTo>
                  <a:pt x="0" y="143527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138702" y="2132375"/>
            <a:ext cx="1875839" cy="1435271"/>
          </a:xfrm>
          <a:custGeom>
            <a:avLst/>
            <a:gdLst/>
            <a:ahLst/>
            <a:cxnLst/>
            <a:rect r="r" b="b" t="t" l="l"/>
            <a:pathLst>
              <a:path h="1435271" w="1875839">
                <a:moveTo>
                  <a:pt x="0" y="0"/>
                </a:moveTo>
                <a:lnTo>
                  <a:pt x="1875839" y="0"/>
                </a:lnTo>
                <a:lnTo>
                  <a:pt x="1875839" y="1435271"/>
                </a:lnTo>
                <a:lnTo>
                  <a:pt x="0" y="143527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5138702" y="4119861"/>
            <a:ext cx="2129913" cy="1453444"/>
          </a:xfrm>
          <a:custGeom>
            <a:avLst/>
            <a:gdLst/>
            <a:ahLst/>
            <a:cxnLst/>
            <a:rect r="r" b="b" t="t" l="l"/>
            <a:pathLst>
              <a:path h="1453444" w="2129913">
                <a:moveTo>
                  <a:pt x="0" y="0"/>
                </a:moveTo>
                <a:lnTo>
                  <a:pt x="2129913" y="0"/>
                </a:lnTo>
                <a:lnTo>
                  <a:pt x="2129913" y="1453444"/>
                </a:lnTo>
                <a:lnTo>
                  <a:pt x="0" y="145344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5022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308787">
            <a:off x="963285" y="4453559"/>
            <a:ext cx="1729386" cy="1272540"/>
          </a:xfrm>
          <a:custGeom>
            <a:avLst/>
            <a:gdLst/>
            <a:ahLst/>
            <a:cxnLst/>
            <a:rect r="r" b="b" t="t" l="l"/>
            <a:pathLst>
              <a:path h="1272540" w="1729386">
                <a:moveTo>
                  <a:pt x="0" y="0"/>
                </a:moveTo>
                <a:lnTo>
                  <a:pt x="1729386" y="0"/>
                </a:lnTo>
                <a:lnTo>
                  <a:pt x="1729386" y="1272540"/>
                </a:lnTo>
                <a:lnTo>
                  <a:pt x="0" y="127254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-140410" y="7770794"/>
            <a:ext cx="18568820" cy="5032412"/>
          </a:xfrm>
          <a:custGeom>
            <a:avLst/>
            <a:gdLst/>
            <a:ahLst/>
            <a:cxnLst/>
            <a:rect r="r" b="b" t="t" l="l"/>
            <a:pathLst>
              <a:path h="5032412" w="18568820">
                <a:moveTo>
                  <a:pt x="0" y="0"/>
                </a:moveTo>
                <a:lnTo>
                  <a:pt x="18568820" y="0"/>
                </a:lnTo>
                <a:lnTo>
                  <a:pt x="18568820" y="5032412"/>
                </a:lnTo>
                <a:lnTo>
                  <a:pt x="0" y="503241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53000"/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-184145" r="-14252" b="-137428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8620071" y="2732292"/>
            <a:ext cx="8249310" cy="39234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846639" indent="-423320" lvl="1">
              <a:lnSpc>
                <a:spcPts val="6313"/>
              </a:lnSpc>
              <a:buAutoNum type="arabicPeriod" startAt="1"/>
            </a:pPr>
            <a:r>
              <a:rPr lang="en-US" sz="3921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美美想吃的食物是?</a:t>
            </a:r>
          </a:p>
          <a:p>
            <a:pPr algn="just" marL="846639" indent="-423320" lvl="1">
              <a:lnSpc>
                <a:spcPts val="6313"/>
              </a:lnSpc>
              <a:buAutoNum type="arabicPeriod" startAt="1"/>
            </a:pPr>
            <a:r>
              <a:rPr lang="en-US" sz="3921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你認為智能廚師知道美美想吃的食物是拉麵嗎?</a:t>
            </a:r>
          </a:p>
          <a:p>
            <a:pPr algn="just" marL="846639" indent="-423320" lvl="1">
              <a:lnSpc>
                <a:spcPts val="6313"/>
              </a:lnSpc>
              <a:buAutoNum type="arabicPeriod" startAt="1"/>
            </a:pPr>
            <a:r>
              <a:rPr lang="en-US" sz="3921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人工智能廚師能夠讀心嗎?</a:t>
            </a:r>
          </a:p>
          <a:p>
            <a:pPr algn="just">
              <a:lnSpc>
                <a:spcPts val="5960"/>
              </a:lnSpc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4281141" y="8036402"/>
            <a:ext cx="9725719" cy="18905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22"/>
              </a:lnSpc>
            </a:pPr>
            <a:r>
              <a:rPr lang="en-US" sz="5444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怎樣才能讓人工智能廚師提供到</a:t>
            </a:r>
          </a:p>
          <a:p>
            <a:pPr algn="ctr">
              <a:lnSpc>
                <a:spcPts val="7622"/>
              </a:lnSpc>
              <a:spcBef>
                <a:spcPct val="0"/>
              </a:spcBef>
            </a:pPr>
            <a:r>
              <a:rPr lang="en-US" sz="5444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美美想要的食物?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-3083425" y="-7851715"/>
            <a:ext cx="22397211" cy="8707856"/>
            <a:chOff x="0" y="0"/>
            <a:chExt cx="29862948" cy="11610475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3408547" y="5169882"/>
              <a:ext cx="26454401" cy="6415192"/>
            </a:xfrm>
            <a:custGeom>
              <a:avLst/>
              <a:gdLst/>
              <a:ahLst/>
              <a:cxnLst/>
              <a:rect r="r" b="b" t="t" l="l"/>
              <a:pathLst>
                <a:path h="6415192" w="26454401">
                  <a:moveTo>
                    <a:pt x="0" y="0"/>
                  </a:moveTo>
                  <a:lnTo>
                    <a:pt x="26454401" y="0"/>
                  </a:lnTo>
                  <a:lnTo>
                    <a:pt x="26454401" y="6415193"/>
                  </a:lnTo>
                  <a:lnTo>
                    <a:pt x="0" y="64151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alphaModFix amt="31999"/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19" id="19"/>
            <p:cNvGrpSpPr/>
            <p:nvPr/>
          </p:nvGrpSpPr>
          <p:grpSpPr>
            <a:xfrm rot="0">
              <a:off x="0" y="0"/>
              <a:ext cx="29573487" cy="11585075"/>
              <a:chOff x="0" y="0"/>
              <a:chExt cx="6739107" cy="2639968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0" y="0"/>
                <a:ext cx="6739107" cy="2639968"/>
              </a:xfrm>
              <a:custGeom>
                <a:avLst/>
                <a:gdLst/>
                <a:ahLst/>
                <a:cxnLst/>
                <a:rect r="r" b="b" t="t" l="l"/>
                <a:pathLst>
                  <a:path h="2639968" w="6739107">
                    <a:moveTo>
                      <a:pt x="30716" y="0"/>
                    </a:moveTo>
                    <a:lnTo>
                      <a:pt x="6708391" y="0"/>
                    </a:lnTo>
                    <a:cubicBezTo>
                      <a:pt x="6725355" y="0"/>
                      <a:pt x="6739107" y="13752"/>
                      <a:pt x="6739107" y="30716"/>
                    </a:cubicBezTo>
                    <a:lnTo>
                      <a:pt x="6739107" y="2609252"/>
                    </a:lnTo>
                    <a:cubicBezTo>
                      <a:pt x="6739107" y="2626216"/>
                      <a:pt x="6725355" y="2639968"/>
                      <a:pt x="6708391" y="2639968"/>
                    </a:cubicBezTo>
                    <a:lnTo>
                      <a:pt x="30716" y="2639968"/>
                    </a:lnTo>
                    <a:cubicBezTo>
                      <a:pt x="13752" y="2639968"/>
                      <a:pt x="0" y="2626216"/>
                      <a:pt x="0" y="2609252"/>
                    </a:cubicBezTo>
                    <a:lnTo>
                      <a:pt x="0" y="30716"/>
                    </a:lnTo>
                    <a:cubicBezTo>
                      <a:pt x="0" y="13752"/>
                      <a:pt x="13752" y="0"/>
                      <a:pt x="30716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</p:spPr>
          </p:sp>
          <p:sp>
            <p:nvSpPr>
              <p:cNvPr name="TextBox 21" id="21"/>
              <p:cNvSpPr txBox="true"/>
              <p:nvPr/>
            </p:nvSpPr>
            <p:spPr>
              <a:xfrm>
                <a:off x="0" y="-57150"/>
                <a:ext cx="6739107" cy="269711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99"/>
                  </a:lnSpc>
                </a:pPr>
              </a:p>
            </p:txBody>
          </p:sp>
        </p:grpSp>
        <p:sp>
          <p:nvSpPr>
            <p:cNvPr name="Freeform 22" id="22"/>
            <p:cNvSpPr/>
            <p:nvPr/>
          </p:nvSpPr>
          <p:spPr>
            <a:xfrm flipH="false" flipV="false" rot="-10800000">
              <a:off x="3826808" y="5996083"/>
              <a:ext cx="24952851" cy="5614391"/>
            </a:xfrm>
            <a:custGeom>
              <a:avLst/>
              <a:gdLst/>
              <a:ahLst/>
              <a:cxnLst/>
              <a:rect r="r" b="b" t="t" l="l"/>
              <a:pathLst>
                <a:path h="5614391" w="24952851">
                  <a:moveTo>
                    <a:pt x="0" y="0"/>
                  </a:moveTo>
                  <a:lnTo>
                    <a:pt x="24952851" y="0"/>
                  </a:lnTo>
                  <a:lnTo>
                    <a:pt x="24952851" y="5614392"/>
                  </a:lnTo>
                  <a:lnTo>
                    <a:pt x="0" y="5614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alphaModFix amt="63000"/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416540"/>
          </a:xfrm>
          <a:custGeom>
            <a:avLst/>
            <a:gdLst/>
            <a:ahLst/>
            <a:cxnLst/>
            <a:rect r="r" b="b" t="t" l="l"/>
            <a:pathLst>
              <a:path h="10416540" w="18288000">
                <a:moveTo>
                  <a:pt x="0" y="0"/>
                </a:moveTo>
                <a:lnTo>
                  <a:pt x="18288000" y="0"/>
                </a:lnTo>
                <a:lnTo>
                  <a:pt x="18288000" y="10416540"/>
                </a:lnTo>
                <a:lnTo>
                  <a:pt x="0" y="104165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3190432"/>
            <a:ext cx="18288000" cy="4614408"/>
          </a:xfrm>
          <a:custGeom>
            <a:avLst/>
            <a:gdLst/>
            <a:ahLst/>
            <a:cxnLst/>
            <a:rect r="r" b="b" t="t" l="l"/>
            <a:pathLst>
              <a:path h="4614408" w="18288000">
                <a:moveTo>
                  <a:pt x="0" y="0"/>
                </a:moveTo>
                <a:lnTo>
                  <a:pt x="18288000" y="0"/>
                </a:lnTo>
                <a:lnTo>
                  <a:pt x="18288000" y="4614407"/>
                </a:lnTo>
                <a:lnTo>
                  <a:pt x="0" y="46144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3000"/>
            </a:blip>
            <a:stretch>
              <a:fillRect l="0" t="-107750" r="-4621" b="-20689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6940" y="3211331"/>
            <a:ext cx="4751275" cy="4593508"/>
          </a:xfrm>
          <a:custGeom>
            <a:avLst/>
            <a:gdLst/>
            <a:ahLst/>
            <a:cxnLst/>
            <a:rect r="r" b="b" t="t" l="l"/>
            <a:pathLst>
              <a:path h="4593508" w="4751275">
                <a:moveTo>
                  <a:pt x="0" y="0"/>
                </a:moveTo>
                <a:lnTo>
                  <a:pt x="4751276" y="0"/>
                </a:lnTo>
                <a:lnTo>
                  <a:pt x="4751276" y="4593508"/>
                </a:lnTo>
                <a:lnTo>
                  <a:pt x="0" y="459350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23000"/>
            </a:blip>
            <a:stretch>
              <a:fillRect l="0" t="-5165" r="-44890" b="-7234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102498" y="5354152"/>
            <a:ext cx="1956677" cy="2450687"/>
          </a:xfrm>
          <a:custGeom>
            <a:avLst/>
            <a:gdLst/>
            <a:ahLst/>
            <a:cxnLst/>
            <a:rect r="r" b="b" t="t" l="l"/>
            <a:pathLst>
              <a:path h="2450687" w="1956677">
                <a:moveTo>
                  <a:pt x="0" y="0"/>
                </a:moveTo>
                <a:lnTo>
                  <a:pt x="1956677" y="0"/>
                </a:lnTo>
                <a:lnTo>
                  <a:pt x="1956677" y="2450687"/>
                </a:lnTo>
                <a:lnTo>
                  <a:pt x="0" y="24506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-728" b="-11312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85822" y="2782267"/>
            <a:ext cx="3426318" cy="2492262"/>
          </a:xfrm>
          <a:custGeom>
            <a:avLst/>
            <a:gdLst/>
            <a:ahLst/>
            <a:cxnLst/>
            <a:rect r="r" b="b" t="t" l="l"/>
            <a:pathLst>
              <a:path h="2492262" w="3426318">
                <a:moveTo>
                  <a:pt x="0" y="0"/>
                </a:moveTo>
                <a:lnTo>
                  <a:pt x="3426317" y="0"/>
                </a:lnTo>
                <a:lnTo>
                  <a:pt x="3426317" y="2492262"/>
                </a:lnTo>
                <a:lnTo>
                  <a:pt x="0" y="249226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49902" t="0" r="-72483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7" id="7"/>
          <p:cNvSpPr/>
          <p:nvPr/>
        </p:nvSpPr>
        <p:spPr>
          <a:xfrm flipH="false" flipV="false" rot="-24000">
            <a:off x="15905" y="4622346"/>
            <a:ext cx="3042089" cy="3192996"/>
          </a:xfrm>
          <a:custGeom>
            <a:avLst/>
            <a:gdLst/>
            <a:ahLst/>
            <a:cxnLst/>
            <a:rect r="r" b="b" t="t" l="l"/>
            <a:pathLst>
              <a:path h="3192996" w="3042089">
                <a:moveTo>
                  <a:pt x="22144" y="0"/>
                </a:moveTo>
                <a:lnTo>
                  <a:pt x="3042088" y="21084"/>
                </a:lnTo>
                <a:lnTo>
                  <a:pt x="3019944" y="3192996"/>
                </a:lnTo>
                <a:lnTo>
                  <a:pt x="0" y="3171913"/>
                </a:lnTo>
                <a:lnTo>
                  <a:pt x="22144" y="0"/>
                </a:lnTo>
                <a:close/>
              </a:path>
            </a:pathLst>
          </a:custGeom>
          <a:blipFill>
            <a:blip r:embed="rId9"/>
            <a:stretch>
              <a:fillRect l="-4937" t="0" r="-1645" b="-129482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-3083425" y="-7851715"/>
            <a:ext cx="22397211" cy="8707856"/>
            <a:chOff x="0" y="0"/>
            <a:chExt cx="29862948" cy="1161047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3408547" y="5169882"/>
              <a:ext cx="26454401" cy="6415192"/>
            </a:xfrm>
            <a:custGeom>
              <a:avLst/>
              <a:gdLst/>
              <a:ahLst/>
              <a:cxnLst/>
              <a:rect r="r" b="b" t="t" l="l"/>
              <a:pathLst>
                <a:path h="6415192" w="26454401">
                  <a:moveTo>
                    <a:pt x="0" y="0"/>
                  </a:moveTo>
                  <a:lnTo>
                    <a:pt x="26454401" y="0"/>
                  </a:lnTo>
                  <a:lnTo>
                    <a:pt x="26454401" y="6415193"/>
                  </a:lnTo>
                  <a:lnTo>
                    <a:pt x="0" y="64151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alphaModFix amt="31999"/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10" id="10"/>
            <p:cNvGrpSpPr/>
            <p:nvPr/>
          </p:nvGrpSpPr>
          <p:grpSpPr>
            <a:xfrm rot="0">
              <a:off x="0" y="0"/>
              <a:ext cx="29573487" cy="11585075"/>
              <a:chOff x="0" y="0"/>
              <a:chExt cx="6739107" cy="2639968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6739107" cy="2639968"/>
              </a:xfrm>
              <a:custGeom>
                <a:avLst/>
                <a:gdLst/>
                <a:ahLst/>
                <a:cxnLst/>
                <a:rect r="r" b="b" t="t" l="l"/>
                <a:pathLst>
                  <a:path h="2639968" w="6739107">
                    <a:moveTo>
                      <a:pt x="30716" y="0"/>
                    </a:moveTo>
                    <a:lnTo>
                      <a:pt x="6708391" y="0"/>
                    </a:lnTo>
                    <a:cubicBezTo>
                      <a:pt x="6725355" y="0"/>
                      <a:pt x="6739107" y="13752"/>
                      <a:pt x="6739107" y="30716"/>
                    </a:cubicBezTo>
                    <a:lnTo>
                      <a:pt x="6739107" y="2609252"/>
                    </a:lnTo>
                    <a:cubicBezTo>
                      <a:pt x="6739107" y="2626216"/>
                      <a:pt x="6725355" y="2639968"/>
                      <a:pt x="6708391" y="2639968"/>
                    </a:cubicBezTo>
                    <a:lnTo>
                      <a:pt x="30716" y="2639968"/>
                    </a:lnTo>
                    <a:cubicBezTo>
                      <a:pt x="13752" y="2639968"/>
                      <a:pt x="0" y="2626216"/>
                      <a:pt x="0" y="2609252"/>
                    </a:cubicBezTo>
                    <a:lnTo>
                      <a:pt x="0" y="30716"/>
                    </a:lnTo>
                    <a:cubicBezTo>
                      <a:pt x="0" y="13752"/>
                      <a:pt x="13752" y="0"/>
                      <a:pt x="30716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004AAD">
                      <a:alpha val="100000"/>
                    </a:srgbClr>
                  </a:gs>
                  <a:gs pos="100000">
                    <a:srgbClr val="CB6CE6">
                      <a:alpha val="100000"/>
                    </a:srgbClr>
                  </a:gs>
                </a:gsLst>
                <a:lin ang="0"/>
              </a:gra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0" y="-57150"/>
                <a:ext cx="6739107" cy="269711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99"/>
                  </a:lnSpc>
                </a:pPr>
              </a:p>
            </p:txBody>
          </p:sp>
        </p:grpSp>
        <p:sp>
          <p:nvSpPr>
            <p:cNvPr name="Freeform 13" id="13"/>
            <p:cNvSpPr/>
            <p:nvPr/>
          </p:nvSpPr>
          <p:spPr>
            <a:xfrm flipH="false" flipV="false" rot="-10800000">
              <a:off x="3826808" y="5996083"/>
              <a:ext cx="24952851" cy="5614391"/>
            </a:xfrm>
            <a:custGeom>
              <a:avLst/>
              <a:gdLst/>
              <a:ahLst/>
              <a:cxnLst/>
              <a:rect r="r" b="b" t="t" l="l"/>
              <a:pathLst>
                <a:path h="5614391" w="24952851">
                  <a:moveTo>
                    <a:pt x="0" y="0"/>
                  </a:moveTo>
                  <a:lnTo>
                    <a:pt x="24952851" y="0"/>
                  </a:lnTo>
                  <a:lnTo>
                    <a:pt x="24952851" y="5614392"/>
                  </a:lnTo>
                  <a:lnTo>
                    <a:pt x="0" y="5614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alphaModFix amt="63000"/>
              </a:blip>
              <a:stretch>
                <a:fillRect l="0" t="0" r="0" b="0"/>
              </a:stretch>
            </a:blip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9210675" y="3211331"/>
            <a:ext cx="4429124" cy="4593508"/>
          </a:xfrm>
          <a:custGeom>
            <a:avLst/>
            <a:gdLst/>
            <a:ahLst/>
            <a:cxnLst/>
            <a:rect r="r" b="b" t="t" l="l"/>
            <a:pathLst>
              <a:path h="4593508" w="4429124">
                <a:moveTo>
                  <a:pt x="0" y="0"/>
                </a:moveTo>
                <a:lnTo>
                  <a:pt x="4429124" y="0"/>
                </a:lnTo>
                <a:lnTo>
                  <a:pt x="4429124" y="4593508"/>
                </a:lnTo>
                <a:lnTo>
                  <a:pt x="0" y="459350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23000"/>
            </a:blip>
            <a:stretch>
              <a:fillRect l="-4731" t="-5165" r="-50697" b="-7234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5255398" y="4632849"/>
            <a:ext cx="3632059" cy="3163991"/>
          </a:xfrm>
          <a:custGeom>
            <a:avLst/>
            <a:gdLst/>
            <a:ahLst/>
            <a:cxnLst/>
            <a:rect r="r" b="b" t="t" l="l"/>
            <a:pathLst>
              <a:path h="3163991" w="3632059">
                <a:moveTo>
                  <a:pt x="0" y="0"/>
                </a:moveTo>
                <a:lnTo>
                  <a:pt x="3632060" y="0"/>
                </a:lnTo>
                <a:lnTo>
                  <a:pt x="3632060" y="3163991"/>
                </a:lnTo>
                <a:lnTo>
                  <a:pt x="0" y="316399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017" t="0" r="-1017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5514113" y="3878150"/>
            <a:ext cx="3620362" cy="2000250"/>
          </a:xfrm>
          <a:custGeom>
            <a:avLst/>
            <a:gdLst/>
            <a:ahLst/>
            <a:cxnLst/>
            <a:rect r="r" b="b" t="t" l="l"/>
            <a:pathLst>
              <a:path h="2000250" w="3620362">
                <a:moveTo>
                  <a:pt x="0" y="0"/>
                </a:moveTo>
                <a:lnTo>
                  <a:pt x="3620362" y="0"/>
                </a:lnTo>
                <a:lnTo>
                  <a:pt x="3620362" y="2000250"/>
                </a:lnTo>
                <a:lnTo>
                  <a:pt x="0" y="200025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0">
            <a:off x="13714802" y="4068323"/>
            <a:ext cx="2827925" cy="2917027"/>
            <a:chOff x="0" y="0"/>
            <a:chExt cx="3770567" cy="3889369"/>
          </a:xfrm>
        </p:grpSpPr>
        <p:sp>
          <p:nvSpPr>
            <p:cNvPr name="Freeform 18" id="18"/>
            <p:cNvSpPr/>
            <p:nvPr/>
          </p:nvSpPr>
          <p:spPr>
            <a:xfrm flipH="false" flipV="false" rot="75302">
              <a:off x="253562" y="37606"/>
              <a:ext cx="3475651" cy="3814158"/>
            </a:xfrm>
            <a:custGeom>
              <a:avLst/>
              <a:gdLst/>
              <a:ahLst/>
              <a:cxnLst/>
              <a:rect r="r" b="b" t="t" l="l"/>
              <a:pathLst>
                <a:path h="3814158" w="3475651">
                  <a:moveTo>
                    <a:pt x="0" y="0"/>
                  </a:moveTo>
                  <a:lnTo>
                    <a:pt x="3475651" y="0"/>
                  </a:lnTo>
                  <a:lnTo>
                    <a:pt x="3475651" y="3814158"/>
                  </a:lnTo>
                  <a:lnTo>
                    <a:pt x="0" y="3814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0" t="0" r="0" b="0"/>
              </a:stretch>
            </a:blipFill>
          </p:spPr>
        </p:sp>
        <p:pic>
          <p:nvPicPr>
            <p:cNvPr name="Picture 19" id="19"/>
            <p:cNvPicPr>
              <a:picLocks noChangeAspect="true"/>
            </p:cNvPicPr>
            <p:nvPr/>
          </p:nvPicPr>
          <p:blipFill>
            <a:blip r:embed="rId16"/>
            <a:srcRect l="0" t="0" r="0" b="0"/>
            <a:stretch>
              <a:fillRect/>
            </a:stretch>
          </p:blipFill>
          <p:spPr>
            <a:xfrm flipH="false" flipV="false" rot="-428890">
              <a:off x="543539" y="498174"/>
              <a:ext cx="920613" cy="1129587"/>
            </a:xfrm>
            <a:prstGeom prst="rect">
              <a:avLst/>
            </a:prstGeom>
          </p:spPr>
        </p:pic>
        <p:pic>
          <p:nvPicPr>
            <p:cNvPr name="Picture 20" id="20"/>
            <p:cNvPicPr>
              <a:picLocks noChangeAspect="true"/>
            </p:cNvPicPr>
            <p:nvPr/>
          </p:nvPicPr>
          <p:blipFill>
            <a:blip r:embed="rId16"/>
            <a:srcRect l="0" t="0" r="0" b="0"/>
            <a:stretch>
              <a:fillRect/>
            </a:stretch>
          </p:blipFill>
          <p:spPr>
            <a:xfrm flipH="false" flipV="false" rot="-428890">
              <a:off x="59993" y="940976"/>
              <a:ext cx="828013" cy="1015967"/>
            </a:xfrm>
            <a:prstGeom prst="rect">
              <a:avLst/>
            </a:prstGeom>
          </p:spPr>
        </p:pic>
      </p:grpSp>
      <p:sp>
        <p:nvSpPr>
          <p:cNvPr name="Freeform 21" id="21"/>
          <p:cNvSpPr/>
          <p:nvPr/>
        </p:nvSpPr>
        <p:spPr>
          <a:xfrm flipH="false" flipV="false" rot="0">
            <a:off x="16067283" y="4101140"/>
            <a:ext cx="2619677" cy="3695700"/>
          </a:xfrm>
          <a:custGeom>
            <a:avLst/>
            <a:gdLst/>
            <a:ahLst/>
            <a:cxnLst/>
            <a:rect r="r" b="b" t="t" l="l"/>
            <a:pathLst>
              <a:path h="3695700" w="2619677">
                <a:moveTo>
                  <a:pt x="0" y="0"/>
                </a:moveTo>
                <a:lnTo>
                  <a:pt x="2619677" y="0"/>
                </a:lnTo>
                <a:lnTo>
                  <a:pt x="2619677" y="3695700"/>
                </a:lnTo>
                <a:lnTo>
                  <a:pt x="0" y="3695700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-132408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276632">
            <a:off x="11489931" y="3544634"/>
            <a:ext cx="2179990" cy="1204444"/>
          </a:xfrm>
          <a:custGeom>
            <a:avLst/>
            <a:gdLst/>
            <a:ahLst/>
            <a:cxnLst/>
            <a:rect r="r" b="b" t="t" l="l"/>
            <a:pathLst>
              <a:path h="1204444" w="2179990">
                <a:moveTo>
                  <a:pt x="0" y="0"/>
                </a:moveTo>
                <a:lnTo>
                  <a:pt x="2179990" y="0"/>
                </a:lnTo>
                <a:lnTo>
                  <a:pt x="2179990" y="1204444"/>
                </a:lnTo>
                <a:lnTo>
                  <a:pt x="0" y="1204444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true" flipV="false" rot="-610908">
            <a:off x="2357088" y="4987668"/>
            <a:ext cx="1301733" cy="719207"/>
          </a:xfrm>
          <a:custGeom>
            <a:avLst/>
            <a:gdLst/>
            <a:ahLst/>
            <a:cxnLst/>
            <a:rect r="r" b="b" t="t" l="l"/>
            <a:pathLst>
              <a:path h="719207" w="1301733">
                <a:moveTo>
                  <a:pt x="1301733" y="0"/>
                </a:moveTo>
                <a:lnTo>
                  <a:pt x="0" y="0"/>
                </a:lnTo>
                <a:lnTo>
                  <a:pt x="0" y="719207"/>
                </a:lnTo>
                <a:lnTo>
                  <a:pt x="1301733" y="719207"/>
                </a:lnTo>
                <a:lnTo>
                  <a:pt x="1301733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-61078">
            <a:off x="641585" y="2829783"/>
            <a:ext cx="2782432" cy="15725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72"/>
              </a:lnSpc>
            </a:pPr>
            <a:r>
              <a:rPr lang="en-US" sz="2087">
                <a:solidFill>
                  <a:srgbClr val="1A1A1A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HELLO智能廚師，我想要雞湯拉麵，要多麵多湯多蛋多蔥，加多舊叉燒，麵要軟，要特辣!!!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0">
            <a:off x="9637411" y="3458966"/>
            <a:ext cx="2348318" cy="2124300"/>
          </a:xfrm>
          <a:custGeom>
            <a:avLst/>
            <a:gdLst/>
            <a:ahLst/>
            <a:cxnLst/>
            <a:rect r="r" b="b" t="t" l="l"/>
            <a:pathLst>
              <a:path h="2124300" w="2348318">
                <a:moveTo>
                  <a:pt x="0" y="0"/>
                </a:moveTo>
                <a:lnTo>
                  <a:pt x="2348318" y="0"/>
                </a:lnTo>
                <a:lnTo>
                  <a:pt x="2348318" y="2124300"/>
                </a:lnTo>
                <a:lnTo>
                  <a:pt x="0" y="21243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-53004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-534312">
            <a:off x="9588727" y="5349613"/>
            <a:ext cx="2724532" cy="2257956"/>
          </a:xfrm>
          <a:custGeom>
            <a:avLst/>
            <a:gdLst/>
            <a:ahLst/>
            <a:cxnLst/>
            <a:rect r="r" b="b" t="t" l="l"/>
            <a:pathLst>
              <a:path h="2257956" w="2724532">
                <a:moveTo>
                  <a:pt x="0" y="0"/>
                </a:moveTo>
                <a:lnTo>
                  <a:pt x="2724533" y="0"/>
                </a:lnTo>
                <a:lnTo>
                  <a:pt x="2724533" y="2257956"/>
                </a:lnTo>
                <a:lnTo>
                  <a:pt x="0" y="2257956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TextBox 27" id="27"/>
          <p:cNvSpPr txBox="true"/>
          <p:nvPr/>
        </p:nvSpPr>
        <p:spPr>
          <a:xfrm rot="281261">
            <a:off x="11661470" y="3662601"/>
            <a:ext cx="1841582" cy="754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44"/>
              </a:lnSpc>
            </a:pPr>
            <a:r>
              <a:rPr lang="en-US" sz="2071">
                <a:solidFill>
                  <a:srgbClr val="1A1A1A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餐點已完成，</a:t>
            </a:r>
          </a:p>
          <a:p>
            <a:pPr algn="ctr">
              <a:lnSpc>
                <a:spcPts val="3044"/>
              </a:lnSpc>
            </a:pPr>
            <a:r>
              <a:rPr lang="en-US" sz="2071">
                <a:solidFill>
                  <a:srgbClr val="1A1A1A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請享用!</a:t>
            </a:r>
          </a:p>
        </p:txBody>
      </p:sp>
      <p:sp>
        <p:nvSpPr>
          <p:cNvPr name="TextBox 28" id="28"/>
          <p:cNvSpPr txBox="true"/>
          <p:nvPr/>
        </p:nvSpPr>
        <p:spPr>
          <a:xfrm rot="-606280">
            <a:off x="2281919" y="5077211"/>
            <a:ext cx="1548852" cy="3477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31"/>
              </a:lnSpc>
            </a:pPr>
            <a:r>
              <a:rPr lang="en-US" sz="1994">
                <a:solidFill>
                  <a:srgbClr val="1A1A1A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明白！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915123" y="8138214"/>
            <a:ext cx="2713317" cy="931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79"/>
              </a:lnSpc>
            </a:pPr>
            <a:r>
              <a:rPr lang="en-US" sz="2699" b="true">
                <a:solidFill>
                  <a:srgbClr val="0F4DB1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顧客按個人</a:t>
            </a:r>
          </a:p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b="true" sz="2699">
                <a:solidFill>
                  <a:srgbClr val="0F4DB1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口味下單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5255398" y="8062092"/>
            <a:ext cx="3471646" cy="1407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79"/>
              </a:lnSpc>
            </a:pPr>
            <a:r>
              <a:rPr lang="en-US" sz="2699" b="true">
                <a:solidFill>
                  <a:srgbClr val="0F4DB1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廚師選擇合適的煮食</a:t>
            </a:r>
          </a:p>
          <a:p>
            <a:pPr algn="ctr">
              <a:lnSpc>
                <a:spcPts val="3779"/>
              </a:lnSpc>
            </a:pPr>
            <a:r>
              <a:rPr lang="en-US" sz="2699" b="true">
                <a:solidFill>
                  <a:srgbClr val="0F4DB1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材料及烹飪方式，</a:t>
            </a:r>
          </a:p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b="true" sz="2699">
                <a:solidFill>
                  <a:srgbClr val="0F4DB1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如炒、煮、烘烤等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9985074" y="8062092"/>
            <a:ext cx="2713317" cy="455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b="true" sz="2699">
                <a:solidFill>
                  <a:srgbClr val="0F4DB1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出鍋的美味佳餚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4313476" y="8062092"/>
            <a:ext cx="3280866" cy="1407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b="true" sz="2699">
                <a:solidFill>
                  <a:srgbClr val="0F4DB1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顧</a:t>
            </a:r>
            <a:r>
              <a:rPr lang="en-US" b="true" sz="2699">
                <a:solidFill>
                  <a:srgbClr val="0F4DB1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客根據自己的</a:t>
            </a:r>
          </a:p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b="true" sz="2699">
                <a:solidFill>
                  <a:srgbClr val="0F4DB1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喜好和需求，</a:t>
            </a:r>
          </a:p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b="true" sz="2699">
                <a:solidFill>
                  <a:srgbClr val="0F4DB1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來評判和享用菜式</a:t>
            </a:r>
          </a:p>
        </p:txBody>
      </p:sp>
      <p:grpSp>
        <p:nvGrpSpPr>
          <p:cNvPr name="Group 33" id="33"/>
          <p:cNvGrpSpPr/>
          <p:nvPr/>
        </p:nvGrpSpPr>
        <p:grpSpPr>
          <a:xfrm rot="0">
            <a:off x="1474749" y="1577802"/>
            <a:ext cx="1122924" cy="1122924"/>
            <a:chOff x="0" y="0"/>
            <a:chExt cx="1497232" cy="1497232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1497232" cy="1497232"/>
            </a:xfrm>
            <a:custGeom>
              <a:avLst/>
              <a:gdLst/>
              <a:ahLst/>
              <a:cxnLst/>
              <a:rect r="r" b="b" t="t" l="l"/>
              <a:pathLst>
                <a:path h="1497232" w="1497232">
                  <a:moveTo>
                    <a:pt x="0" y="0"/>
                  </a:moveTo>
                  <a:lnTo>
                    <a:pt x="1497232" y="0"/>
                  </a:lnTo>
                  <a:lnTo>
                    <a:pt x="1497232" y="1497232"/>
                  </a:lnTo>
                  <a:lnTo>
                    <a:pt x="0" y="1497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35" id="35"/>
            <p:cNvSpPr txBox="true"/>
            <p:nvPr/>
          </p:nvSpPr>
          <p:spPr>
            <a:xfrm rot="0">
              <a:off x="419135" y="312221"/>
              <a:ext cx="1078097" cy="80813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5180"/>
                </a:lnSpc>
              </a:pPr>
              <a:r>
                <a:rPr lang="en-US" sz="3700" spc="444">
                  <a:solidFill>
                    <a:srgbClr val="7453D4"/>
                  </a:solidFill>
                  <a:latin typeface="Anton"/>
                  <a:ea typeface="Anton"/>
                  <a:cs typeface="Anton"/>
                  <a:sym typeface="Anton"/>
                </a:rPr>
                <a:t>01</a:t>
              </a: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6429759" y="1577802"/>
            <a:ext cx="1122924" cy="1122924"/>
            <a:chOff x="0" y="0"/>
            <a:chExt cx="1497232" cy="1497232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1497232" cy="1497232"/>
            </a:xfrm>
            <a:custGeom>
              <a:avLst/>
              <a:gdLst/>
              <a:ahLst/>
              <a:cxnLst/>
              <a:rect r="r" b="b" t="t" l="l"/>
              <a:pathLst>
                <a:path h="1497232" w="1497232">
                  <a:moveTo>
                    <a:pt x="0" y="0"/>
                  </a:moveTo>
                  <a:lnTo>
                    <a:pt x="1497232" y="0"/>
                  </a:lnTo>
                  <a:lnTo>
                    <a:pt x="1497232" y="1497232"/>
                  </a:lnTo>
                  <a:lnTo>
                    <a:pt x="0" y="1497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38" id="38"/>
            <p:cNvSpPr txBox="true"/>
            <p:nvPr/>
          </p:nvSpPr>
          <p:spPr>
            <a:xfrm rot="0">
              <a:off x="419135" y="312221"/>
              <a:ext cx="1078097" cy="80813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5180"/>
                </a:lnSpc>
              </a:pPr>
              <a:r>
                <a:rPr lang="en-US" sz="3700" spc="444">
                  <a:solidFill>
                    <a:srgbClr val="7453D4"/>
                  </a:solidFill>
                  <a:latin typeface="Anton"/>
                  <a:ea typeface="Anton"/>
                  <a:cs typeface="Anton"/>
                  <a:sym typeface="Anton"/>
                </a:rPr>
                <a:t>02</a:t>
              </a: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10627657" y="1577802"/>
            <a:ext cx="1122924" cy="1122924"/>
            <a:chOff x="0" y="0"/>
            <a:chExt cx="1497232" cy="1497232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1497232" cy="1497232"/>
            </a:xfrm>
            <a:custGeom>
              <a:avLst/>
              <a:gdLst/>
              <a:ahLst/>
              <a:cxnLst/>
              <a:rect r="r" b="b" t="t" l="l"/>
              <a:pathLst>
                <a:path h="1497232" w="1497232">
                  <a:moveTo>
                    <a:pt x="0" y="0"/>
                  </a:moveTo>
                  <a:lnTo>
                    <a:pt x="1497232" y="0"/>
                  </a:lnTo>
                  <a:lnTo>
                    <a:pt x="1497232" y="1497232"/>
                  </a:lnTo>
                  <a:lnTo>
                    <a:pt x="0" y="1497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41" id="41"/>
            <p:cNvSpPr txBox="true"/>
            <p:nvPr/>
          </p:nvSpPr>
          <p:spPr>
            <a:xfrm rot="0">
              <a:off x="419135" y="312221"/>
              <a:ext cx="1078097" cy="80813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5180"/>
                </a:lnSpc>
              </a:pPr>
              <a:r>
                <a:rPr lang="en-US" sz="3700" spc="444">
                  <a:solidFill>
                    <a:srgbClr val="7453D4"/>
                  </a:solidFill>
                  <a:latin typeface="Anton"/>
                  <a:ea typeface="Anton"/>
                  <a:cs typeface="Anton"/>
                  <a:sym typeface="Anton"/>
                </a:rPr>
                <a:t>03</a:t>
              </a: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15392446" y="1577802"/>
            <a:ext cx="1122924" cy="1122924"/>
            <a:chOff x="0" y="0"/>
            <a:chExt cx="1497232" cy="1497232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1497232" cy="1497232"/>
            </a:xfrm>
            <a:custGeom>
              <a:avLst/>
              <a:gdLst/>
              <a:ahLst/>
              <a:cxnLst/>
              <a:rect r="r" b="b" t="t" l="l"/>
              <a:pathLst>
                <a:path h="1497232" w="1497232">
                  <a:moveTo>
                    <a:pt x="0" y="0"/>
                  </a:moveTo>
                  <a:lnTo>
                    <a:pt x="1497232" y="0"/>
                  </a:lnTo>
                  <a:lnTo>
                    <a:pt x="1497232" y="1497232"/>
                  </a:lnTo>
                  <a:lnTo>
                    <a:pt x="0" y="1497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44" id="44"/>
            <p:cNvSpPr txBox="true"/>
            <p:nvPr/>
          </p:nvSpPr>
          <p:spPr>
            <a:xfrm rot="0">
              <a:off x="419135" y="312221"/>
              <a:ext cx="1078097" cy="80813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5180"/>
                </a:lnSpc>
              </a:pPr>
              <a:r>
                <a:rPr lang="en-US" sz="3700" spc="444">
                  <a:solidFill>
                    <a:srgbClr val="7453D4"/>
                  </a:solidFill>
                  <a:latin typeface="Anton"/>
                  <a:ea typeface="Anton"/>
                  <a:cs typeface="Anton"/>
                  <a:sym typeface="Anton"/>
                </a:rPr>
                <a:t>04</a:t>
              </a:r>
            </a:p>
          </p:txBody>
        </p:sp>
      </p:grp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416540"/>
          </a:xfrm>
          <a:custGeom>
            <a:avLst/>
            <a:gdLst/>
            <a:ahLst/>
            <a:cxnLst/>
            <a:rect r="r" b="b" t="t" l="l"/>
            <a:pathLst>
              <a:path h="10416540" w="18288000">
                <a:moveTo>
                  <a:pt x="0" y="0"/>
                </a:moveTo>
                <a:lnTo>
                  <a:pt x="18288000" y="0"/>
                </a:lnTo>
                <a:lnTo>
                  <a:pt x="18288000" y="10416540"/>
                </a:lnTo>
                <a:lnTo>
                  <a:pt x="0" y="104165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-61913"/>
            <a:ext cx="18288000" cy="5878700"/>
          </a:xfrm>
          <a:custGeom>
            <a:avLst/>
            <a:gdLst/>
            <a:ahLst/>
            <a:cxnLst/>
            <a:rect r="r" b="b" t="t" l="l"/>
            <a:pathLst>
              <a:path h="5878700" w="18288000">
                <a:moveTo>
                  <a:pt x="0" y="0"/>
                </a:moveTo>
                <a:lnTo>
                  <a:pt x="18288000" y="0"/>
                </a:lnTo>
                <a:lnTo>
                  <a:pt x="18288000" y="5878700"/>
                </a:lnTo>
                <a:lnTo>
                  <a:pt x="0" y="58787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3000"/>
            </a:blip>
            <a:stretch>
              <a:fillRect l="0" t="-81398" r="-2388" b="-137119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940" y="5816787"/>
            <a:ext cx="18568820" cy="5032412"/>
          </a:xfrm>
          <a:custGeom>
            <a:avLst/>
            <a:gdLst/>
            <a:ahLst/>
            <a:cxnLst/>
            <a:rect r="r" b="b" t="t" l="l"/>
            <a:pathLst>
              <a:path h="5032412" w="18568820">
                <a:moveTo>
                  <a:pt x="0" y="0"/>
                </a:moveTo>
                <a:lnTo>
                  <a:pt x="18568820" y="0"/>
                </a:lnTo>
                <a:lnTo>
                  <a:pt x="18568820" y="5032412"/>
                </a:lnTo>
                <a:lnTo>
                  <a:pt x="0" y="503241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184145" r="-14252" b="-137428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078709" y="2099175"/>
            <a:ext cx="1857848" cy="2326906"/>
          </a:xfrm>
          <a:custGeom>
            <a:avLst/>
            <a:gdLst/>
            <a:ahLst/>
            <a:cxnLst/>
            <a:rect r="r" b="b" t="t" l="l"/>
            <a:pathLst>
              <a:path h="2326906" w="1857848">
                <a:moveTo>
                  <a:pt x="0" y="0"/>
                </a:moveTo>
                <a:lnTo>
                  <a:pt x="1857848" y="0"/>
                </a:lnTo>
                <a:lnTo>
                  <a:pt x="1857848" y="2326906"/>
                </a:lnTo>
                <a:lnTo>
                  <a:pt x="0" y="23269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-728" b="-11312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11580" y="81128"/>
            <a:ext cx="3056610" cy="2223341"/>
          </a:xfrm>
          <a:custGeom>
            <a:avLst/>
            <a:gdLst/>
            <a:ahLst/>
            <a:cxnLst/>
            <a:rect r="r" b="b" t="t" l="l"/>
            <a:pathLst>
              <a:path h="2223341" w="3056610">
                <a:moveTo>
                  <a:pt x="0" y="0"/>
                </a:moveTo>
                <a:lnTo>
                  <a:pt x="3056610" y="0"/>
                </a:lnTo>
                <a:lnTo>
                  <a:pt x="3056610" y="2223340"/>
                </a:lnTo>
                <a:lnTo>
                  <a:pt x="0" y="222334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49902" t="0" r="-72483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7" id="7"/>
          <p:cNvSpPr/>
          <p:nvPr/>
        </p:nvSpPr>
        <p:spPr>
          <a:xfrm flipH="false" flipV="false" rot="-24000">
            <a:off x="-10715" y="1438068"/>
            <a:ext cx="2888911" cy="3099640"/>
          </a:xfrm>
          <a:custGeom>
            <a:avLst/>
            <a:gdLst/>
            <a:ahLst/>
            <a:cxnLst/>
            <a:rect r="r" b="b" t="t" l="l"/>
            <a:pathLst>
              <a:path h="3099640" w="2888911">
                <a:moveTo>
                  <a:pt x="21500" y="0"/>
                </a:moveTo>
                <a:lnTo>
                  <a:pt x="2888911" y="20019"/>
                </a:lnTo>
                <a:lnTo>
                  <a:pt x="2867411" y="3099641"/>
                </a:lnTo>
                <a:lnTo>
                  <a:pt x="0" y="3079622"/>
                </a:lnTo>
                <a:lnTo>
                  <a:pt x="21500" y="0"/>
                </a:lnTo>
                <a:close/>
              </a:path>
            </a:pathLst>
          </a:custGeom>
          <a:blipFill>
            <a:blip r:embed="rId10"/>
            <a:stretch>
              <a:fillRect l="-4920" t="0" r="-1645" b="-124453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271878" y="1421899"/>
            <a:ext cx="3448609" cy="3004182"/>
          </a:xfrm>
          <a:custGeom>
            <a:avLst/>
            <a:gdLst/>
            <a:ahLst/>
            <a:cxnLst/>
            <a:rect r="r" b="b" t="t" l="l"/>
            <a:pathLst>
              <a:path h="3004182" w="3448609">
                <a:moveTo>
                  <a:pt x="0" y="0"/>
                </a:moveTo>
                <a:lnTo>
                  <a:pt x="3448609" y="0"/>
                </a:lnTo>
                <a:lnTo>
                  <a:pt x="3448609" y="3004182"/>
                </a:lnTo>
                <a:lnTo>
                  <a:pt x="0" y="300418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91000"/>
            </a:blip>
            <a:stretch>
              <a:fillRect l="-1017" t="0" r="-1017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517526" y="705319"/>
            <a:ext cx="3437502" cy="1899220"/>
          </a:xfrm>
          <a:custGeom>
            <a:avLst/>
            <a:gdLst/>
            <a:ahLst/>
            <a:cxnLst/>
            <a:rect r="r" b="b" t="t" l="l"/>
            <a:pathLst>
              <a:path h="1899220" w="3437502">
                <a:moveTo>
                  <a:pt x="0" y="0"/>
                </a:moveTo>
                <a:lnTo>
                  <a:pt x="3437502" y="0"/>
                </a:lnTo>
                <a:lnTo>
                  <a:pt x="3437502" y="1899220"/>
                </a:lnTo>
                <a:lnTo>
                  <a:pt x="0" y="189922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3776529" y="885887"/>
            <a:ext cx="2685090" cy="2769692"/>
            <a:chOff x="0" y="0"/>
            <a:chExt cx="3580121" cy="3692922"/>
          </a:xfrm>
        </p:grpSpPr>
        <p:sp>
          <p:nvSpPr>
            <p:cNvPr name="Freeform 11" id="11"/>
            <p:cNvSpPr/>
            <p:nvPr/>
          </p:nvSpPr>
          <p:spPr>
            <a:xfrm flipH="false" flipV="false" rot="75302">
              <a:off x="240755" y="35706"/>
              <a:ext cx="3300101" cy="3621510"/>
            </a:xfrm>
            <a:custGeom>
              <a:avLst/>
              <a:gdLst/>
              <a:ahLst/>
              <a:cxnLst/>
              <a:rect r="r" b="b" t="t" l="l"/>
              <a:pathLst>
                <a:path h="3621510" w="3300101">
                  <a:moveTo>
                    <a:pt x="0" y="0"/>
                  </a:moveTo>
                  <a:lnTo>
                    <a:pt x="3300101" y="0"/>
                  </a:lnTo>
                  <a:lnTo>
                    <a:pt x="3300101" y="3621510"/>
                  </a:lnTo>
                  <a:lnTo>
                    <a:pt x="0" y="36215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0" t="0" r="0" b="0"/>
              </a:stretch>
            </a:blipFill>
          </p:spPr>
        </p:sp>
        <p:pic>
          <p:nvPicPr>
            <p:cNvPr name="Picture 12" id="12"/>
            <p:cNvPicPr>
              <a:picLocks noChangeAspect="true"/>
            </p:cNvPicPr>
            <p:nvPr/>
          </p:nvPicPr>
          <p:blipFill>
            <a:blip r:embed="rId14"/>
            <a:srcRect l="0" t="0" r="0" b="0"/>
            <a:stretch>
              <a:fillRect/>
            </a:stretch>
          </p:blipFill>
          <p:spPr>
            <a:xfrm flipH="false" flipV="false" rot="-428890">
              <a:off x="516085" y="473012"/>
              <a:ext cx="874114" cy="1072533"/>
            </a:xfrm>
            <a:prstGeom prst="rect">
              <a:avLst/>
            </a:prstGeom>
          </p:spPr>
        </p:pic>
        <p:pic>
          <p:nvPicPr>
            <p:cNvPr name="Picture 13" id="13"/>
            <p:cNvPicPr>
              <a:picLocks noChangeAspect="true"/>
            </p:cNvPicPr>
            <p:nvPr/>
          </p:nvPicPr>
          <p:blipFill>
            <a:blip r:embed="rId14"/>
            <a:srcRect l="0" t="0" r="0" b="0"/>
            <a:stretch>
              <a:fillRect/>
            </a:stretch>
          </p:blipFill>
          <p:spPr>
            <a:xfrm flipH="false" flipV="false" rot="-428890">
              <a:off x="56963" y="893449"/>
              <a:ext cx="786191" cy="964652"/>
            </a:xfrm>
            <a:prstGeom prst="rect">
              <a:avLst/>
            </a:prstGeom>
          </p:spPr>
        </p:pic>
      </p:grpSp>
      <p:sp>
        <p:nvSpPr>
          <p:cNvPr name="Freeform 14" id="14"/>
          <p:cNvSpPr/>
          <p:nvPr/>
        </p:nvSpPr>
        <p:spPr>
          <a:xfrm flipH="false" flipV="false" rot="0">
            <a:off x="16010189" y="917046"/>
            <a:ext cx="2487361" cy="3610691"/>
          </a:xfrm>
          <a:custGeom>
            <a:avLst/>
            <a:gdLst/>
            <a:ahLst/>
            <a:cxnLst/>
            <a:rect r="r" b="b" t="t" l="l"/>
            <a:pathLst>
              <a:path h="3610691" w="2487361">
                <a:moveTo>
                  <a:pt x="0" y="0"/>
                </a:moveTo>
                <a:lnTo>
                  <a:pt x="2487361" y="0"/>
                </a:lnTo>
                <a:lnTo>
                  <a:pt x="2487361" y="3610691"/>
                </a:lnTo>
                <a:lnTo>
                  <a:pt x="0" y="3610691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-125864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276632">
            <a:off x="11492583" y="482709"/>
            <a:ext cx="2069882" cy="1143610"/>
          </a:xfrm>
          <a:custGeom>
            <a:avLst/>
            <a:gdLst/>
            <a:ahLst/>
            <a:cxnLst/>
            <a:rect r="r" b="b" t="t" l="l"/>
            <a:pathLst>
              <a:path h="1143610" w="2069882">
                <a:moveTo>
                  <a:pt x="0" y="0"/>
                </a:moveTo>
                <a:lnTo>
                  <a:pt x="2069882" y="0"/>
                </a:lnTo>
                <a:lnTo>
                  <a:pt x="2069882" y="1143610"/>
                </a:lnTo>
                <a:lnTo>
                  <a:pt x="0" y="114361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true" flipV="false" rot="-610908">
            <a:off x="2341831" y="1963028"/>
            <a:ext cx="1235984" cy="682881"/>
          </a:xfrm>
          <a:custGeom>
            <a:avLst/>
            <a:gdLst/>
            <a:ahLst/>
            <a:cxnLst/>
            <a:rect r="r" b="b" t="t" l="l"/>
            <a:pathLst>
              <a:path h="682881" w="1235984">
                <a:moveTo>
                  <a:pt x="1235984" y="0"/>
                </a:moveTo>
                <a:lnTo>
                  <a:pt x="0" y="0"/>
                </a:lnTo>
                <a:lnTo>
                  <a:pt x="0" y="682881"/>
                </a:lnTo>
                <a:lnTo>
                  <a:pt x="1235984" y="682881"/>
                </a:lnTo>
                <a:lnTo>
                  <a:pt x="1235984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9732625" y="401368"/>
            <a:ext cx="2229708" cy="2017004"/>
          </a:xfrm>
          <a:custGeom>
            <a:avLst/>
            <a:gdLst/>
            <a:ahLst/>
            <a:cxnLst/>
            <a:rect r="r" b="b" t="t" l="l"/>
            <a:pathLst>
              <a:path h="2017004" w="2229708">
                <a:moveTo>
                  <a:pt x="0" y="0"/>
                </a:moveTo>
                <a:lnTo>
                  <a:pt x="2229708" y="0"/>
                </a:lnTo>
                <a:lnTo>
                  <a:pt x="2229708" y="2017005"/>
                </a:lnTo>
                <a:lnTo>
                  <a:pt x="0" y="201700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-53004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-534312">
            <a:off x="9686400" y="2196521"/>
            <a:ext cx="2586920" cy="2143910"/>
          </a:xfrm>
          <a:custGeom>
            <a:avLst/>
            <a:gdLst/>
            <a:ahLst/>
            <a:cxnLst/>
            <a:rect r="r" b="b" t="t" l="l"/>
            <a:pathLst>
              <a:path h="2143910" w="2586920">
                <a:moveTo>
                  <a:pt x="0" y="0"/>
                </a:moveTo>
                <a:lnTo>
                  <a:pt x="2586920" y="0"/>
                </a:lnTo>
                <a:lnTo>
                  <a:pt x="2586920" y="2143910"/>
                </a:lnTo>
                <a:lnTo>
                  <a:pt x="0" y="214391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AutoShape 19" id="19"/>
          <p:cNvSpPr/>
          <p:nvPr/>
        </p:nvSpPr>
        <p:spPr>
          <a:xfrm flipV="true">
            <a:off x="-377643" y="5816787"/>
            <a:ext cx="20725433" cy="0"/>
          </a:xfrm>
          <a:prstGeom prst="line">
            <a:avLst/>
          </a:prstGeom>
          <a:ln cap="flat" w="6667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20" id="20"/>
          <p:cNvSpPr/>
          <p:nvPr/>
        </p:nvSpPr>
        <p:spPr>
          <a:xfrm flipH="false" flipV="false" rot="0">
            <a:off x="1009174" y="7276374"/>
            <a:ext cx="2525214" cy="2518901"/>
          </a:xfrm>
          <a:custGeom>
            <a:avLst/>
            <a:gdLst/>
            <a:ahLst/>
            <a:cxnLst/>
            <a:rect r="r" b="b" t="t" l="l"/>
            <a:pathLst>
              <a:path h="2518901" w="2525214">
                <a:moveTo>
                  <a:pt x="0" y="0"/>
                </a:moveTo>
                <a:lnTo>
                  <a:pt x="2525215" y="0"/>
                </a:lnTo>
                <a:lnTo>
                  <a:pt x="2525215" y="2518901"/>
                </a:lnTo>
                <a:lnTo>
                  <a:pt x="0" y="2518901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0555595" y="7276374"/>
            <a:ext cx="2232376" cy="2518901"/>
          </a:xfrm>
          <a:custGeom>
            <a:avLst/>
            <a:gdLst/>
            <a:ahLst/>
            <a:cxnLst/>
            <a:rect r="r" b="b" t="t" l="l"/>
            <a:pathLst>
              <a:path h="2518901" w="2232376">
                <a:moveTo>
                  <a:pt x="0" y="0"/>
                </a:moveTo>
                <a:lnTo>
                  <a:pt x="2232376" y="0"/>
                </a:lnTo>
                <a:lnTo>
                  <a:pt x="2232376" y="2518901"/>
                </a:lnTo>
                <a:lnTo>
                  <a:pt x="0" y="2518901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5033791" y="7276374"/>
            <a:ext cx="2030852" cy="2491843"/>
          </a:xfrm>
          <a:custGeom>
            <a:avLst/>
            <a:gdLst/>
            <a:ahLst/>
            <a:cxnLst/>
            <a:rect r="r" b="b" t="t" l="l"/>
            <a:pathLst>
              <a:path h="2491843" w="2030852">
                <a:moveTo>
                  <a:pt x="0" y="0"/>
                </a:moveTo>
                <a:lnTo>
                  <a:pt x="2030852" y="0"/>
                </a:lnTo>
                <a:lnTo>
                  <a:pt x="2030852" y="2491843"/>
                </a:lnTo>
                <a:lnTo>
                  <a:pt x="0" y="2491843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5271878" y="7485924"/>
            <a:ext cx="2465692" cy="2460555"/>
          </a:xfrm>
          <a:custGeom>
            <a:avLst/>
            <a:gdLst/>
            <a:ahLst/>
            <a:cxnLst/>
            <a:rect r="r" b="b" t="t" l="l"/>
            <a:pathLst>
              <a:path h="2460555" w="2465692">
                <a:moveTo>
                  <a:pt x="0" y="0"/>
                </a:moveTo>
                <a:lnTo>
                  <a:pt x="2465693" y="0"/>
                </a:lnTo>
                <a:lnTo>
                  <a:pt x="2465693" y="2460555"/>
                </a:lnTo>
                <a:lnTo>
                  <a:pt x="0" y="2460555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-61078">
            <a:off x="1428901" y="117350"/>
            <a:ext cx="2482201" cy="1409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29"/>
              </a:lnSpc>
            </a:pPr>
            <a:r>
              <a:rPr lang="en-US" sz="1861">
                <a:solidFill>
                  <a:srgbClr val="1A1A1A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HELLO智能廚師，我想要雞湯拉麵，要多麵多湯多蛋多蔥，加多舊叉燒，麵要軟，要特辣!!!</a:t>
            </a:r>
          </a:p>
        </p:txBody>
      </p:sp>
      <p:sp>
        <p:nvSpPr>
          <p:cNvPr name="TextBox 25" id="25"/>
          <p:cNvSpPr txBox="true"/>
          <p:nvPr/>
        </p:nvSpPr>
        <p:spPr>
          <a:xfrm rot="281261">
            <a:off x="11724711" y="620343"/>
            <a:ext cx="1748566" cy="709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90"/>
              </a:lnSpc>
            </a:pPr>
            <a:r>
              <a:rPr lang="en-US" sz="1966">
                <a:solidFill>
                  <a:srgbClr val="1A1A1A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餐點已完成，</a:t>
            </a:r>
          </a:p>
          <a:p>
            <a:pPr algn="ctr">
              <a:lnSpc>
                <a:spcPts val="2890"/>
              </a:lnSpc>
            </a:pPr>
            <a:r>
              <a:rPr lang="en-US" sz="1966">
                <a:solidFill>
                  <a:srgbClr val="1A1A1A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請享用!</a:t>
            </a:r>
          </a:p>
        </p:txBody>
      </p:sp>
      <p:sp>
        <p:nvSpPr>
          <p:cNvPr name="TextBox 26" id="26"/>
          <p:cNvSpPr txBox="true"/>
          <p:nvPr/>
        </p:nvSpPr>
        <p:spPr>
          <a:xfrm rot="-606280">
            <a:off x="2281196" y="2028432"/>
            <a:ext cx="1470621" cy="332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83"/>
              </a:lnSpc>
            </a:pPr>
            <a:r>
              <a:rPr lang="en-US" sz="1893">
                <a:solidFill>
                  <a:srgbClr val="1A1A1A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明白！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915123" y="4689662"/>
            <a:ext cx="2713317" cy="860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顧客按個人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口味下單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4909717" y="4657912"/>
            <a:ext cx="4208582" cy="860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廚師選擇合適的煮食材料及烹飪方式，如炒、煮、烘烤等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9985074" y="4689662"/>
            <a:ext cx="2713317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出鍋的美味佳餚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3776529" y="4689662"/>
            <a:ext cx="4136399" cy="860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顧</a:t>
            </a:r>
            <a:r>
              <a:rPr lang="en-US" sz="2499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客根據個人喜好和需求，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來評判和享用菜式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235346" y="6370824"/>
            <a:ext cx="3779325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499"/>
              </a:lnSpc>
              <a:spcBef>
                <a:spcPct val="0"/>
              </a:spcBef>
            </a:pPr>
            <a:r>
              <a:rPr lang="en-US" sz="2499" strike="noStrike" u="none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輸入指令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4524954" y="5977799"/>
            <a:ext cx="3959541" cy="1298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499"/>
              </a:lnSpc>
              <a:spcBef>
                <a:spcPct val="0"/>
              </a:spcBef>
            </a:pPr>
            <a:r>
              <a:rPr lang="en-US" sz="2499" strike="noStrike" u="none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AI嘗試及調整內容</a:t>
            </a:r>
          </a:p>
          <a:p>
            <a:pPr algn="ctr" marL="0" indent="0" lvl="0">
              <a:lnSpc>
                <a:spcPts val="3499"/>
              </a:lnSpc>
              <a:spcBef>
                <a:spcPct val="0"/>
              </a:spcBef>
            </a:pPr>
            <a:r>
              <a:rPr lang="en-US" sz="2499" strike="noStrike" u="none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(如廚師會反覆修改配方，</a:t>
            </a:r>
          </a:p>
          <a:p>
            <a:pPr algn="ctr" marL="0" indent="0" lvl="0">
              <a:lnSpc>
                <a:spcPts val="3499"/>
              </a:lnSpc>
              <a:spcBef>
                <a:spcPct val="0"/>
              </a:spcBef>
            </a:pPr>
            <a:r>
              <a:rPr lang="en-US" sz="2499" strike="noStrike" u="none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直到有最佳的口味和質地)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9452069" y="6370824"/>
            <a:ext cx="3779325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499"/>
              </a:lnSpc>
              <a:spcBef>
                <a:spcPct val="0"/>
              </a:spcBef>
            </a:pPr>
            <a:r>
              <a:rPr lang="en-US" sz="2499" strike="noStrike" u="none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AI生成新的內容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4111157" y="6120000"/>
            <a:ext cx="3779325" cy="1298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用家按照自己需求，</a:t>
            </a:r>
          </a:p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判斷生成內容是否合適</a:t>
            </a:r>
          </a:p>
          <a:p>
            <a:pPr algn="ctr" marL="0" indent="0" lvl="0">
              <a:lnSpc>
                <a:spcPts val="349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6675" y="-66675"/>
            <a:ext cx="18457333" cy="10382250"/>
          </a:xfrm>
          <a:custGeom>
            <a:avLst/>
            <a:gdLst/>
            <a:ahLst/>
            <a:cxnLst/>
            <a:rect r="r" b="b" t="t" l="l"/>
            <a:pathLst>
              <a:path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104022" y="3192549"/>
            <a:ext cx="12255462" cy="6804958"/>
            <a:chOff x="0" y="0"/>
            <a:chExt cx="3290213" cy="182692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290213" cy="1826921"/>
            </a:xfrm>
            <a:custGeom>
              <a:avLst/>
              <a:gdLst/>
              <a:ahLst/>
              <a:cxnLst/>
              <a:rect r="r" b="b" t="t" l="l"/>
              <a:pathLst>
                <a:path h="1826921" w="3290213">
                  <a:moveTo>
                    <a:pt x="37271" y="0"/>
                  </a:moveTo>
                  <a:lnTo>
                    <a:pt x="3252942" y="0"/>
                  </a:lnTo>
                  <a:cubicBezTo>
                    <a:pt x="3262827" y="0"/>
                    <a:pt x="3272307" y="3927"/>
                    <a:pt x="3279297" y="10916"/>
                  </a:cubicBezTo>
                  <a:cubicBezTo>
                    <a:pt x="3286286" y="17906"/>
                    <a:pt x="3290213" y="27386"/>
                    <a:pt x="3290213" y="37271"/>
                  </a:cubicBezTo>
                  <a:lnTo>
                    <a:pt x="3290213" y="1789650"/>
                  </a:lnTo>
                  <a:cubicBezTo>
                    <a:pt x="3290213" y="1799535"/>
                    <a:pt x="3286286" y="1809015"/>
                    <a:pt x="3279297" y="1816005"/>
                  </a:cubicBezTo>
                  <a:cubicBezTo>
                    <a:pt x="3272307" y="1822995"/>
                    <a:pt x="3262827" y="1826921"/>
                    <a:pt x="3252942" y="1826921"/>
                  </a:cubicBezTo>
                  <a:lnTo>
                    <a:pt x="37271" y="1826921"/>
                  </a:lnTo>
                  <a:cubicBezTo>
                    <a:pt x="27386" y="1826921"/>
                    <a:pt x="17906" y="1822995"/>
                    <a:pt x="10916" y="1816005"/>
                  </a:cubicBezTo>
                  <a:cubicBezTo>
                    <a:pt x="3927" y="1809015"/>
                    <a:pt x="0" y="1799535"/>
                    <a:pt x="0" y="1789650"/>
                  </a:cubicBezTo>
                  <a:lnTo>
                    <a:pt x="0" y="37271"/>
                  </a:lnTo>
                  <a:cubicBezTo>
                    <a:pt x="0" y="27386"/>
                    <a:pt x="3927" y="17906"/>
                    <a:pt x="10916" y="10916"/>
                  </a:cubicBezTo>
                  <a:cubicBezTo>
                    <a:pt x="17906" y="3927"/>
                    <a:pt x="27386" y="0"/>
                    <a:pt x="37271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4AAD">
                    <a:alpha val="100000"/>
                  </a:srgbClr>
                </a:gs>
                <a:gs pos="100000">
                  <a:srgbClr val="CB6CE6">
                    <a:alpha val="100000"/>
                  </a:srgbClr>
                </a:gs>
              </a:gsLst>
              <a:lin ang="0"/>
            </a:gradFill>
            <a:ln w="8572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95250"/>
              <a:ext cx="3290213" cy="19221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706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-490525" y="-6092220"/>
            <a:ext cx="18778525" cy="9696548"/>
          </a:xfrm>
          <a:custGeom>
            <a:avLst/>
            <a:gdLst/>
            <a:ahLst/>
            <a:cxnLst/>
            <a:rect r="r" b="b" t="t" l="l"/>
            <a:pathLst>
              <a:path h="9696548" w="18778525">
                <a:moveTo>
                  <a:pt x="0" y="0"/>
                </a:moveTo>
                <a:lnTo>
                  <a:pt x="18778525" y="0"/>
                </a:lnTo>
                <a:lnTo>
                  <a:pt x="18778525" y="9696547"/>
                </a:lnTo>
                <a:lnTo>
                  <a:pt x="0" y="96965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767014" y="1933192"/>
            <a:ext cx="8958419" cy="9140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62"/>
              </a:lnSpc>
            </a:pPr>
            <a:r>
              <a:rPr lang="en-US" sz="5008" b="true">
                <a:solidFill>
                  <a:srgbClr val="8B36D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固然能提升效率，但是......</a:t>
            </a:r>
          </a:p>
        </p:txBody>
      </p:sp>
      <p:sp>
        <p:nvSpPr>
          <p:cNvPr name="Freeform 8" id="8"/>
          <p:cNvSpPr/>
          <p:nvPr/>
        </p:nvSpPr>
        <p:spPr>
          <a:xfrm flipH="true" flipV="false" rot="0">
            <a:off x="5633444" y="6986116"/>
            <a:ext cx="2203856" cy="857250"/>
          </a:xfrm>
          <a:custGeom>
            <a:avLst/>
            <a:gdLst/>
            <a:ahLst/>
            <a:cxnLst/>
            <a:rect r="r" b="b" t="t" l="l"/>
            <a:pathLst>
              <a:path h="857250" w="2203856">
                <a:moveTo>
                  <a:pt x="2203856" y="0"/>
                </a:moveTo>
                <a:lnTo>
                  <a:pt x="0" y="0"/>
                </a:lnTo>
                <a:lnTo>
                  <a:pt x="0" y="857250"/>
                </a:lnTo>
                <a:lnTo>
                  <a:pt x="2203856" y="857250"/>
                </a:lnTo>
                <a:lnTo>
                  <a:pt x="2203856" y="0"/>
                </a:lnTo>
                <a:close/>
              </a:path>
            </a:pathLst>
          </a:custGeom>
          <a:blipFill>
            <a:blip r:embed="rId4"/>
            <a:stretch>
              <a:fillRect l="0" t="0" r="0" b="-3301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7833143" y="3060107"/>
            <a:ext cx="818750" cy="818750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5960DC">
                    <a:alpha val="100000"/>
                  </a:srgbClr>
                </a:gs>
                <a:gs pos="100000">
                  <a:srgbClr val="FF99F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668032" y="4703544"/>
            <a:ext cx="4965413" cy="4959206"/>
          </a:xfrm>
          <a:custGeom>
            <a:avLst/>
            <a:gdLst/>
            <a:ahLst/>
            <a:cxnLst/>
            <a:rect r="r" b="b" t="t" l="l"/>
            <a:pathLst>
              <a:path h="4959206" w="4965413">
                <a:moveTo>
                  <a:pt x="0" y="0"/>
                </a:moveTo>
                <a:lnTo>
                  <a:pt x="4965412" y="0"/>
                </a:lnTo>
                <a:lnTo>
                  <a:pt x="4965412" y="4959206"/>
                </a:lnTo>
                <a:lnTo>
                  <a:pt x="0" y="49592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767014" y="537319"/>
            <a:ext cx="13282453" cy="1335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919"/>
              </a:lnSpc>
              <a:spcBef>
                <a:spcPct val="0"/>
              </a:spcBef>
            </a:pPr>
            <a:r>
              <a:rPr lang="en-US" b="true" sz="7800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A.I.生成技術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046953" y="3974360"/>
            <a:ext cx="8524714" cy="51903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39"/>
              </a:lnSpc>
            </a:pPr>
            <a:r>
              <a:rPr lang="en-US" sz="3965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A.I.生成工具如ChatGPT即使再強大，你也需要給予</a:t>
            </a:r>
            <a:r>
              <a:rPr lang="en-US" sz="3965" b="true">
                <a:solidFill>
                  <a:srgbClr val="92F3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準確的提示(Prompt)</a:t>
            </a:r>
            <a:r>
              <a:rPr lang="en-US" sz="3965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、</a:t>
            </a:r>
            <a:r>
              <a:rPr lang="en-US" sz="3965" b="true">
                <a:solidFill>
                  <a:srgbClr val="92F3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問對問題</a:t>
            </a:r>
            <a:r>
              <a:rPr lang="en-US" sz="3965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，才能得到想要的答案。</a:t>
            </a:r>
          </a:p>
          <a:p>
            <a:pPr algn="l">
              <a:lnSpc>
                <a:spcPts val="6939"/>
              </a:lnSpc>
            </a:pPr>
          </a:p>
          <a:p>
            <a:pPr algn="l">
              <a:lnSpc>
                <a:spcPts val="6939"/>
              </a:lnSpc>
            </a:pPr>
            <a:r>
              <a:rPr lang="en-US" sz="3965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背後涉及</a:t>
            </a:r>
            <a:r>
              <a:rPr lang="en-US" sz="3965" b="true">
                <a:solidFill>
                  <a:srgbClr val="92F3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「語文」</a:t>
            </a:r>
            <a:r>
              <a:rPr lang="en-US" sz="3965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、</a:t>
            </a:r>
            <a:r>
              <a:rPr lang="en-US" sz="3965" b="true">
                <a:solidFill>
                  <a:srgbClr val="92F3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「溝通表達」</a:t>
            </a:r>
            <a:r>
              <a:rPr lang="en-US" sz="3965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、</a:t>
            </a:r>
          </a:p>
          <a:p>
            <a:pPr algn="l">
              <a:lnSpc>
                <a:spcPts val="6939"/>
              </a:lnSpc>
            </a:pPr>
            <a:r>
              <a:rPr lang="en-US" b="true" sz="3965">
                <a:solidFill>
                  <a:srgbClr val="92F3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「分析」</a:t>
            </a:r>
            <a:r>
              <a:rPr lang="en-US" sz="3965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等能力。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6675" y="-66675"/>
            <a:ext cx="18457333" cy="10382250"/>
          </a:xfrm>
          <a:custGeom>
            <a:avLst/>
            <a:gdLst/>
            <a:ahLst/>
            <a:cxnLst/>
            <a:rect r="r" b="b" t="t" l="l"/>
            <a:pathLst>
              <a:path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723029" y="3265240"/>
            <a:ext cx="11019717" cy="5605559"/>
            <a:chOff x="0" y="0"/>
            <a:chExt cx="2958454" cy="150491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958454" cy="1504919"/>
            </a:xfrm>
            <a:custGeom>
              <a:avLst/>
              <a:gdLst/>
              <a:ahLst/>
              <a:cxnLst/>
              <a:rect r="r" b="b" t="t" l="l"/>
              <a:pathLst>
                <a:path h="1504919" w="2958454">
                  <a:moveTo>
                    <a:pt x="41451" y="0"/>
                  </a:moveTo>
                  <a:lnTo>
                    <a:pt x="2917003" y="0"/>
                  </a:lnTo>
                  <a:cubicBezTo>
                    <a:pt x="2939896" y="0"/>
                    <a:pt x="2958454" y="18558"/>
                    <a:pt x="2958454" y="41451"/>
                  </a:cubicBezTo>
                  <a:lnTo>
                    <a:pt x="2958454" y="1463469"/>
                  </a:lnTo>
                  <a:cubicBezTo>
                    <a:pt x="2958454" y="1486361"/>
                    <a:pt x="2939896" y="1504919"/>
                    <a:pt x="2917003" y="1504919"/>
                  </a:cubicBezTo>
                  <a:lnTo>
                    <a:pt x="41451" y="1504919"/>
                  </a:lnTo>
                  <a:cubicBezTo>
                    <a:pt x="18558" y="1504919"/>
                    <a:pt x="0" y="1486361"/>
                    <a:pt x="0" y="1463469"/>
                  </a:cubicBezTo>
                  <a:lnTo>
                    <a:pt x="0" y="41451"/>
                  </a:lnTo>
                  <a:cubicBezTo>
                    <a:pt x="0" y="18558"/>
                    <a:pt x="18558" y="0"/>
                    <a:pt x="41451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4AAD">
                    <a:alpha val="100000"/>
                  </a:srgbClr>
                </a:gs>
                <a:gs pos="100000">
                  <a:srgbClr val="CB6CE6">
                    <a:alpha val="100000"/>
                  </a:srgbClr>
                </a:gs>
              </a:gsLst>
              <a:lin ang="0"/>
            </a:gradFill>
            <a:ln w="8572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95250"/>
              <a:ext cx="2958454" cy="16001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706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-490525" y="-6092220"/>
            <a:ext cx="18778525" cy="9696548"/>
          </a:xfrm>
          <a:custGeom>
            <a:avLst/>
            <a:gdLst/>
            <a:ahLst/>
            <a:cxnLst/>
            <a:rect r="r" b="b" t="t" l="l"/>
            <a:pathLst>
              <a:path h="9696548" w="18778525">
                <a:moveTo>
                  <a:pt x="0" y="0"/>
                </a:moveTo>
                <a:lnTo>
                  <a:pt x="18778525" y="0"/>
                </a:lnTo>
                <a:lnTo>
                  <a:pt x="18778525" y="9696547"/>
                </a:lnTo>
                <a:lnTo>
                  <a:pt x="0" y="96965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3545254" y="3041934"/>
            <a:ext cx="818750" cy="818750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5960DC">
                    <a:alpha val="100000"/>
                  </a:srgbClr>
                </a:gs>
                <a:gs pos="100000">
                  <a:srgbClr val="FF99F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9" id="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767014" y="537319"/>
            <a:ext cx="13282453" cy="1335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919"/>
              </a:lnSpc>
              <a:spcBef>
                <a:spcPct val="0"/>
              </a:spcBef>
            </a:pPr>
            <a:r>
              <a:rPr lang="en-US" b="true" sz="7800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A.I.生成技術的優點2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386570" y="4043541"/>
            <a:ext cx="7692635" cy="5725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49"/>
              </a:lnSpc>
            </a:pPr>
            <a:r>
              <a:rPr lang="en-US" sz="5399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如果你想生成一張</a:t>
            </a:r>
          </a:p>
          <a:p>
            <a:pPr algn="ctr">
              <a:lnSpc>
                <a:spcPts val="9449"/>
              </a:lnSpc>
            </a:pPr>
            <a:r>
              <a:rPr lang="en-US" sz="5399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「青少年的人像圖」</a:t>
            </a:r>
          </a:p>
          <a:p>
            <a:pPr algn="ctr">
              <a:lnSpc>
                <a:spcPts val="9449"/>
              </a:lnSpc>
            </a:pPr>
            <a:r>
              <a:rPr lang="en-US" sz="5399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你會如何告訴A.I.工具？</a:t>
            </a:r>
          </a:p>
          <a:p>
            <a:pPr algn="ctr">
              <a:lnSpc>
                <a:spcPts val="9449"/>
              </a:lnSpc>
            </a:pPr>
          </a:p>
          <a:p>
            <a:pPr algn="ctr">
              <a:lnSpc>
                <a:spcPts val="8163"/>
              </a:lnSpc>
            </a:pP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3396247" y="5496652"/>
            <a:ext cx="3863053" cy="3761648"/>
          </a:xfrm>
          <a:custGeom>
            <a:avLst/>
            <a:gdLst/>
            <a:ahLst/>
            <a:cxnLst/>
            <a:rect r="r" b="b" t="t" l="l"/>
            <a:pathLst>
              <a:path h="3761648" w="3863053">
                <a:moveTo>
                  <a:pt x="0" y="0"/>
                </a:moveTo>
                <a:lnTo>
                  <a:pt x="3863053" y="0"/>
                </a:lnTo>
                <a:lnTo>
                  <a:pt x="3863053" y="3761648"/>
                </a:lnTo>
                <a:lnTo>
                  <a:pt x="0" y="37616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7625" y="-66675"/>
            <a:ext cx="18457333" cy="10382250"/>
          </a:xfrm>
          <a:custGeom>
            <a:avLst/>
            <a:gdLst/>
            <a:ahLst/>
            <a:cxnLst/>
            <a:rect r="r" b="b" t="t" l="l"/>
            <a:pathLst>
              <a:path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490525" y="-6092220"/>
            <a:ext cx="18778525" cy="9696548"/>
          </a:xfrm>
          <a:custGeom>
            <a:avLst/>
            <a:gdLst/>
            <a:ahLst/>
            <a:cxnLst/>
            <a:rect r="r" b="b" t="t" l="l"/>
            <a:pathLst>
              <a:path h="9696548" w="18778525">
                <a:moveTo>
                  <a:pt x="0" y="0"/>
                </a:moveTo>
                <a:lnTo>
                  <a:pt x="18778525" y="0"/>
                </a:lnTo>
                <a:lnTo>
                  <a:pt x="18778525" y="9696547"/>
                </a:lnTo>
                <a:lnTo>
                  <a:pt x="0" y="96965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0" y="4295823"/>
            <a:ext cx="5848378" cy="3111776"/>
            <a:chOff x="0" y="0"/>
            <a:chExt cx="7797837" cy="4149034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4"/>
            <a:srcRect l="3779" t="0" r="3779" b="0"/>
            <a:stretch>
              <a:fillRect/>
            </a:stretch>
          </p:blipFill>
          <p:spPr>
            <a:xfrm flipH="false" flipV="false">
              <a:off x="0" y="0"/>
              <a:ext cx="3835419" cy="4149034"/>
            </a:xfrm>
            <a:prstGeom prst="rect">
              <a:avLst/>
            </a:prstGeom>
          </p:spPr>
        </p:pic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5"/>
            <a:srcRect l="3779" t="0" r="3779" b="0"/>
            <a:stretch>
              <a:fillRect/>
            </a:stretch>
          </p:blipFill>
          <p:spPr>
            <a:xfrm flipH="false" flipV="false">
              <a:off x="3962419" y="0"/>
              <a:ext cx="3835419" cy="4149034"/>
            </a:xfrm>
            <a:prstGeom prst="rect">
              <a:avLst/>
            </a:prstGeom>
          </p:spPr>
        </p:pic>
      </p:grpSp>
      <p:grpSp>
        <p:nvGrpSpPr>
          <p:cNvPr name="Group 7" id="7"/>
          <p:cNvGrpSpPr/>
          <p:nvPr/>
        </p:nvGrpSpPr>
        <p:grpSpPr>
          <a:xfrm rot="0">
            <a:off x="6219811" y="4295823"/>
            <a:ext cx="5848378" cy="3111776"/>
            <a:chOff x="0" y="0"/>
            <a:chExt cx="7797837" cy="4149034"/>
          </a:xfrm>
        </p:grpSpPr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6"/>
            <a:srcRect l="3779" t="0" r="3779" b="0"/>
            <a:stretch>
              <a:fillRect/>
            </a:stretch>
          </p:blipFill>
          <p:spPr>
            <a:xfrm flipH="false" flipV="false">
              <a:off x="0" y="0"/>
              <a:ext cx="3835419" cy="4149034"/>
            </a:xfrm>
            <a:prstGeom prst="rect">
              <a:avLst/>
            </a:prstGeom>
          </p:spPr>
        </p:pic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7"/>
            <a:srcRect l="3779" t="0" r="3779" b="0"/>
            <a:stretch>
              <a:fillRect/>
            </a:stretch>
          </p:blipFill>
          <p:spPr>
            <a:xfrm flipH="false" flipV="false">
              <a:off x="3962419" y="0"/>
              <a:ext cx="3835419" cy="4149034"/>
            </a:xfrm>
            <a:prstGeom prst="rect">
              <a:avLst/>
            </a:prstGeom>
          </p:spPr>
        </p:pic>
      </p:grpSp>
      <p:grpSp>
        <p:nvGrpSpPr>
          <p:cNvPr name="Group 10" id="10"/>
          <p:cNvGrpSpPr/>
          <p:nvPr/>
        </p:nvGrpSpPr>
        <p:grpSpPr>
          <a:xfrm rot="0">
            <a:off x="12439622" y="4295823"/>
            <a:ext cx="5848378" cy="3111776"/>
            <a:chOff x="0" y="0"/>
            <a:chExt cx="7797837" cy="4149034"/>
          </a:xfrm>
        </p:grpSpPr>
        <p:pic>
          <p:nvPicPr>
            <p:cNvPr name="Picture 11" id="11"/>
            <p:cNvPicPr>
              <a:picLocks noChangeAspect="true"/>
            </p:cNvPicPr>
            <p:nvPr/>
          </p:nvPicPr>
          <p:blipFill>
            <a:blip r:embed="rId8"/>
            <a:srcRect l="3779" t="0" r="3779" b="0"/>
            <a:stretch>
              <a:fillRect/>
            </a:stretch>
          </p:blipFill>
          <p:spPr>
            <a:xfrm flipH="false" flipV="false">
              <a:off x="0" y="0"/>
              <a:ext cx="3835419" cy="4149034"/>
            </a:xfrm>
            <a:prstGeom prst="rect">
              <a:avLst/>
            </a:prstGeom>
          </p:spPr>
        </p:pic>
        <p:pic>
          <p:nvPicPr>
            <p:cNvPr name="Picture 12" id="12"/>
            <p:cNvPicPr>
              <a:picLocks noChangeAspect="true"/>
            </p:cNvPicPr>
            <p:nvPr/>
          </p:nvPicPr>
          <p:blipFill>
            <a:blip r:embed="rId9"/>
            <a:srcRect l="3779" t="0" r="3779" b="0"/>
            <a:stretch>
              <a:fillRect/>
            </a:stretch>
          </p:blipFill>
          <p:spPr>
            <a:xfrm flipH="false" flipV="false">
              <a:off x="3962419" y="0"/>
              <a:ext cx="3835419" cy="4149034"/>
            </a:xfrm>
            <a:prstGeom prst="rect">
              <a:avLst/>
            </a:prstGeom>
          </p:spPr>
        </p:pic>
      </p:grpSp>
      <p:sp>
        <p:nvSpPr>
          <p:cNvPr name="TextBox 13" id="13"/>
          <p:cNvSpPr txBox="true"/>
          <p:nvPr/>
        </p:nvSpPr>
        <p:spPr>
          <a:xfrm rot="0">
            <a:off x="767014" y="537319"/>
            <a:ext cx="13282453" cy="1335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919"/>
              </a:lnSpc>
              <a:spcBef>
                <a:spcPct val="0"/>
              </a:spcBef>
            </a:pPr>
            <a:r>
              <a:rPr lang="en-US" b="true" sz="7800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A.I.生成技術的優點 2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2526883"/>
            <a:ext cx="8958419" cy="9140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62"/>
              </a:lnSpc>
            </a:pPr>
            <a:r>
              <a:rPr lang="en-US" sz="5008" b="true">
                <a:solidFill>
                  <a:srgbClr val="8B36D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激發靈感、提升創意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5212552" y="7858845"/>
            <a:ext cx="7372370" cy="1899070"/>
            <a:chOff x="0" y="0"/>
            <a:chExt cx="1941694" cy="500167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941694" cy="500167"/>
            </a:xfrm>
            <a:custGeom>
              <a:avLst/>
              <a:gdLst/>
              <a:ahLst/>
              <a:cxnLst/>
              <a:rect r="r" b="b" t="t" l="l"/>
              <a:pathLst>
                <a:path h="500167" w="1941694">
                  <a:moveTo>
                    <a:pt x="105013" y="0"/>
                  </a:moveTo>
                  <a:lnTo>
                    <a:pt x="1836682" y="0"/>
                  </a:lnTo>
                  <a:cubicBezTo>
                    <a:pt x="1894679" y="0"/>
                    <a:pt x="1941694" y="47016"/>
                    <a:pt x="1941694" y="105013"/>
                  </a:cubicBezTo>
                  <a:lnTo>
                    <a:pt x="1941694" y="395154"/>
                  </a:lnTo>
                  <a:cubicBezTo>
                    <a:pt x="1941694" y="423005"/>
                    <a:pt x="1930630" y="449715"/>
                    <a:pt x="1910937" y="469409"/>
                  </a:cubicBezTo>
                  <a:cubicBezTo>
                    <a:pt x="1891243" y="489103"/>
                    <a:pt x="1864533" y="500167"/>
                    <a:pt x="1836682" y="500167"/>
                  </a:cubicBezTo>
                  <a:lnTo>
                    <a:pt x="105013" y="500167"/>
                  </a:lnTo>
                  <a:cubicBezTo>
                    <a:pt x="47016" y="500167"/>
                    <a:pt x="0" y="453151"/>
                    <a:pt x="0" y="395154"/>
                  </a:cubicBezTo>
                  <a:lnTo>
                    <a:pt x="0" y="105013"/>
                  </a:lnTo>
                  <a:cubicBezTo>
                    <a:pt x="0" y="47016"/>
                    <a:pt x="47016" y="0"/>
                    <a:pt x="105013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4AAD">
                    <a:alpha val="100000"/>
                  </a:srgbClr>
                </a:gs>
                <a:gs pos="100000">
                  <a:srgbClr val="CB6CE6">
                    <a:alpha val="100000"/>
                  </a:srgbClr>
                </a:gs>
              </a:gsLst>
              <a:lin ang="0"/>
            </a:gradFill>
            <a:ln w="76200" cap="rnd">
              <a:solidFill>
                <a:srgbClr val="F2F2F2"/>
              </a:solidFill>
              <a:prstDash val="solid"/>
              <a:round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76200"/>
              <a:ext cx="1941694" cy="5763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599"/>
                </a:lnSpc>
              </a:pPr>
              <a:r>
                <a:rPr lang="en-US" sz="3999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你想選擇哪一張圖?</a:t>
              </a:r>
            </a:p>
            <a:p>
              <a:pPr algn="ctr">
                <a:lnSpc>
                  <a:spcPts val="5599"/>
                </a:lnSpc>
              </a:pPr>
            </a:p>
          </p:txBody>
        </p:sp>
      </p:grp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6675" y="-66675"/>
            <a:ext cx="18457333" cy="10382250"/>
          </a:xfrm>
          <a:custGeom>
            <a:avLst/>
            <a:gdLst/>
            <a:ahLst/>
            <a:cxnLst/>
            <a:rect r="r" b="b" t="t" l="l"/>
            <a:pathLst>
              <a:path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490525" y="-6092220"/>
            <a:ext cx="18778525" cy="9696548"/>
          </a:xfrm>
          <a:custGeom>
            <a:avLst/>
            <a:gdLst/>
            <a:ahLst/>
            <a:cxnLst/>
            <a:rect r="r" b="b" t="t" l="l"/>
            <a:pathLst>
              <a:path h="9696548" w="18778525">
                <a:moveTo>
                  <a:pt x="0" y="0"/>
                </a:moveTo>
                <a:lnTo>
                  <a:pt x="18778525" y="0"/>
                </a:lnTo>
                <a:lnTo>
                  <a:pt x="18778525" y="9696547"/>
                </a:lnTo>
                <a:lnTo>
                  <a:pt x="0" y="96965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0" y="4295823"/>
            <a:ext cx="5848378" cy="3111776"/>
            <a:chOff x="0" y="0"/>
            <a:chExt cx="7797837" cy="4149034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4"/>
            <a:srcRect l="3779" t="0" r="3779" b="0"/>
            <a:stretch>
              <a:fillRect/>
            </a:stretch>
          </p:blipFill>
          <p:spPr>
            <a:xfrm flipH="false" flipV="false">
              <a:off x="0" y="0"/>
              <a:ext cx="3835419" cy="4149034"/>
            </a:xfrm>
            <a:prstGeom prst="rect">
              <a:avLst/>
            </a:prstGeom>
          </p:spPr>
        </p:pic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5"/>
            <a:srcRect l="3779" t="0" r="3779" b="0"/>
            <a:stretch>
              <a:fillRect/>
            </a:stretch>
          </p:blipFill>
          <p:spPr>
            <a:xfrm flipH="false" flipV="false">
              <a:off x="3962419" y="0"/>
              <a:ext cx="3835419" cy="4149034"/>
            </a:xfrm>
            <a:prstGeom prst="rect">
              <a:avLst/>
            </a:prstGeom>
          </p:spPr>
        </p:pic>
      </p:grpSp>
      <p:grpSp>
        <p:nvGrpSpPr>
          <p:cNvPr name="Group 7" id="7"/>
          <p:cNvGrpSpPr/>
          <p:nvPr/>
        </p:nvGrpSpPr>
        <p:grpSpPr>
          <a:xfrm rot="0">
            <a:off x="6219811" y="4295823"/>
            <a:ext cx="5848378" cy="3111776"/>
            <a:chOff x="0" y="0"/>
            <a:chExt cx="7797837" cy="4149034"/>
          </a:xfrm>
        </p:grpSpPr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6"/>
            <a:srcRect l="3779" t="0" r="3779" b="0"/>
            <a:stretch>
              <a:fillRect/>
            </a:stretch>
          </p:blipFill>
          <p:spPr>
            <a:xfrm flipH="false" flipV="false">
              <a:off x="0" y="0"/>
              <a:ext cx="3835419" cy="4149034"/>
            </a:xfrm>
            <a:prstGeom prst="rect">
              <a:avLst/>
            </a:prstGeom>
          </p:spPr>
        </p:pic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7"/>
            <a:srcRect l="3779" t="0" r="3779" b="0"/>
            <a:stretch>
              <a:fillRect/>
            </a:stretch>
          </p:blipFill>
          <p:spPr>
            <a:xfrm flipH="false" flipV="false">
              <a:off x="3962419" y="0"/>
              <a:ext cx="3835419" cy="4149034"/>
            </a:xfrm>
            <a:prstGeom prst="rect">
              <a:avLst/>
            </a:prstGeom>
          </p:spPr>
        </p:pic>
      </p:grpSp>
      <p:grpSp>
        <p:nvGrpSpPr>
          <p:cNvPr name="Group 10" id="10"/>
          <p:cNvGrpSpPr/>
          <p:nvPr/>
        </p:nvGrpSpPr>
        <p:grpSpPr>
          <a:xfrm rot="0">
            <a:off x="12439622" y="4295823"/>
            <a:ext cx="5848378" cy="3111776"/>
            <a:chOff x="0" y="0"/>
            <a:chExt cx="7797837" cy="4149034"/>
          </a:xfrm>
        </p:grpSpPr>
        <p:pic>
          <p:nvPicPr>
            <p:cNvPr name="Picture 11" id="11"/>
            <p:cNvPicPr>
              <a:picLocks noChangeAspect="true"/>
            </p:cNvPicPr>
            <p:nvPr/>
          </p:nvPicPr>
          <p:blipFill>
            <a:blip r:embed="rId8"/>
            <a:srcRect l="3779" t="0" r="3779" b="0"/>
            <a:stretch>
              <a:fillRect/>
            </a:stretch>
          </p:blipFill>
          <p:spPr>
            <a:xfrm flipH="false" flipV="false">
              <a:off x="0" y="0"/>
              <a:ext cx="3835419" cy="4149034"/>
            </a:xfrm>
            <a:prstGeom prst="rect">
              <a:avLst/>
            </a:prstGeom>
          </p:spPr>
        </p:pic>
        <p:pic>
          <p:nvPicPr>
            <p:cNvPr name="Picture 12" id="12"/>
            <p:cNvPicPr>
              <a:picLocks noChangeAspect="true"/>
            </p:cNvPicPr>
            <p:nvPr/>
          </p:nvPicPr>
          <p:blipFill>
            <a:blip r:embed="rId9"/>
            <a:srcRect l="3779" t="0" r="3779" b="0"/>
            <a:stretch>
              <a:fillRect/>
            </a:stretch>
          </p:blipFill>
          <p:spPr>
            <a:xfrm flipH="false" flipV="false">
              <a:off x="3962419" y="0"/>
              <a:ext cx="3835419" cy="4149034"/>
            </a:xfrm>
            <a:prstGeom prst="rect">
              <a:avLst/>
            </a:prstGeom>
          </p:spPr>
        </p:pic>
      </p:grpSp>
      <p:sp>
        <p:nvSpPr>
          <p:cNvPr name="TextBox 13" id="13"/>
          <p:cNvSpPr txBox="true"/>
          <p:nvPr/>
        </p:nvSpPr>
        <p:spPr>
          <a:xfrm rot="0">
            <a:off x="767014" y="537319"/>
            <a:ext cx="13282453" cy="1335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919"/>
              </a:lnSpc>
              <a:spcBef>
                <a:spcPct val="0"/>
              </a:spcBef>
            </a:pPr>
            <a:r>
              <a:rPr lang="en-US" b="true" sz="7800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A.I.生成技術的優點 2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2526883"/>
            <a:ext cx="8958419" cy="9140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62"/>
              </a:lnSpc>
            </a:pPr>
            <a:r>
              <a:rPr lang="en-US" sz="5008" b="true">
                <a:solidFill>
                  <a:srgbClr val="8B36D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激發靈感、提升創意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5212552" y="7858845"/>
            <a:ext cx="7372370" cy="1899070"/>
            <a:chOff x="0" y="0"/>
            <a:chExt cx="1941694" cy="500167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941694" cy="500167"/>
            </a:xfrm>
            <a:custGeom>
              <a:avLst/>
              <a:gdLst/>
              <a:ahLst/>
              <a:cxnLst/>
              <a:rect r="r" b="b" t="t" l="l"/>
              <a:pathLst>
                <a:path h="500167" w="1941694">
                  <a:moveTo>
                    <a:pt x="105013" y="0"/>
                  </a:moveTo>
                  <a:lnTo>
                    <a:pt x="1836682" y="0"/>
                  </a:lnTo>
                  <a:cubicBezTo>
                    <a:pt x="1894679" y="0"/>
                    <a:pt x="1941694" y="47016"/>
                    <a:pt x="1941694" y="105013"/>
                  </a:cubicBezTo>
                  <a:lnTo>
                    <a:pt x="1941694" y="395154"/>
                  </a:lnTo>
                  <a:cubicBezTo>
                    <a:pt x="1941694" y="423005"/>
                    <a:pt x="1930630" y="449715"/>
                    <a:pt x="1910937" y="469409"/>
                  </a:cubicBezTo>
                  <a:cubicBezTo>
                    <a:pt x="1891243" y="489103"/>
                    <a:pt x="1864533" y="500167"/>
                    <a:pt x="1836682" y="500167"/>
                  </a:cubicBezTo>
                  <a:lnTo>
                    <a:pt x="105013" y="500167"/>
                  </a:lnTo>
                  <a:cubicBezTo>
                    <a:pt x="47016" y="500167"/>
                    <a:pt x="0" y="453151"/>
                    <a:pt x="0" y="395154"/>
                  </a:cubicBezTo>
                  <a:lnTo>
                    <a:pt x="0" y="105013"/>
                  </a:lnTo>
                  <a:cubicBezTo>
                    <a:pt x="0" y="47016"/>
                    <a:pt x="47016" y="0"/>
                    <a:pt x="105013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4AAD">
                    <a:alpha val="100000"/>
                  </a:srgbClr>
                </a:gs>
                <a:gs pos="100000">
                  <a:srgbClr val="CB6CE6">
                    <a:alpha val="100000"/>
                  </a:srgbClr>
                </a:gs>
              </a:gsLst>
              <a:lin ang="0"/>
            </a:gradFill>
            <a:ln w="76200" cap="rnd">
              <a:solidFill>
                <a:srgbClr val="F2F2F2"/>
              </a:solidFill>
              <a:prstDash val="solid"/>
              <a:round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76200"/>
              <a:ext cx="1941694" cy="5763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599"/>
                </a:lnSpc>
              </a:pPr>
              <a:r>
                <a:rPr lang="en-US" sz="3999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你想選擇哪一張圖?</a:t>
              </a:r>
            </a:p>
            <a:p>
              <a:pPr algn="ctr">
                <a:lnSpc>
                  <a:spcPts val="5599"/>
                </a:lnSpc>
              </a:pPr>
              <a:r>
                <a:rPr lang="en-US" sz="3999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(</a:t>
              </a:r>
              <a:r>
                <a:rPr lang="en-US" sz="3999">
                  <a:solidFill>
                    <a:srgbClr val="92F3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選擇</a:t>
              </a:r>
              <a:r>
                <a:rPr lang="en-US" sz="3999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和</a:t>
              </a:r>
              <a:r>
                <a:rPr lang="en-US" sz="3999">
                  <a:solidFill>
                    <a:srgbClr val="92F3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決策</a:t>
              </a:r>
              <a:r>
                <a:rPr lang="en-US" sz="3999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的能力)</a:t>
              </a:r>
            </a:p>
          </p:txBody>
        </p:sp>
      </p:grp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6675" y="-66675"/>
            <a:ext cx="18457333" cy="10382250"/>
          </a:xfrm>
          <a:custGeom>
            <a:avLst/>
            <a:gdLst/>
            <a:ahLst/>
            <a:cxnLst/>
            <a:rect r="r" b="b" t="t" l="l"/>
            <a:pathLst>
              <a:path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357939" y="3960961"/>
            <a:ext cx="12255462" cy="4764289"/>
            <a:chOff x="0" y="0"/>
            <a:chExt cx="3290213" cy="127906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290213" cy="1279064"/>
            </a:xfrm>
            <a:custGeom>
              <a:avLst/>
              <a:gdLst/>
              <a:ahLst/>
              <a:cxnLst/>
              <a:rect r="r" b="b" t="t" l="l"/>
              <a:pathLst>
                <a:path h="1279064" w="3290213">
                  <a:moveTo>
                    <a:pt x="37271" y="0"/>
                  </a:moveTo>
                  <a:lnTo>
                    <a:pt x="3252942" y="0"/>
                  </a:lnTo>
                  <a:cubicBezTo>
                    <a:pt x="3262827" y="0"/>
                    <a:pt x="3272307" y="3927"/>
                    <a:pt x="3279297" y="10916"/>
                  </a:cubicBezTo>
                  <a:cubicBezTo>
                    <a:pt x="3286286" y="17906"/>
                    <a:pt x="3290213" y="27386"/>
                    <a:pt x="3290213" y="37271"/>
                  </a:cubicBezTo>
                  <a:lnTo>
                    <a:pt x="3290213" y="1241793"/>
                  </a:lnTo>
                  <a:cubicBezTo>
                    <a:pt x="3290213" y="1251678"/>
                    <a:pt x="3286286" y="1261158"/>
                    <a:pt x="3279297" y="1268148"/>
                  </a:cubicBezTo>
                  <a:cubicBezTo>
                    <a:pt x="3272307" y="1275138"/>
                    <a:pt x="3262827" y="1279064"/>
                    <a:pt x="3252942" y="1279064"/>
                  </a:cubicBezTo>
                  <a:lnTo>
                    <a:pt x="37271" y="1279064"/>
                  </a:lnTo>
                  <a:cubicBezTo>
                    <a:pt x="27386" y="1279064"/>
                    <a:pt x="17906" y="1275138"/>
                    <a:pt x="10916" y="1268148"/>
                  </a:cubicBezTo>
                  <a:cubicBezTo>
                    <a:pt x="3927" y="1261158"/>
                    <a:pt x="0" y="1251678"/>
                    <a:pt x="0" y="1241793"/>
                  </a:cubicBezTo>
                  <a:lnTo>
                    <a:pt x="0" y="37271"/>
                  </a:lnTo>
                  <a:cubicBezTo>
                    <a:pt x="0" y="27386"/>
                    <a:pt x="3927" y="17906"/>
                    <a:pt x="10916" y="10916"/>
                  </a:cubicBezTo>
                  <a:cubicBezTo>
                    <a:pt x="17906" y="3927"/>
                    <a:pt x="27386" y="0"/>
                    <a:pt x="37271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4AAD">
                    <a:alpha val="100000"/>
                  </a:srgbClr>
                </a:gs>
                <a:gs pos="100000">
                  <a:srgbClr val="CB6CE6">
                    <a:alpha val="100000"/>
                  </a:srgbClr>
                </a:gs>
              </a:gsLst>
              <a:lin ang="0"/>
            </a:gradFill>
            <a:ln w="8572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95250"/>
              <a:ext cx="3290213" cy="137431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706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-490525" y="-6092220"/>
            <a:ext cx="18778525" cy="9696548"/>
          </a:xfrm>
          <a:custGeom>
            <a:avLst/>
            <a:gdLst/>
            <a:ahLst/>
            <a:cxnLst/>
            <a:rect r="r" b="b" t="t" l="l"/>
            <a:pathLst>
              <a:path h="9696548" w="18778525">
                <a:moveTo>
                  <a:pt x="0" y="0"/>
                </a:moveTo>
                <a:lnTo>
                  <a:pt x="18778525" y="0"/>
                </a:lnTo>
                <a:lnTo>
                  <a:pt x="18778525" y="9696547"/>
                </a:lnTo>
                <a:lnTo>
                  <a:pt x="0" y="96965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6694882" y="5543017"/>
            <a:ext cx="2203856" cy="857250"/>
          </a:xfrm>
          <a:custGeom>
            <a:avLst/>
            <a:gdLst/>
            <a:ahLst/>
            <a:cxnLst/>
            <a:rect r="r" b="b" t="t" l="l"/>
            <a:pathLst>
              <a:path h="857250" w="2203856">
                <a:moveTo>
                  <a:pt x="2203855" y="0"/>
                </a:moveTo>
                <a:lnTo>
                  <a:pt x="0" y="0"/>
                </a:lnTo>
                <a:lnTo>
                  <a:pt x="0" y="857250"/>
                </a:lnTo>
                <a:lnTo>
                  <a:pt x="2203855" y="857250"/>
                </a:lnTo>
                <a:lnTo>
                  <a:pt x="2203855" y="0"/>
                </a:lnTo>
                <a:close/>
              </a:path>
            </a:pathLst>
          </a:custGeom>
          <a:blipFill>
            <a:blip r:embed="rId4"/>
            <a:stretch>
              <a:fillRect l="0" t="0" r="0" b="-3301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9144000" y="3604327"/>
            <a:ext cx="818750" cy="818750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5960DC">
                    <a:alpha val="100000"/>
                  </a:srgbClr>
                </a:gs>
                <a:gs pos="100000">
                  <a:srgbClr val="FF99F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767014" y="537319"/>
            <a:ext cx="13282453" cy="1335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919"/>
              </a:lnSpc>
              <a:spcBef>
                <a:spcPct val="0"/>
              </a:spcBef>
            </a:pPr>
            <a:r>
              <a:rPr lang="en-US" b="true" sz="7800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A.I.生成技術的優點 2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809707" y="5179520"/>
            <a:ext cx="7121984" cy="2069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513"/>
              </a:lnSpc>
            </a:pPr>
            <a:r>
              <a:rPr lang="en-US" sz="4865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如果你想生成這張圖片，你會輸入什麼字眼？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967039" y="3888381"/>
            <a:ext cx="5161164" cy="5023771"/>
          </a:xfrm>
          <a:custGeom>
            <a:avLst/>
            <a:gdLst/>
            <a:ahLst/>
            <a:cxnLst/>
            <a:rect r="r" b="b" t="t" l="l"/>
            <a:pathLst>
              <a:path h="5023771" w="5161164">
                <a:moveTo>
                  <a:pt x="0" y="0"/>
                </a:moveTo>
                <a:lnTo>
                  <a:pt x="5161164" y="0"/>
                </a:lnTo>
                <a:lnTo>
                  <a:pt x="5161164" y="5023772"/>
                </a:lnTo>
                <a:lnTo>
                  <a:pt x="0" y="502377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-2734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028700" y="2526883"/>
            <a:ext cx="8958419" cy="9140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62"/>
              </a:lnSpc>
            </a:pPr>
            <a:r>
              <a:rPr lang="en-US" sz="5008" b="true">
                <a:solidFill>
                  <a:srgbClr val="8B36D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激發靈感、提升創意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6675" y="-66675"/>
            <a:ext cx="18457333" cy="10382250"/>
          </a:xfrm>
          <a:custGeom>
            <a:avLst/>
            <a:gdLst/>
            <a:ahLst/>
            <a:cxnLst/>
            <a:rect r="r" b="b" t="t" l="l"/>
            <a:pathLst>
              <a:path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357939" y="3960961"/>
            <a:ext cx="12255462" cy="4764289"/>
            <a:chOff x="0" y="0"/>
            <a:chExt cx="3290213" cy="127906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290213" cy="1279064"/>
            </a:xfrm>
            <a:custGeom>
              <a:avLst/>
              <a:gdLst/>
              <a:ahLst/>
              <a:cxnLst/>
              <a:rect r="r" b="b" t="t" l="l"/>
              <a:pathLst>
                <a:path h="1279064" w="3290213">
                  <a:moveTo>
                    <a:pt x="37271" y="0"/>
                  </a:moveTo>
                  <a:lnTo>
                    <a:pt x="3252942" y="0"/>
                  </a:lnTo>
                  <a:cubicBezTo>
                    <a:pt x="3262827" y="0"/>
                    <a:pt x="3272307" y="3927"/>
                    <a:pt x="3279297" y="10916"/>
                  </a:cubicBezTo>
                  <a:cubicBezTo>
                    <a:pt x="3286286" y="17906"/>
                    <a:pt x="3290213" y="27386"/>
                    <a:pt x="3290213" y="37271"/>
                  </a:cubicBezTo>
                  <a:lnTo>
                    <a:pt x="3290213" y="1241793"/>
                  </a:lnTo>
                  <a:cubicBezTo>
                    <a:pt x="3290213" y="1251678"/>
                    <a:pt x="3286286" y="1261158"/>
                    <a:pt x="3279297" y="1268148"/>
                  </a:cubicBezTo>
                  <a:cubicBezTo>
                    <a:pt x="3272307" y="1275138"/>
                    <a:pt x="3262827" y="1279064"/>
                    <a:pt x="3252942" y="1279064"/>
                  </a:cubicBezTo>
                  <a:lnTo>
                    <a:pt x="37271" y="1279064"/>
                  </a:lnTo>
                  <a:cubicBezTo>
                    <a:pt x="27386" y="1279064"/>
                    <a:pt x="17906" y="1275138"/>
                    <a:pt x="10916" y="1268148"/>
                  </a:cubicBezTo>
                  <a:cubicBezTo>
                    <a:pt x="3927" y="1261158"/>
                    <a:pt x="0" y="1251678"/>
                    <a:pt x="0" y="1241793"/>
                  </a:cubicBezTo>
                  <a:lnTo>
                    <a:pt x="0" y="37271"/>
                  </a:lnTo>
                  <a:cubicBezTo>
                    <a:pt x="0" y="27386"/>
                    <a:pt x="3927" y="17906"/>
                    <a:pt x="10916" y="10916"/>
                  </a:cubicBezTo>
                  <a:cubicBezTo>
                    <a:pt x="17906" y="3927"/>
                    <a:pt x="27386" y="0"/>
                    <a:pt x="37271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4AAD">
                    <a:alpha val="100000"/>
                  </a:srgbClr>
                </a:gs>
                <a:gs pos="100000">
                  <a:srgbClr val="CB6CE6">
                    <a:alpha val="100000"/>
                  </a:srgbClr>
                </a:gs>
              </a:gsLst>
              <a:lin ang="0"/>
            </a:gradFill>
            <a:ln w="8572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95250"/>
              <a:ext cx="3290213" cy="137431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706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-490525" y="-6092220"/>
            <a:ext cx="18778525" cy="9696548"/>
          </a:xfrm>
          <a:custGeom>
            <a:avLst/>
            <a:gdLst/>
            <a:ahLst/>
            <a:cxnLst/>
            <a:rect r="r" b="b" t="t" l="l"/>
            <a:pathLst>
              <a:path h="9696548" w="18778525">
                <a:moveTo>
                  <a:pt x="0" y="0"/>
                </a:moveTo>
                <a:lnTo>
                  <a:pt x="18778525" y="0"/>
                </a:lnTo>
                <a:lnTo>
                  <a:pt x="18778525" y="9696547"/>
                </a:lnTo>
                <a:lnTo>
                  <a:pt x="0" y="96965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6694882" y="5543017"/>
            <a:ext cx="2203856" cy="857250"/>
          </a:xfrm>
          <a:custGeom>
            <a:avLst/>
            <a:gdLst/>
            <a:ahLst/>
            <a:cxnLst/>
            <a:rect r="r" b="b" t="t" l="l"/>
            <a:pathLst>
              <a:path h="857250" w="2203856">
                <a:moveTo>
                  <a:pt x="2203855" y="0"/>
                </a:moveTo>
                <a:lnTo>
                  <a:pt x="0" y="0"/>
                </a:lnTo>
                <a:lnTo>
                  <a:pt x="0" y="857250"/>
                </a:lnTo>
                <a:lnTo>
                  <a:pt x="2203855" y="857250"/>
                </a:lnTo>
                <a:lnTo>
                  <a:pt x="2203855" y="0"/>
                </a:lnTo>
                <a:close/>
              </a:path>
            </a:pathLst>
          </a:custGeom>
          <a:blipFill>
            <a:blip r:embed="rId4"/>
            <a:stretch>
              <a:fillRect l="0" t="0" r="0" b="-3301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9144000" y="3604327"/>
            <a:ext cx="818750" cy="818750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5960DC">
                    <a:alpha val="100000"/>
                  </a:srgbClr>
                </a:gs>
                <a:gs pos="100000">
                  <a:srgbClr val="FF99F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767014" y="537319"/>
            <a:ext cx="13282453" cy="1335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919"/>
              </a:lnSpc>
              <a:spcBef>
                <a:spcPct val="0"/>
              </a:spcBef>
            </a:pPr>
            <a:r>
              <a:rPr lang="en-US" b="true" sz="7800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A.I.生成技術的優點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755689" y="4034639"/>
            <a:ext cx="4293778" cy="5298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050383" indent="-525192" lvl="1">
              <a:lnSpc>
                <a:spcPts val="8513"/>
              </a:lnSpc>
              <a:buFont typeface="Arial"/>
              <a:buChar char="•"/>
            </a:pPr>
            <a:r>
              <a:rPr lang="en-US" sz="4865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青少年</a:t>
            </a:r>
            <a:r>
              <a:rPr lang="en-US" sz="4865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 </a:t>
            </a:r>
          </a:p>
          <a:p>
            <a:pPr algn="l" marL="1050383" indent="-525192" lvl="1">
              <a:lnSpc>
                <a:spcPts val="8513"/>
              </a:lnSpc>
              <a:buFont typeface="Arial"/>
              <a:buChar char="•"/>
            </a:pPr>
            <a:r>
              <a:rPr lang="en-US" sz="4865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冷色調 </a:t>
            </a:r>
          </a:p>
          <a:p>
            <a:pPr algn="l" marL="1050383" indent="-525192" lvl="1">
              <a:lnSpc>
                <a:spcPts val="8513"/>
              </a:lnSpc>
              <a:buFont typeface="Arial"/>
              <a:buChar char="•"/>
            </a:pPr>
            <a:r>
              <a:rPr lang="en-US" sz="4865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柔和的色彩 </a:t>
            </a:r>
          </a:p>
          <a:p>
            <a:pPr algn="l" marL="1050383" indent="-525192" lvl="1">
              <a:lnSpc>
                <a:spcPts val="8513"/>
              </a:lnSpc>
              <a:buFont typeface="Arial"/>
              <a:buChar char="•"/>
            </a:pPr>
            <a:r>
              <a:rPr lang="en-US" sz="4865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休閒服裝 </a:t>
            </a:r>
          </a:p>
          <a:p>
            <a:pPr algn="l">
              <a:lnSpc>
                <a:spcPts val="8513"/>
              </a:lnSpc>
            </a:pP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967039" y="3888381"/>
            <a:ext cx="5161164" cy="5023771"/>
          </a:xfrm>
          <a:custGeom>
            <a:avLst/>
            <a:gdLst/>
            <a:ahLst/>
            <a:cxnLst/>
            <a:rect r="r" b="b" t="t" l="l"/>
            <a:pathLst>
              <a:path h="5023771" w="5161164">
                <a:moveTo>
                  <a:pt x="0" y="0"/>
                </a:moveTo>
                <a:lnTo>
                  <a:pt x="5161164" y="0"/>
                </a:lnTo>
                <a:lnTo>
                  <a:pt x="5161164" y="5023772"/>
                </a:lnTo>
                <a:lnTo>
                  <a:pt x="0" y="502377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-2734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028700" y="2526883"/>
            <a:ext cx="8958419" cy="9140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62"/>
              </a:lnSpc>
            </a:pPr>
            <a:r>
              <a:rPr lang="en-US" sz="5008" b="true">
                <a:solidFill>
                  <a:srgbClr val="8B36D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激發靈感、提升創意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3853010" y="4034639"/>
            <a:ext cx="4277767" cy="3146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050383" indent="-525192" lvl="1">
              <a:lnSpc>
                <a:spcPts val="8513"/>
              </a:lnSpc>
              <a:spcBef>
                <a:spcPct val="0"/>
              </a:spcBef>
              <a:buFont typeface="Arial"/>
              <a:buChar char="•"/>
            </a:pPr>
            <a:r>
              <a:rPr lang="en-US" sz="4865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逼真</a:t>
            </a:r>
          </a:p>
          <a:p>
            <a:pPr algn="l" marL="1050383" indent="-525192" lvl="1">
              <a:lnSpc>
                <a:spcPts val="8513"/>
              </a:lnSpc>
              <a:spcBef>
                <a:spcPct val="0"/>
              </a:spcBef>
              <a:buFont typeface="Arial"/>
              <a:buChar char="•"/>
            </a:pPr>
            <a:r>
              <a:rPr lang="en-US" sz="4865" strike="noStrike" u="none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高清晰度</a:t>
            </a:r>
          </a:p>
          <a:p>
            <a:pPr algn="l" marL="1050383" indent="-525192" lvl="1">
              <a:lnSpc>
                <a:spcPts val="8513"/>
              </a:lnSpc>
              <a:spcBef>
                <a:spcPct val="0"/>
              </a:spcBef>
              <a:buFont typeface="Arial"/>
              <a:buChar char="•"/>
            </a:pPr>
            <a:r>
              <a:rPr lang="en-US" sz="4865" strike="noStrike" u="none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柔和的燈光 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6675" y="-66675"/>
            <a:ext cx="18457333" cy="10382250"/>
          </a:xfrm>
          <a:custGeom>
            <a:avLst/>
            <a:gdLst/>
            <a:ahLst/>
            <a:cxnLst/>
            <a:rect r="r" b="b" t="t" l="l"/>
            <a:pathLst>
              <a:path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490525" y="-6092220"/>
            <a:ext cx="18778525" cy="9696548"/>
          </a:xfrm>
          <a:custGeom>
            <a:avLst/>
            <a:gdLst/>
            <a:ahLst/>
            <a:cxnLst/>
            <a:rect r="r" b="b" t="t" l="l"/>
            <a:pathLst>
              <a:path h="9696548" w="18778525">
                <a:moveTo>
                  <a:pt x="0" y="0"/>
                </a:moveTo>
                <a:lnTo>
                  <a:pt x="18778525" y="0"/>
                </a:lnTo>
                <a:lnTo>
                  <a:pt x="18778525" y="9696547"/>
                </a:lnTo>
                <a:lnTo>
                  <a:pt x="0" y="96965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0" y="5564064"/>
            <a:ext cx="5848378" cy="3111776"/>
            <a:chOff x="0" y="0"/>
            <a:chExt cx="7797837" cy="4149034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4"/>
            <a:srcRect l="3779" t="0" r="3779" b="0"/>
            <a:stretch>
              <a:fillRect/>
            </a:stretch>
          </p:blipFill>
          <p:spPr>
            <a:xfrm flipH="false" flipV="false">
              <a:off x="0" y="0"/>
              <a:ext cx="3835419" cy="4149034"/>
            </a:xfrm>
            <a:prstGeom prst="rect">
              <a:avLst/>
            </a:prstGeom>
          </p:spPr>
        </p:pic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5"/>
            <a:srcRect l="3779" t="0" r="3779" b="0"/>
            <a:stretch>
              <a:fillRect/>
            </a:stretch>
          </p:blipFill>
          <p:spPr>
            <a:xfrm flipH="false" flipV="false">
              <a:off x="3962419" y="0"/>
              <a:ext cx="3835419" cy="4149034"/>
            </a:xfrm>
            <a:prstGeom prst="rect">
              <a:avLst/>
            </a:prstGeom>
          </p:spPr>
        </p:pic>
      </p:grpSp>
      <p:grpSp>
        <p:nvGrpSpPr>
          <p:cNvPr name="Group 7" id="7"/>
          <p:cNvGrpSpPr/>
          <p:nvPr/>
        </p:nvGrpSpPr>
        <p:grpSpPr>
          <a:xfrm rot="0">
            <a:off x="6219811" y="5564064"/>
            <a:ext cx="5848378" cy="3111776"/>
            <a:chOff x="0" y="0"/>
            <a:chExt cx="7797837" cy="4149034"/>
          </a:xfrm>
        </p:grpSpPr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6"/>
            <a:srcRect l="3779" t="0" r="3779" b="0"/>
            <a:stretch>
              <a:fillRect/>
            </a:stretch>
          </p:blipFill>
          <p:spPr>
            <a:xfrm flipH="false" flipV="false">
              <a:off x="0" y="0"/>
              <a:ext cx="3835419" cy="4149034"/>
            </a:xfrm>
            <a:prstGeom prst="rect">
              <a:avLst/>
            </a:prstGeom>
          </p:spPr>
        </p:pic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7"/>
            <a:srcRect l="3779" t="0" r="3779" b="0"/>
            <a:stretch>
              <a:fillRect/>
            </a:stretch>
          </p:blipFill>
          <p:spPr>
            <a:xfrm flipH="false" flipV="false">
              <a:off x="3962419" y="0"/>
              <a:ext cx="3835419" cy="4149034"/>
            </a:xfrm>
            <a:prstGeom prst="rect">
              <a:avLst/>
            </a:prstGeom>
          </p:spPr>
        </p:pic>
      </p:grpSp>
      <p:grpSp>
        <p:nvGrpSpPr>
          <p:cNvPr name="Group 10" id="10"/>
          <p:cNvGrpSpPr/>
          <p:nvPr/>
        </p:nvGrpSpPr>
        <p:grpSpPr>
          <a:xfrm rot="0">
            <a:off x="12439622" y="5564064"/>
            <a:ext cx="5848378" cy="3111776"/>
            <a:chOff x="0" y="0"/>
            <a:chExt cx="7797837" cy="4149034"/>
          </a:xfrm>
        </p:grpSpPr>
        <p:pic>
          <p:nvPicPr>
            <p:cNvPr name="Picture 11" id="11"/>
            <p:cNvPicPr>
              <a:picLocks noChangeAspect="true"/>
            </p:cNvPicPr>
            <p:nvPr/>
          </p:nvPicPr>
          <p:blipFill>
            <a:blip r:embed="rId8"/>
            <a:srcRect l="3779" t="0" r="3779" b="0"/>
            <a:stretch>
              <a:fillRect/>
            </a:stretch>
          </p:blipFill>
          <p:spPr>
            <a:xfrm flipH="false" flipV="false">
              <a:off x="0" y="0"/>
              <a:ext cx="3835419" cy="4149034"/>
            </a:xfrm>
            <a:prstGeom prst="rect">
              <a:avLst/>
            </a:prstGeom>
          </p:spPr>
        </p:pic>
        <p:pic>
          <p:nvPicPr>
            <p:cNvPr name="Picture 12" id="12"/>
            <p:cNvPicPr>
              <a:picLocks noChangeAspect="true"/>
            </p:cNvPicPr>
            <p:nvPr/>
          </p:nvPicPr>
          <p:blipFill>
            <a:blip r:embed="rId9"/>
            <a:srcRect l="3779" t="0" r="3779" b="0"/>
            <a:stretch>
              <a:fillRect/>
            </a:stretch>
          </p:blipFill>
          <p:spPr>
            <a:xfrm flipH="false" flipV="false">
              <a:off x="3962419" y="0"/>
              <a:ext cx="3835419" cy="4149034"/>
            </a:xfrm>
            <a:prstGeom prst="rect">
              <a:avLst/>
            </a:prstGeom>
          </p:spPr>
        </p:pic>
      </p:grpSp>
      <p:sp>
        <p:nvSpPr>
          <p:cNvPr name="Freeform 13" id="13"/>
          <p:cNvSpPr/>
          <p:nvPr/>
        </p:nvSpPr>
        <p:spPr>
          <a:xfrm flipH="false" flipV="false" rot="0">
            <a:off x="1641610" y="4254851"/>
            <a:ext cx="2797742" cy="846317"/>
          </a:xfrm>
          <a:custGeom>
            <a:avLst/>
            <a:gdLst/>
            <a:ahLst/>
            <a:cxnLst/>
            <a:rect r="r" b="b" t="t" l="l"/>
            <a:pathLst>
              <a:path h="846317" w="2797742">
                <a:moveTo>
                  <a:pt x="0" y="0"/>
                </a:moveTo>
                <a:lnTo>
                  <a:pt x="2797742" y="0"/>
                </a:lnTo>
                <a:lnTo>
                  <a:pt x="2797742" y="846317"/>
                </a:lnTo>
                <a:lnTo>
                  <a:pt x="0" y="84631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7946122" y="4254851"/>
            <a:ext cx="2797742" cy="846317"/>
          </a:xfrm>
          <a:custGeom>
            <a:avLst/>
            <a:gdLst/>
            <a:ahLst/>
            <a:cxnLst/>
            <a:rect r="r" b="b" t="t" l="l"/>
            <a:pathLst>
              <a:path h="846317" w="2797742">
                <a:moveTo>
                  <a:pt x="0" y="0"/>
                </a:moveTo>
                <a:lnTo>
                  <a:pt x="2797742" y="0"/>
                </a:lnTo>
                <a:lnTo>
                  <a:pt x="2797742" y="846317"/>
                </a:lnTo>
                <a:lnTo>
                  <a:pt x="0" y="84631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4063241" y="4254851"/>
            <a:ext cx="2797742" cy="846317"/>
          </a:xfrm>
          <a:custGeom>
            <a:avLst/>
            <a:gdLst/>
            <a:ahLst/>
            <a:cxnLst/>
            <a:rect r="r" b="b" t="t" l="l"/>
            <a:pathLst>
              <a:path h="846317" w="2797742">
                <a:moveTo>
                  <a:pt x="0" y="0"/>
                </a:moveTo>
                <a:lnTo>
                  <a:pt x="2797742" y="0"/>
                </a:lnTo>
                <a:lnTo>
                  <a:pt x="2797742" y="846317"/>
                </a:lnTo>
                <a:lnTo>
                  <a:pt x="0" y="84631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1445009" y="4124373"/>
            <a:ext cx="553637" cy="553637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5960DC">
                    <a:alpha val="100000"/>
                  </a:srgbClr>
                </a:gs>
                <a:gs pos="100000">
                  <a:srgbClr val="FF99F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8" id="1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7749521" y="4124373"/>
            <a:ext cx="553637" cy="553637"/>
            <a:chOff x="0" y="0"/>
            <a:chExt cx="812800" cy="8128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5960DC">
                    <a:alpha val="100000"/>
                  </a:srgbClr>
                </a:gs>
                <a:gs pos="100000">
                  <a:srgbClr val="FF99F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21" id="2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3866640" y="4124373"/>
            <a:ext cx="553637" cy="553637"/>
            <a:chOff x="0" y="0"/>
            <a:chExt cx="812800" cy="812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5960DC">
                    <a:alpha val="100000"/>
                  </a:srgbClr>
                </a:gs>
                <a:gs pos="100000">
                  <a:srgbClr val="FF99F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24" id="2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5" id="25"/>
          <p:cNvSpPr/>
          <p:nvPr/>
        </p:nvSpPr>
        <p:spPr>
          <a:xfrm flipH="false" flipV="false" rot="0">
            <a:off x="13247241" y="153175"/>
            <a:ext cx="3863053" cy="3761648"/>
          </a:xfrm>
          <a:custGeom>
            <a:avLst/>
            <a:gdLst/>
            <a:ahLst/>
            <a:cxnLst/>
            <a:rect r="r" b="b" t="t" l="l"/>
            <a:pathLst>
              <a:path h="3761648" w="3863053">
                <a:moveTo>
                  <a:pt x="0" y="0"/>
                </a:moveTo>
                <a:lnTo>
                  <a:pt x="3863054" y="0"/>
                </a:lnTo>
                <a:lnTo>
                  <a:pt x="3863054" y="3761648"/>
                </a:lnTo>
                <a:lnTo>
                  <a:pt x="0" y="376164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767014" y="537319"/>
            <a:ext cx="13282453" cy="1335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919"/>
              </a:lnSpc>
              <a:spcBef>
                <a:spcPct val="0"/>
              </a:spcBef>
            </a:pPr>
            <a:r>
              <a:rPr lang="en-US" b="true" sz="7800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A.I.生成技術的優點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028700" y="2526883"/>
            <a:ext cx="8958419" cy="9140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62"/>
              </a:lnSpc>
            </a:pPr>
            <a:r>
              <a:rPr lang="en-US" sz="5008" b="true">
                <a:solidFill>
                  <a:srgbClr val="8B36D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激發靈感、提升創意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3798669" y="8838916"/>
            <a:ext cx="1219051" cy="5378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畢加索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939850" y="8838916"/>
            <a:ext cx="812750" cy="5378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梵高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7366110" y="8838916"/>
            <a:ext cx="812750" cy="5378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暖色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0268110" y="8838916"/>
            <a:ext cx="812750" cy="5378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冷色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2583801" y="8828239"/>
            <a:ext cx="2594967" cy="5378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科技感/未來感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6173758" y="8828239"/>
            <a:ext cx="1219051" cy="5378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水彩畫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2560695" y="4354476"/>
            <a:ext cx="914251" cy="6134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b="true" sz="3599">
                <a:solidFill>
                  <a:srgbClr val="8B36D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畫家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8319380" y="4354476"/>
            <a:ext cx="2005905" cy="6134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b="true" sz="3599">
                <a:solidFill>
                  <a:srgbClr val="8B36D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顏色/色調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4982326" y="4354476"/>
            <a:ext cx="914251" cy="6134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b="true" sz="3599">
                <a:solidFill>
                  <a:srgbClr val="8B36D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風格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6675" y="-66675"/>
            <a:ext cx="18457333" cy="10382250"/>
          </a:xfrm>
          <a:custGeom>
            <a:avLst/>
            <a:gdLst/>
            <a:ahLst/>
            <a:cxnLst/>
            <a:rect r="r" b="b" t="t" l="l"/>
            <a:pathLst>
              <a:path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507024" y="2726387"/>
            <a:ext cx="11972284" cy="8095221"/>
            <a:chOff x="0" y="0"/>
            <a:chExt cx="3214189" cy="217331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214188" cy="2173317"/>
            </a:xfrm>
            <a:custGeom>
              <a:avLst/>
              <a:gdLst/>
              <a:ahLst/>
              <a:cxnLst/>
              <a:rect r="r" b="b" t="t" l="l"/>
              <a:pathLst>
                <a:path h="2173317" w="3214188">
                  <a:moveTo>
                    <a:pt x="38153" y="0"/>
                  </a:moveTo>
                  <a:lnTo>
                    <a:pt x="3176036" y="0"/>
                  </a:lnTo>
                  <a:cubicBezTo>
                    <a:pt x="3186155" y="0"/>
                    <a:pt x="3195859" y="4020"/>
                    <a:pt x="3203014" y="11175"/>
                  </a:cubicBezTo>
                  <a:cubicBezTo>
                    <a:pt x="3210169" y="18330"/>
                    <a:pt x="3214188" y="28034"/>
                    <a:pt x="3214188" y="38153"/>
                  </a:cubicBezTo>
                  <a:lnTo>
                    <a:pt x="3214188" y="2135164"/>
                  </a:lnTo>
                  <a:cubicBezTo>
                    <a:pt x="3214188" y="2145283"/>
                    <a:pt x="3210169" y="2154987"/>
                    <a:pt x="3203014" y="2162142"/>
                  </a:cubicBezTo>
                  <a:cubicBezTo>
                    <a:pt x="3195859" y="2169297"/>
                    <a:pt x="3186155" y="2173317"/>
                    <a:pt x="3176036" y="2173317"/>
                  </a:cubicBezTo>
                  <a:lnTo>
                    <a:pt x="38153" y="2173317"/>
                  </a:lnTo>
                  <a:cubicBezTo>
                    <a:pt x="28034" y="2173317"/>
                    <a:pt x="18330" y="2169297"/>
                    <a:pt x="11175" y="2162142"/>
                  </a:cubicBezTo>
                  <a:cubicBezTo>
                    <a:pt x="4020" y="2154987"/>
                    <a:pt x="0" y="2145283"/>
                    <a:pt x="0" y="2135164"/>
                  </a:cubicBezTo>
                  <a:lnTo>
                    <a:pt x="0" y="38153"/>
                  </a:lnTo>
                  <a:cubicBezTo>
                    <a:pt x="0" y="28034"/>
                    <a:pt x="4020" y="18330"/>
                    <a:pt x="11175" y="11175"/>
                  </a:cubicBezTo>
                  <a:cubicBezTo>
                    <a:pt x="18330" y="4020"/>
                    <a:pt x="28034" y="0"/>
                    <a:pt x="38153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4AAD">
                    <a:alpha val="100000"/>
                  </a:srgbClr>
                </a:gs>
                <a:gs pos="100000">
                  <a:srgbClr val="CB6CE6">
                    <a:alpha val="100000"/>
                  </a:srgbClr>
                </a:gs>
              </a:gsLst>
              <a:lin ang="0"/>
            </a:gradFill>
            <a:ln w="8572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95250"/>
              <a:ext cx="3214189" cy="2268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706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-490525" y="-6092220"/>
            <a:ext cx="18778525" cy="9696548"/>
          </a:xfrm>
          <a:custGeom>
            <a:avLst/>
            <a:gdLst/>
            <a:ahLst/>
            <a:cxnLst/>
            <a:rect r="r" b="b" t="t" l="l"/>
            <a:pathLst>
              <a:path h="9696548" w="18778525">
                <a:moveTo>
                  <a:pt x="0" y="0"/>
                </a:moveTo>
                <a:lnTo>
                  <a:pt x="18778525" y="0"/>
                </a:lnTo>
                <a:lnTo>
                  <a:pt x="18778525" y="9696547"/>
                </a:lnTo>
                <a:lnTo>
                  <a:pt x="0" y="96965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67014" y="4628796"/>
            <a:ext cx="4194725" cy="4084614"/>
          </a:xfrm>
          <a:custGeom>
            <a:avLst/>
            <a:gdLst/>
            <a:ahLst/>
            <a:cxnLst/>
            <a:rect r="r" b="b" t="t" l="l"/>
            <a:pathLst>
              <a:path h="4084614" w="4194725">
                <a:moveTo>
                  <a:pt x="0" y="0"/>
                </a:moveTo>
                <a:lnTo>
                  <a:pt x="4194725" y="0"/>
                </a:lnTo>
                <a:lnTo>
                  <a:pt x="4194725" y="4084613"/>
                </a:lnTo>
                <a:lnTo>
                  <a:pt x="0" y="40846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7891279" y="3318577"/>
            <a:ext cx="9847511" cy="40708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2899" indent="-406450" lvl="1">
              <a:lnSpc>
                <a:spcPts val="6589"/>
              </a:lnSpc>
              <a:buFont typeface="Arial"/>
              <a:buChar char="•"/>
            </a:pPr>
            <a:r>
              <a:rPr lang="en-US" sz="3765" strike="noStrike" u="none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畫家風格 (畢加索、梵高)</a:t>
            </a:r>
          </a:p>
          <a:p>
            <a:pPr algn="l" marL="812899" indent="-406450" lvl="1">
              <a:lnSpc>
                <a:spcPts val="6589"/>
              </a:lnSpc>
              <a:buFont typeface="Arial"/>
              <a:buChar char="•"/>
            </a:pPr>
            <a:r>
              <a:rPr lang="en-US" sz="3765" strike="noStrike" u="none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顏色 (特定色調或概念，如充滿活力或柔和)</a:t>
            </a:r>
          </a:p>
          <a:p>
            <a:pPr algn="l" marL="812899" indent="-406450" lvl="1">
              <a:lnSpc>
                <a:spcPts val="6589"/>
              </a:lnSpc>
              <a:buFont typeface="Arial"/>
              <a:buChar char="•"/>
            </a:pPr>
            <a:r>
              <a:rPr lang="en-US" sz="3765" strike="noStrike" u="none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構圖 (廣角、俯視)</a:t>
            </a:r>
          </a:p>
          <a:p>
            <a:pPr algn="l" marL="812899" indent="-406450" lvl="1">
              <a:lnSpc>
                <a:spcPts val="6589"/>
              </a:lnSpc>
              <a:buFont typeface="Arial"/>
              <a:buChar char="•"/>
            </a:pPr>
            <a:r>
              <a:rPr lang="en-US" sz="3765" strike="noStrike" u="none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情緒 (快樂、悲傷)</a:t>
            </a:r>
          </a:p>
          <a:p>
            <a:pPr algn="l" marL="812899" indent="-406450" lvl="1">
              <a:lnSpc>
                <a:spcPts val="6589"/>
              </a:lnSpc>
              <a:buFont typeface="Arial"/>
              <a:buChar char="•"/>
            </a:pPr>
            <a:r>
              <a:rPr lang="en-US" sz="3765" strike="noStrike" u="none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風格 (超現實、龐克)</a:t>
            </a:r>
          </a:p>
        </p:txBody>
      </p:sp>
      <p:sp>
        <p:nvSpPr>
          <p:cNvPr name="Freeform 9" id="9"/>
          <p:cNvSpPr/>
          <p:nvPr/>
        </p:nvSpPr>
        <p:spPr>
          <a:xfrm flipH="true" flipV="false" rot="0">
            <a:off x="5712543" y="5813852"/>
            <a:ext cx="2203856" cy="857250"/>
          </a:xfrm>
          <a:custGeom>
            <a:avLst/>
            <a:gdLst/>
            <a:ahLst/>
            <a:cxnLst/>
            <a:rect r="r" b="b" t="t" l="l"/>
            <a:pathLst>
              <a:path h="857250" w="2203856">
                <a:moveTo>
                  <a:pt x="2203856" y="0"/>
                </a:moveTo>
                <a:lnTo>
                  <a:pt x="0" y="0"/>
                </a:lnTo>
                <a:lnTo>
                  <a:pt x="0" y="857250"/>
                </a:lnTo>
                <a:lnTo>
                  <a:pt x="2203856" y="857250"/>
                </a:lnTo>
                <a:lnTo>
                  <a:pt x="2203856" y="0"/>
                </a:lnTo>
                <a:close/>
              </a:path>
            </a:pathLst>
          </a:custGeom>
          <a:blipFill>
            <a:blip r:embed="rId6"/>
            <a:stretch>
              <a:fillRect l="0" t="0" r="0" b="-3301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7408240" y="2513144"/>
            <a:ext cx="818750" cy="818750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5960DC">
                    <a:alpha val="100000"/>
                  </a:srgbClr>
                </a:gs>
                <a:gs pos="100000">
                  <a:srgbClr val="FF99F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2" id="1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9345531" y="7912033"/>
            <a:ext cx="6881856" cy="1886060"/>
            <a:chOff x="0" y="0"/>
            <a:chExt cx="1482872" cy="4064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482872" cy="406400"/>
            </a:xfrm>
            <a:custGeom>
              <a:avLst/>
              <a:gdLst/>
              <a:ahLst/>
              <a:cxnLst/>
              <a:rect r="r" b="b" t="t" l="l"/>
              <a:pathLst>
                <a:path h="406400" w="1482872">
                  <a:moveTo>
                    <a:pt x="1279672" y="0"/>
                  </a:moveTo>
                  <a:cubicBezTo>
                    <a:pt x="1391896" y="0"/>
                    <a:pt x="1482872" y="90976"/>
                    <a:pt x="1482872" y="203200"/>
                  </a:cubicBezTo>
                  <a:cubicBezTo>
                    <a:pt x="1482872" y="315424"/>
                    <a:pt x="1391896" y="406400"/>
                    <a:pt x="1279672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lnTo>
                    <a:pt x="1279672" y="0"/>
                  </a:ln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66675"/>
              <a:ext cx="1482872" cy="4730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7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767014" y="537319"/>
            <a:ext cx="13282453" cy="1335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919"/>
              </a:lnSpc>
              <a:spcBef>
                <a:spcPct val="0"/>
              </a:spcBef>
            </a:pPr>
            <a:r>
              <a:rPr lang="en-US" b="true" sz="7800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A.I.生成技術的優點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378717" y="7890957"/>
            <a:ext cx="4815483" cy="18307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31"/>
              </a:lnSpc>
            </a:pPr>
            <a:r>
              <a:rPr lang="en-US" sz="3309">
                <a:solidFill>
                  <a:srgbClr val="204FB6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A.I.工具再強大，你也需要</a:t>
            </a:r>
          </a:p>
          <a:p>
            <a:pPr algn="ctr">
              <a:lnSpc>
                <a:spcPts val="4931"/>
              </a:lnSpc>
            </a:pPr>
            <a:r>
              <a:rPr lang="en-US" sz="3309">
                <a:solidFill>
                  <a:srgbClr val="204FB6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具體掌握相關的</a:t>
            </a:r>
            <a:r>
              <a:rPr lang="en-US" sz="3309">
                <a:solidFill>
                  <a:srgbClr val="8B36DD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「知識</a:t>
            </a:r>
            <a:r>
              <a:rPr lang="en-US" sz="3309">
                <a:solidFill>
                  <a:srgbClr val="204FB6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」</a:t>
            </a:r>
          </a:p>
          <a:p>
            <a:pPr algn="ctr">
              <a:lnSpc>
                <a:spcPts val="4931"/>
              </a:lnSpc>
            </a:pPr>
            <a:r>
              <a:rPr lang="en-US" sz="3309">
                <a:solidFill>
                  <a:srgbClr val="204FB6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才能</a:t>
            </a:r>
            <a:r>
              <a:rPr lang="en-US" sz="3309">
                <a:solidFill>
                  <a:srgbClr val="8B36DD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真正善用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28700" y="2526883"/>
            <a:ext cx="6068949" cy="9140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62"/>
              </a:lnSpc>
            </a:pPr>
            <a:r>
              <a:rPr lang="en-US" sz="5008" b="true">
                <a:solidFill>
                  <a:srgbClr val="8B36D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激發靈感、提升創意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6675" y="-66675"/>
            <a:ext cx="18457333" cy="10382250"/>
          </a:xfrm>
          <a:custGeom>
            <a:avLst/>
            <a:gdLst/>
            <a:ahLst/>
            <a:cxnLst/>
            <a:rect r="r" b="b" t="t" l="l"/>
            <a:pathLst>
              <a:path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490525" y="-6092220"/>
            <a:ext cx="18778525" cy="9696548"/>
          </a:xfrm>
          <a:custGeom>
            <a:avLst/>
            <a:gdLst/>
            <a:ahLst/>
            <a:cxnLst/>
            <a:rect r="r" b="b" t="t" l="l"/>
            <a:pathLst>
              <a:path h="9696548" w="18778525">
                <a:moveTo>
                  <a:pt x="0" y="0"/>
                </a:moveTo>
                <a:lnTo>
                  <a:pt x="18778525" y="0"/>
                </a:lnTo>
                <a:lnTo>
                  <a:pt x="18778525" y="9696547"/>
                </a:lnTo>
                <a:lnTo>
                  <a:pt x="0" y="96965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4069428" y="5124450"/>
            <a:ext cx="10226519" cy="7143119"/>
            <a:chOff x="0" y="0"/>
            <a:chExt cx="2745505" cy="191770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745505" cy="1917707"/>
            </a:xfrm>
            <a:custGeom>
              <a:avLst/>
              <a:gdLst/>
              <a:ahLst/>
              <a:cxnLst/>
              <a:rect r="r" b="b" t="t" l="l"/>
              <a:pathLst>
                <a:path h="1917707" w="2745505">
                  <a:moveTo>
                    <a:pt x="44666" y="0"/>
                  </a:moveTo>
                  <a:lnTo>
                    <a:pt x="2700839" y="0"/>
                  </a:lnTo>
                  <a:cubicBezTo>
                    <a:pt x="2725507" y="0"/>
                    <a:pt x="2745505" y="19997"/>
                    <a:pt x="2745505" y="44666"/>
                  </a:cubicBezTo>
                  <a:lnTo>
                    <a:pt x="2745505" y="1873041"/>
                  </a:lnTo>
                  <a:cubicBezTo>
                    <a:pt x="2745505" y="1897710"/>
                    <a:pt x="2725507" y="1917707"/>
                    <a:pt x="2700839" y="1917707"/>
                  </a:cubicBezTo>
                  <a:lnTo>
                    <a:pt x="44666" y="1917707"/>
                  </a:lnTo>
                  <a:cubicBezTo>
                    <a:pt x="19997" y="1917707"/>
                    <a:pt x="0" y="1897710"/>
                    <a:pt x="0" y="1873041"/>
                  </a:cubicBezTo>
                  <a:lnTo>
                    <a:pt x="0" y="44666"/>
                  </a:lnTo>
                  <a:cubicBezTo>
                    <a:pt x="0" y="19997"/>
                    <a:pt x="19997" y="0"/>
                    <a:pt x="44666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1719CF">
                    <a:alpha val="100000"/>
                  </a:srgbClr>
                </a:gs>
                <a:gs pos="100000">
                  <a:srgbClr val="0DCF7E">
                    <a:alpha val="100000"/>
                  </a:srgbClr>
                </a:gs>
              </a:gsLst>
              <a:lin ang="2700000"/>
            </a:gradFill>
            <a:ln w="8572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95250"/>
              <a:ext cx="2745505" cy="20129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706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13484118" y="3394528"/>
            <a:ext cx="4735830" cy="6705600"/>
          </a:xfrm>
          <a:custGeom>
            <a:avLst/>
            <a:gdLst/>
            <a:ahLst/>
            <a:cxnLst/>
            <a:rect r="r" b="b" t="t" l="l"/>
            <a:pathLst>
              <a:path h="6705600" w="4735830">
                <a:moveTo>
                  <a:pt x="0" y="0"/>
                </a:moveTo>
                <a:lnTo>
                  <a:pt x="4735830" y="0"/>
                </a:lnTo>
                <a:lnTo>
                  <a:pt x="4735830" y="6705600"/>
                </a:lnTo>
                <a:lnTo>
                  <a:pt x="0" y="6705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329300" y="6477000"/>
            <a:ext cx="2309636" cy="3539672"/>
          </a:xfrm>
          <a:custGeom>
            <a:avLst/>
            <a:gdLst/>
            <a:ahLst/>
            <a:cxnLst/>
            <a:rect r="r" b="b" t="t" l="l"/>
            <a:pathLst>
              <a:path h="3539672" w="2309636">
                <a:moveTo>
                  <a:pt x="0" y="0"/>
                </a:moveTo>
                <a:lnTo>
                  <a:pt x="2309636" y="0"/>
                </a:lnTo>
                <a:lnTo>
                  <a:pt x="2309636" y="3539672"/>
                </a:lnTo>
                <a:lnTo>
                  <a:pt x="0" y="35396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789535" y="6747328"/>
            <a:ext cx="6077679" cy="2223793"/>
          </a:xfrm>
          <a:custGeom>
            <a:avLst/>
            <a:gdLst/>
            <a:ahLst/>
            <a:cxnLst/>
            <a:rect r="r" b="b" t="t" l="l"/>
            <a:pathLst>
              <a:path h="2223793" w="6077679">
                <a:moveTo>
                  <a:pt x="0" y="0"/>
                </a:moveTo>
                <a:lnTo>
                  <a:pt x="6077679" y="0"/>
                </a:lnTo>
                <a:lnTo>
                  <a:pt x="6077679" y="2223793"/>
                </a:lnTo>
                <a:lnTo>
                  <a:pt x="0" y="222379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63" t="-70953" r="-27623" b="-25497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4502768" y="8696010"/>
            <a:ext cx="1301804" cy="1483537"/>
          </a:xfrm>
          <a:custGeom>
            <a:avLst/>
            <a:gdLst/>
            <a:ahLst/>
            <a:cxnLst/>
            <a:rect r="r" b="b" t="t" l="l"/>
            <a:pathLst>
              <a:path h="1483537" w="1301804">
                <a:moveTo>
                  <a:pt x="0" y="0"/>
                </a:moveTo>
                <a:lnTo>
                  <a:pt x="1301803" y="0"/>
                </a:lnTo>
                <a:lnTo>
                  <a:pt x="1301803" y="1483536"/>
                </a:lnTo>
                <a:lnTo>
                  <a:pt x="0" y="14835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5392919" y="6134100"/>
            <a:ext cx="2732339" cy="4670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144536" indent="-572268" lvl="1">
              <a:lnSpc>
                <a:spcPts val="9913"/>
              </a:lnSpc>
              <a:buFont typeface="Arial"/>
              <a:buChar char="•"/>
            </a:pPr>
            <a:r>
              <a:rPr lang="en-US" sz="5301" spc="121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年齡</a:t>
            </a:r>
          </a:p>
          <a:p>
            <a:pPr algn="l" marL="1144536" indent="-572268" lvl="1">
              <a:lnSpc>
                <a:spcPts val="9913"/>
              </a:lnSpc>
              <a:buFont typeface="Arial"/>
              <a:buChar char="•"/>
            </a:pPr>
            <a:r>
              <a:rPr lang="en-US" sz="5301" spc="121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性別</a:t>
            </a:r>
          </a:p>
          <a:p>
            <a:pPr algn="l" marL="1144536" indent="-572268" lvl="1">
              <a:lnSpc>
                <a:spcPts val="9913"/>
              </a:lnSpc>
              <a:buFont typeface="Arial"/>
              <a:buChar char="•"/>
            </a:pPr>
            <a:r>
              <a:rPr lang="en-US" sz="5301" spc="121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外形</a:t>
            </a:r>
          </a:p>
          <a:p>
            <a:pPr algn="l">
              <a:lnSpc>
                <a:spcPts val="7528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767014" y="537319"/>
            <a:ext cx="17520986" cy="1335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919"/>
              </a:lnSpc>
              <a:spcBef>
                <a:spcPct val="0"/>
              </a:spcBef>
            </a:pPr>
            <a:r>
              <a:rPr lang="en-US" b="true" sz="7800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活動體驗： PLAYGROUND(POE)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664330" y="2324899"/>
            <a:ext cx="10898324" cy="22855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313"/>
              </a:lnSpc>
            </a:pPr>
            <a:r>
              <a:rPr lang="en-US" sz="6087" b="true">
                <a:solidFill>
                  <a:srgbClr val="0D3FE6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圖片生成：提供部分資料，要求GPT 創造一個新角色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707378" y="6134100"/>
            <a:ext cx="2521248" cy="36638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144269" indent="-572134" lvl="1">
              <a:lnSpc>
                <a:spcPts val="9910"/>
              </a:lnSpc>
              <a:buFont typeface="Arial"/>
              <a:buChar char="•"/>
            </a:pPr>
            <a:r>
              <a:rPr lang="en-US" sz="5299" spc="121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風格</a:t>
            </a:r>
          </a:p>
          <a:p>
            <a:pPr algn="l" marL="1144269" indent="-572134" lvl="1">
              <a:lnSpc>
                <a:spcPts val="9910"/>
              </a:lnSpc>
              <a:buFont typeface="Arial"/>
              <a:buChar char="•"/>
            </a:pPr>
            <a:r>
              <a:rPr lang="en-US" sz="5299" spc="121" strike="noStrike" u="none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特點</a:t>
            </a:r>
          </a:p>
          <a:p>
            <a:pPr algn="l" marL="1144269" indent="-572134" lvl="1">
              <a:lnSpc>
                <a:spcPts val="9910"/>
              </a:lnSpc>
              <a:buFont typeface="Arial"/>
              <a:buChar char="•"/>
            </a:pPr>
            <a:r>
              <a:rPr lang="en-US" sz="5299" spc="121" strike="noStrike" u="none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背景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015152" y="5155019"/>
            <a:ext cx="2110106" cy="1097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708"/>
              </a:lnSpc>
            </a:pPr>
            <a:r>
              <a:rPr lang="en-US" sz="4601" spc="105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例如：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39058" t="-2806" r="-7281" b="-1360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856113" y="6784914"/>
            <a:ext cx="2872965" cy="2857500"/>
          </a:xfrm>
          <a:custGeom>
            <a:avLst/>
            <a:gdLst/>
            <a:ahLst/>
            <a:cxnLst/>
            <a:rect r="r" b="b" t="t" l="l"/>
            <a:pathLst>
              <a:path h="2857500" w="2872965">
                <a:moveTo>
                  <a:pt x="0" y="0"/>
                </a:moveTo>
                <a:lnTo>
                  <a:pt x="2872965" y="0"/>
                </a:lnTo>
                <a:lnTo>
                  <a:pt x="2872965" y="2857500"/>
                </a:lnTo>
                <a:lnTo>
                  <a:pt x="0" y="28575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70" r="0" b="-270"/>
            </a:stretch>
          </a:blipFill>
          <a:ln w="85725" cap="sq">
            <a:gradFill>
              <a:gsLst>
                <a:gs pos="0">
                  <a:srgbClr val="F600FE">
                    <a:alpha val="100000"/>
                  </a:srgbClr>
                </a:gs>
                <a:gs pos="25000">
                  <a:srgbClr val="C900FE">
                    <a:alpha val="100000"/>
                  </a:srgbClr>
                </a:gs>
                <a:gs pos="50000">
                  <a:srgbClr val="A136FF">
                    <a:alpha val="100000"/>
                  </a:srgbClr>
                </a:gs>
                <a:gs pos="75000">
                  <a:srgbClr val="5142F0">
                    <a:alpha val="100000"/>
                  </a:srgbClr>
                </a:gs>
                <a:gs pos="100000">
                  <a:srgbClr val="0033D9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2581969" y="6692121"/>
            <a:ext cx="3318190" cy="3140793"/>
          </a:xfrm>
          <a:custGeom>
            <a:avLst/>
            <a:gdLst/>
            <a:ahLst/>
            <a:cxnLst/>
            <a:rect r="r" b="b" t="t" l="l"/>
            <a:pathLst>
              <a:path h="3140793" w="3318190">
                <a:moveTo>
                  <a:pt x="0" y="0"/>
                </a:moveTo>
                <a:lnTo>
                  <a:pt x="3318190" y="0"/>
                </a:lnTo>
                <a:lnTo>
                  <a:pt x="3318190" y="3140793"/>
                </a:lnTo>
                <a:lnTo>
                  <a:pt x="0" y="31407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62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316048" y="1167465"/>
            <a:ext cx="15633477" cy="4551770"/>
            <a:chOff x="0" y="0"/>
            <a:chExt cx="1486745" cy="43287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486745" cy="432874"/>
            </a:xfrm>
            <a:custGeom>
              <a:avLst/>
              <a:gdLst/>
              <a:ahLst/>
              <a:cxnLst/>
              <a:rect r="r" b="b" t="t" l="l"/>
              <a:pathLst>
                <a:path h="432874" w="1486745">
                  <a:moveTo>
                    <a:pt x="1283545" y="0"/>
                  </a:moveTo>
                  <a:cubicBezTo>
                    <a:pt x="1395769" y="0"/>
                    <a:pt x="1486745" y="96902"/>
                    <a:pt x="1486745" y="216437"/>
                  </a:cubicBezTo>
                  <a:cubicBezTo>
                    <a:pt x="1486745" y="335972"/>
                    <a:pt x="1395769" y="432874"/>
                    <a:pt x="1283545" y="432874"/>
                  </a:cubicBezTo>
                  <a:lnTo>
                    <a:pt x="203200" y="432874"/>
                  </a:lnTo>
                  <a:cubicBezTo>
                    <a:pt x="90976" y="432874"/>
                    <a:pt x="0" y="335972"/>
                    <a:pt x="0" y="216437"/>
                  </a:cubicBezTo>
                  <a:cubicBezTo>
                    <a:pt x="0" y="96902"/>
                    <a:pt x="90976" y="0"/>
                    <a:pt x="203200" y="0"/>
                  </a:cubicBezTo>
                  <a:lnTo>
                    <a:pt x="1283545" y="0"/>
                  </a:lnTo>
                  <a:close/>
                </a:path>
              </a:pathLst>
            </a:custGeom>
            <a:solidFill>
              <a:srgbClr val="2E0249"/>
            </a:solidFill>
            <a:ln w="171450" cap="sq">
              <a:gradFill>
                <a:gsLst>
                  <a:gs pos="0">
                    <a:srgbClr val="F600FE">
                      <a:alpha val="100000"/>
                    </a:srgbClr>
                  </a:gs>
                  <a:gs pos="25000">
                    <a:srgbClr val="C900FE">
                      <a:alpha val="100000"/>
                    </a:srgbClr>
                  </a:gs>
                  <a:gs pos="50000">
                    <a:srgbClr val="A136FF">
                      <a:alpha val="100000"/>
                    </a:srgbClr>
                  </a:gs>
                  <a:gs pos="75000">
                    <a:srgbClr val="5142F0">
                      <a:alpha val="100000"/>
                    </a:srgbClr>
                  </a:gs>
                  <a:gs pos="100000">
                    <a:srgbClr val="0033D9">
                      <a:alpha val="100000"/>
                    </a:srgbClr>
                  </a:gs>
                </a:gsLst>
                <a:path path="circle">
                  <a:fillToRect l="50000" r="50000" t="50000" b="50000"/>
                </a:path>
              </a:gra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1486745" cy="46144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291994" y="1912317"/>
            <a:ext cx="15943252" cy="1685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547"/>
              </a:lnSpc>
            </a:pPr>
            <a:r>
              <a:rPr lang="en-US" b="true" sz="12803">
                <a:solidFill>
                  <a:srgbClr val="92F3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KAHOOT! 小測驗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316048" y="3492658"/>
            <a:ext cx="15943252" cy="2930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813"/>
              </a:lnSpc>
            </a:pPr>
            <a:r>
              <a:rPr lang="en-US" sz="5581" spc="323" strike="noStrike" u="none">
                <a:solidFill>
                  <a:srgbClr val="E680D2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透過問答遊戲</a:t>
            </a:r>
          </a:p>
          <a:p>
            <a:pPr algn="ctr" marL="0" indent="0" lvl="0">
              <a:lnSpc>
                <a:spcPts val="7813"/>
              </a:lnSpc>
            </a:pPr>
            <a:r>
              <a:rPr lang="en-US" sz="5581" spc="323" strike="noStrike" u="none">
                <a:solidFill>
                  <a:srgbClr val="E680D2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重溫一下課堂學習到的知識！</a:t>
            </a:r>
          </a:p>
          <a:p>
            <a:pPr algn="ctr" marL="0" indent="0" lvl="0">
              <a:lnSpc>
                <a:spcPts val="7813"/>
              </a:lnSpc>
            </a:pP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6685625" y="7528293"/>
            <a:ext cx="5574130" cy="1895204"/>
          </a:xfrm>
          <a:custGeom>
            <a:avLst/>
            <a:gdLst/>
            <a:ahLst/>
            <a:cxnLst/>
            <a:rect r="r" b="b" t="t" l="l"/>
            <a:pathLst>
              <a:path h="1895204" w="5574130">
                <a:moveTo>
                  <a:pt x="0" y="0"/>
                </a:moveTo>
                <a:lnTo>
                  <a:pt x="5574130" y="0"/>
                </a:lnTo>
                <a:lnTo>
                  <a:pt x="5574130" y="1895205"/>
                </a:lnTo>
                <a:lnTo>
                  <a:pt x="0" y="189520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6508291" y="7898313"/>
            <a:ext cx="5550939" cy="6965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14"/>
              </a:lnSpc>
            </a:pPr>
            <a:r>
              <a:rPr lang="en-US" sz="5061">
                <a:solidFill>
                  <a:srgbClr val="8B36DD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KAHOOT.IT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39058" t="-2806" r="-7281" b="-13609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087319" y="1492983"/>
            <a:ext cx="12828888" cy="7643935"/>
            <a:chOff x="0" y="0"/>
            <a:chExt cx="3378802" cy="201321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378802" cy="2013217"/>
            </a:xfrm>
            <a:custGeom>
              <a:avLst/>
              <a:gdLst/>
              <a:ahLst/>
              <a:cxnLst/>
              <a:rect r="r" b="b" t="t" l="l"/>
              <a:pathLst>
                <a:path h="2013217" w="3378802">
                  <a:moveTo>
                    <a:pt x="35605" y="0"/>
                  </a:moveTo>
                  <a:lnTo>
                    <a:pt x="3343197" y="0"/>
                  </a:lnTo>
                  <a:cubicBezTo>
                    <a:pt x="3352640" y="0"/>
                    <a:pt x="3361696" y="3751"/>
                    <a:pt x="3368373" y="10428"/>
                  </a:cubicBezTo>
                  <a:cubicBezTo>
                    <a:pt x="3375051" y="17106"/>
                    <a:pt x="3378802" y="26162"/>
                    <a:pt x="3378802" y="35605"/>
                  </a:cubicBezTo>
                  <a:lnTo>
                    <a:pt x="3378802" y="1977612"/>
                  </a:lnTo>
                  <a:cubicBezTo>
                    <a:pt x="3378802" y="1987055"/>
                    <a:pt x="3375051" y="1996112"/>
                    <a:pt x="3368373" y="2002789"/>
                  </a:cubicBezTo>
                  <a:cubicBezTo>
                    <a:pt x="3361696" y="2009466"/>
                    <a:pt x="3352640" y="2013217"/>
                    <a:pt x="3343197" y="2013217"/>
                  </a:cubicBezTo>
                  <a:lnTo>
                    <a:pt x="35605" y="2013217"/>
                  </a:lnTo>
                  <a:cubicBezTo>
                    <a:pt x="26162" y="2013217"/>
                    <a:pt x="17106" y="2009466"/>
                    <a:pt x="10428" y="2002789"/>
                  </a:cubicBezTo>
                  <a:cubicBezTo>
                    <a:pt x="3751" y="1996112"/>
                    <a:pt x="0" y="1987055"/>
                    <a:pt x="0" y="1977612"/>
                  </a:cubicBezTo>
                  <a:lnTo>
                    <a:pt x="0" y="35605"/>
                  </a:lnTo>
                  <a:cubicBezTo>
                    <a:pt x="0" y="26162"/>
                    <a:pt x="3751" y="17106"/>
                    <a:pt x="10428" y="10428"/>
                  </a:cubicBezTo>
                  <a:cubicBezTo>
                    <a:pt x="17106" y="3751"/>
                    <a:pt x="26162" y="0"/>
                    <a:pt x="35605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4AAD">
                    <a:alpha val="100000"/>
                  </a:srgbClr>
                </a:gs>
                <a:gs pos="100000">
                  <a:srgbClr val="CB6CE6">
                    <a:alpha val="100000"/>
                  </a:srgbClr>
                </a:gs>
              </a:gsLst>
              <a:lin ang="0"/>
            </a:gradFill>
            <a:ln w="8572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95250"/>
              <a:ext cx="3378802" cy="21084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706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3087319" y="2098870"/>
            <a:ext cx="12828888" cy="10511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62"/>
              </a:lnSpc>
            </a:pPr>
            <a:r>
              <a:rPr lang="en-US" b="true" sz="7678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總 結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999594" y="3863146"/>
            <a:ext cx="9744252" cy="53949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585"/>
              </a:lnSpc>
            </a:pPr>
            <a:r>
              <a:rPr lang="en-US" sz="5399" spc="124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面對AI時代，我們更應掌握AI的發展趨勢和知識技術，才能善用並發揮其優點，同時努力裝備自己，與AI一同進步。</a:t>
            </a:r>
          </a:p>
          <a:p>
            <a:pPr algn="l">
              <a:lnSpc>
                <a:spcPts val="8903"/>
              </a:lnSpc>
            </a:pPr>
          </a:p>
        </p:txBody>
      </p:sp>
      <p:sp>
        <p:nvSpPr>
          <p:cNvPr name="AutoShape 8" id="8"/>
          <p:cNvSpPr/>
          <p:nvPr/>
        </p:nvSpPr>
        <p:spPr>
          <a:xfrm>
            <a:off x="5492984" y="3502104"/>
            <a:ext cx="8246157" cy="0"/>
          </a:xfrm>
          <a:prstGeom prst="line">
            <a:avLst/>
          </a:prstGeom>
          <a:ln cap="flat" w="66675">
            <a:solidFill>
              <a:srgbClr val="FFFFFF"/>
            </a:solidFill>
            <a:prstDash val="solid"/>
            <a:headEnd type="oval" len="lg" w="lg"/>
            <a:tailEnd type="oval" len="lg" w="lg"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-507290" y="2826874"/>
            <a:ext cx="6000274" cy="8191500"/>
          </a:xfrm>
          <a:custGeom>
            <a:avLst/>
            <a:gdLst/>
            <a:ahLst/>
            <a:cxnLst/>
            <a:rect r="r" b="b" t="t" l="l"/>
            <a:pathLst>
              <a:path h="8191500" w="6000274">
                <a:moveTo>
                  <a:pt x="0" y="0"/>
                </a:moveTo>
                <a:lnTo>
                  <a:pt x="6000274" y="0"/>
                </a:lnTo>
                <a:lnTo>
                  <a:pt x="6000274" y="8191500"/>
                </a:lnTo>
                <a:lnTo>
                  <a:pt x="0" y="81915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924390" y="6554011"/>
            <a:ext cx="3334910" cy="3339083"/>
          </a:xfrm>
          <a:custGeom>
            <a:avLst/>
            <a:gdLst/>
            <a:ahLst/>
            <a:cxnLst/>
            <a:rect r="r" b="b" t="t" l="l"/>
            <a:pathLst>
              <a:path h="3339083" w="3334910">
                <a:moveTo>
                  <a:pt x="0" y="0"/>
                </a:moveTo>
                <a:lnTo>
                  <a:pt x="3334910" y="0"/>
                </a:lnTo>
                <a:lnTo>
                  <a:pt x="3334910" y="3339083"/>
                </a:lnTo>
                <a:lnTo>
                  <a:pt x="0" y="33390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3"/>
            <a:stretch>
              <a:fillRect l="-39058" t="-2806" r="-7281" b="-1360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3033234" y="-3023256"/>
            <a:ext cx="7200900" cy="7200900"/>
          </a:xfrm>
          <a:custGeom>
            <a:avLst/>
            <a:gdLst/>
            <a:ahLst/>
            <a:cxnLst/>
            <a:rect r="r" b="b" t="t" l="l"/>
            <a:pathLst>
              <a:path h="7200900" w="7200900">
                <a:moveTo>
                  <a:pt x="0" y="0"/>
                </a:moveTo>
                <a:lnTo>
                  <a:pt x="7200900" y="0"/>
                </a:lnTo>
                <a:lnTo>
                  <a:pt x="7200900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5538778" y="5915050"/>
            <a:ext cx="10551506" cy="10551506"/>
          </a:xfrm>
          <a:custGeom>
            <a:avLst/>
            <a:gdLst/>
            <a:ahLst/>
            <a:cxnLst/>
            <a:rect r="r" b="b" t="t" l="l"/>
            <a:pathLst>
              <a:path h="10551506" w="10551506">
                <a:moveTo>
                  <a:pt x="0" y="0"/>
                </a:moveTo>
                <a:lnTo>
                  <a:pt x="10551506" y="0"/>
                </a:lnTo>
                <a:lnTo>
                  <a:pt x="10551506" y="10551506"/>
                </a:lnTo>
                <a:lnTo>
                  <a:pt x="0" y="105515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684656" y="-4177644"/>
            <a:ext cx="8355287" cy="8355287"/>
          </a:xfrm>
          <a:custGeom>
            <a:avLst/>
            <a:gdLst/>
            <a:ahLst/>
            <a:cxnLst/>
            <a:rect r="r" b="b" t="t" l="l"/>
            <a:pathLst>
              <a:path h="8355287" w="8355287">
                <a:moveTo>
                  <a:pt x="0" y="0"/>
                </a:moveTo>
                <a:lnTo>
                  <a:pt x="8355287" y="0"/>
                </a:lnTo>
                <a:lnTo>
                  <a:pt x="8355287" y="8355288"/>
                </a:lnTo>
                <a:lnTo>
                  <a:pt x="0" y="835528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5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261850" y="6686550"/>
            <a:ext cx="7200900" cy="7200900"/>
          </a:xfrm>
          <a:custGeom>
            <a:avLst/>
            <a:gdLst/>
            <a:ahLst/>
            <a:cxnLst/>
            <a:rect r="r" b="b" t="t" l="l"/>
            <a:pathLst>
              <a:path h="7200900" w="7200900">
                <a:moveTo>
                  <a:pt x="0" y="0"/>
                </a:moveTo>
                <a:lnTo>
                  <a:pt x="7200900" y="0"/>
                </a:lnTo>
                <a:lnTo>
                  <a:pt x="7200900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50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384998" y="-248630"/>
            <a:ext cx="8681329" cy="10784260"/>
          </a:xfrm>
          <a:custGeom>
            <a:avLst/>
            <a:gdLst/>
            <a:ahLst/>
            <a:cxnLst/>
            <a:rect r="r" b="b" t="t" l="l"/>
            <a:pathLst>
              <a:path h="10784260" w="8681329">
                <a:moveTo>
                  <a:pt x="0" y="0"/>
                </a:moveTo>
                <a:lnTo>
                  <a:pt x="8681329" y="0"/>
                </a:lnTo>
                <a:lnTo>
                  <a:pt x="8681329" y="10784260"/>
                </a:lnTo>
                <a:lnTo>
                  <a:pt x="0" y="1078426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1869472" y="6320326"/>
            <a:ext cx="12832964" cy="303325"/>
          </a:xfrm>
          <a:custGeom>
            <a:avLst/>
            <a:gdLst/>
            <a:ahLst/>
            <a:cxnLst/>
            <a:rect r="r" b="b" t="t" l="l"/>
            <a:pathLst>
              <a:path h="303325" w="12832964">
                <a:moveTo>
                  <a:pt x="0" y="0"/>
                </a:moveTo>
                <a:lnTo>
                  <a:pt x="12832964" y="0"/>
                </a:lnTo>
                <a:lnTo>
                  <a:pt x="12832964" y="303324"/>
                </a:lnTo>
                <a:lnTo>
                  <a:pt x="0" y="30332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-351622" y="6600086"/>
            <a:ext cx="11276050" cy="3086100"/>
            <a:chOff x="0" y="0"/>
            <a:chExt cx="2969824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969824" cy="812800"/>
            </a:xfrm>
            <a:custGeom>
              <a:avLst/>
              <a:gdLst/>
              <a:ahLst/>
              <a:cxnLst/>
              <a:rect r="r" b="b" t="t" l="l"/>
              <a:pathLst>
                <a:path h="812800" w="2969824">
                  <a:moveTo>
                    <a:pt x="0" y="0"/>
                  </a:moveTo>
                  <a:lnTo>
                    <a:pt x="2969824" y="0"/>
                  </a:lnTo>
                  <a:lnTo>
                    <a:pt x="2969824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5F1AAB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2969824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-7061193" y="6600086"/>
            <a:ext cx="9047753" cy="3086100"/>
            <a:chOff x="0" y="0"/>
            <a:chExt cx="2382947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382947" cy="812800"/>
            </a:xfrm>
            <a:custGeom>
              <a:avLst/>
              <a:gdLst/>
              <a:ahLst/>
              <a:cxnLst/>
              <a:rect r="r" b="b" t="t" l="l"/>
              <a:pathLst>
                <a:path h="812800" w="2382947">
                  <a:moveTo>
                    <a:pt x="0" y="0"/>
                  </a:moveTo>
                  <a:lnTo>
                    <a:pt x="2382947" y="0"/>
                  </a:lnTo>
                  <a:lnTo>
                    <a:pt x="2382947" y="812800"/>
                  </a:lnTo>
                  <a:lnTo>
                    <a:pt x="0" y="812800"/>
                  </a:lnTo>
                  <a:close/>
                </a:path>
              </a:pathLst>
            </a:custGeom>
            <a:gradFill rotWithShape="true">
              <a:gsLst>
                <a:gs pos="0">
                  <a:srgbClr val="F600FE">
                    <a:alpha val="100000"/>
                  </a:srgbClr>
                </a:gs>
                <a:gs pos="25000">
                  <a:srgbClr val="C900FE">
                    <a:alpha val="100000"/>
                  </a:srgbClr>
                </a:gs>
                <a:gs pos="50000">
                  <a:srgbClr val="A136FF">
                    <a:alpha val="100000"/>
                  </a:srgbClr>
                </a:gs>
                <a:gs pos="75000">
                  <a:srgbClr val="5142F0">
                    <a:alpha val="100000"/>
                  </a:srgbClr>
                </a:gs>
                <a:gs pos="100000">
                  <a:srgbClr val="0033D9">
                    <a:alpha val="100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382947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856050" y="6909400"/>
            <a:ext cx="625060" cy="625060"/>
          </a:xfrm>
          <a:custGeom>
            <a:avLst/>
            <a:gdLst/>
            <a:ahLst/>
            <a:cxnLst/>
            <a:rect r="r" b="b" t="t" l="l"/>
            <a:pathLst>
              <a:path h="625060" w="625060">
                <a:moveTo>
                  <a:pt x="0" y="0"/>
                </a:moveTo>
                <a:lnTo>
                  <a:pt x="625060" y="0"/>
                </a:lnTo>
                <a:lnTo>
                  <a:pt x="625060" y="625061"/>
                </a:lnTo>
                <a:lnTo>
                  <a:pt x="0" y="62506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856050" y="8750942"/>
            <a:ext cx="625060" cy="625060"/>
          </a:xfrm>
          <a:custGeom>
            <a:avLst/>
            <a:gdLst/>
            <a:ahLst/>
            <a:cxnLst/>
            <a:rect r="r" b="b" t="t" l="l"/>
            <a:pathLst>
              <a:path h="625060" w="625060">
                <a:moveTo>
                  <a:pt x="0" y="0"/>
                </a:moveTo>
                <a:lnTo>
                  <a:pt x="625060" y="0"/>
                </a:lnTo>
                <a:lnTo>
                  <a:pt x="625060" y="625060"/>
                </a:lnTo>
                <a:lnTo>
                  <a:pt x="0" y="62506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856050" y="7830606"/>
            <a:ext cx="625060" cy="625060"/>
          </a:xfrm>
          <a:custGeom>
            <a:avLst/>
            <a:gdLst/>
            <a:ahLst/>
            <a:cxnLst/>
            <a:rect r="r" b="b" t="t" l="l"/>
            <a:pathLst>
              <a:path h="625060" w="625060">
                <a:moveTo>
                  <a:pt x="0" y="0"/>
                </a:moveTo>
                <a:lnTo>
                  <a:pt x="625060" y="0"/>
                </a:lnTo>
                <a:lnTo>
                  <a:pt x="625060" y="625061"/>
                </a:lnTo>
                <a:lnTo>
                  <a:pt x="0" y="625061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pic>
        <p:nvPicPr>
          <p:cNvPr name="Picture 18" id="18"/>
          <p:cNvPicPr>
            <a:picLocks noChangeAspect="true"/>
          </p:cNvPicPr>
          <p:nvPr/>
        </p:nvPicPr>
        <p:blipFill>
          <a:blip r:embed="rId20"/>
          <a:srcRect l="0" t="0" r="0" b="0"/>
          <a:stretch>
            <a:fillRect/>
          </a:stretch>
        </p:blipFill>
        <p:spPr>
          <a:xfrm flipH="false" flipV="false" rot="0">
            <a:off x="10114998" y="8804502"/>
            <a:ext cx="1270000" cy="1143000"/>
          </a:xfrm>
          <a:prstGeom prst="rect">
            <a:avLst/>
          </a:prstGeom>
        </p:spPr>
      </p:pic>
      <p:sp>
        <p:nvSpPr>
          <p:cNvPr name="Freeform 19" id="19"/>
          <p:cNvSpPr/>
          <p:nvPr/>
        </p:nvSpPr>
        <p:spPr>
          <a:xfrm flipH="false" flipV="false" rot="0">
            <a:off x="11658817" y="2869631"/>
            <a:ext cx="5738717" cy="5753100"/>
          </a:xfrm>
          <a:custGeom>
            <a:avLst/>
            <a:gdLst/>
            <a:ahLst/>
            <a:cxnLst/>
            <a:rect r="r" b="b" t="t" l="l"/>
            <a:pathLst>
              <a:path h="5753100" w="5738717">
                <a:moveTo>
                  <a:pt x="0" y="0"/>
                </a:moveTo>
                <a:lnTo>
                  <a:pt x="5738717" y="0"/>
                </a:lnTo>
                <a:lnTo>
                  <a:pt x="5738717" y="5753100"/>
                </a:lnTo>
                <a:lnTo>
                  <a:pt x="0" y="5753100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0" y="844018"/>
            <a:ext cx="9155881" cy="52762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520"/>
              </a:lnSpc>
            </a:pPr>
            <a:r>
              <a:rPr lang="en-US" sz="13042">
                <a:solidFill>
                  <a:srgbClr val="FFFFFF"/>
                </a:solidFill>
                <a:latin typeface="Mokoto"/>
                <a:ea typeface="Mokoto"/>
                <a:cs typeface="Mokoto"/>
                <a:sym typeface="Mokoto"/>
              </a:rPr>
              <a:t>THANK</a:t>
            </a:r>
          </a:p>
          <a:p>
            <a:pPr algn="ctr">
              <a:lnSpc>
                <a:spcPts val="21520"/>
              </a:lnSpc>
            </a:pPr>
            <a:r>
              <a:rPr lang="en-US" sz="13042">
                <a:solidFill>
                  <a:srgbClr val="FFFFFF"/>
                </a:solidFill>
                <a:latin typeface="Mokoto"/>
                <a:ea typeface="Mokoto"/>
                <a:cs typeface="Mokoto"/>
                <a:sym typeface="Mokoto"/>
              </a:rPr>
              <a:t>YOU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551674" y="6996505"/>
            <a:ext cx="2697639" cy="412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b="true" sz="2499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3422 3161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2551674" y="7913477"/>
            <a:ext cx="4309805" cy="412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b="true" sz="2499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medialiteray.hk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2551674" y="8831052"/>
            <a:ext cx="4309805" cy="412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b="true" sz="2499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wmc@hkfyg.org.hk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6602226" y="6766525"/>
            <a:ext cx="2018524" cy="34311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27"/>
              </a:lnSpc>
            </a:pPr>
            <a:r>
              <a:rPr lang="en-US" b="true" sz="4599" spc="579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教</a:t>
            </a:r>
          </a:p>
          <a:p>
            <a:pPr algn="l">
              <a:lnSpc>
                <a:spcPts val="5427"/>
              </a:lnSpc>
            </a:pPr>
            <a:r>
              <a:rPr lang="en-US" sz="4599" spc="579" b="true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學</a:t>
            </a:r>
          </a:p>
          <a:p>
            <a:pPr algn="l">
              <a:lnSpc>
                <a:spcPts val="5427"/>
              </a:lnSpc>
            </a:pPr>
            <a:r>
              <a:rPr lang="en-US" b="true" sz="4599" spc="579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短</a:t>
            </a:r>
          </a:p>
          <a:p>
            <a:pPr algn="l">
              <a:lnSpc>
                <a:spcPts val="5427"/>
              </a:lnSpc>
            </a:pPr>
            <a:r>
              <a:rPr lang="en-US" b="true" sz="4599" spc="579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片</a:t>
            </a:r>
          </a:p>
          <a:p>
            <a:pPr algn="l">
              <a:lnSpc>
                <a:spcPts val="5427"/>
              </a:lnSpc>
            </a:pPr>
          </a:p>
        </p:txBody>
      </p:sp>
      <p:pic>
        <p:nvPicPr>
          <p:cNvPr name="Picture 25" id="25"/>
          <p:cNvPicPr>
            <a:picLocks noChangeAspect="true"/>
          </p:cNvPicPr>
          <p:nvPr/>
        </p:nvPicPr>
        <p:blipFill>
          <a:blip r:embed="rId22"/>
          <a:stretch>
            <a:fillRect/>
          </a:stretch>
        </p:blipFill>
        <p:spPr>
          <a:xfrm rot="0">
            <a:off x="7341568" y="6648611"/>
            <a:ext cx="3129469" cy="3129469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39058" t="-2806" r="-7281" b="-13609"/>
            </a:stretch>
          </a:blipFill>
        </p:spPr>
      </p:sp>
      <p:sp>
        <p:nvSpPr>
          <p:cNvPr name="AutoShape 3" id="3"/>
          <p:cNvSpPr/>
          <p:nvPr/>
        </p:nvSpPr>
        <p:spPr>
          <a:xfrm>
            <a:off x="4220690" y="1654304"/>
            <a:ext cx="10636713" cy="0"/>
          </a:xfrm>
          <a:prstGeom prst="line">
            <a:avLst/>
          </a:prstGeom>
          <a:ln cap="flat" w="76200">
            <a:solidFill>
              <a:srgbClr val="FFFFFF"/>
            </a:solidFill>
            <a:prstDash val="solid"/>
            <a:headEnd type="oval" len="lg" w="lg"/>
            <a:tailEnd type="oval" len="lg" w="lg"/>
          </a:ln>
        </p:spPr>
      </p:sp>
      <p:graphicFrame>
        <p:nvGraphicFramePr>
          <p:cNvPr name="Table 4" id="4"/>
          <p:cNvGraphicFramePr>
            <a:graphicFrameLocks noGrp="true"/>
          </p:cNvGraphicFramePr>
          <p:nvPr/>
        </p:nvGraphicFramePr>
        <p:xfrm>
          <a:off x="4220690" y="2128881"/>
          <a:ext cx="10464864" cy="7943850"/>
        </p:xfrm>
        <a:graphic>
          <a:graphicData uri="http://schemas.openxmlformats.org/drawingml/2006/table">
            <a:tbl>
              <a:tblPr/>
              <a:tblGrid>
                <a:gridCol w="3557114"/>
                <a:gridCol w="3070446"/>
                <a:gridCol w="3837304"/>
              </a:tblGrid>
              <a:tr h="120593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 T Chinese"/>
                          <a:ea typeface="Noto Sans T Chinese"/>
                          <a:cs typeface="Noto Sans T Chinese"/>
                          <a:sym typeface="Noto Sans T Chinese"/>
                        </a:rPr>
                        <a:t>環節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 T Chinese"/>
                          <a:ea typeface="Noto Sans T Chinese"/>
                          <a:cs typeface="Noto Sans T Chinese"/>
                          <a:sym typeface="Noto Sans T Chinese"/>
                        </a:rPr>
                        <a:t>30-40分鐘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 b="true">
                          <a:solidFill>
                            <a:srgbClr val="FFFFFF"/>
                          </a:solidFill>
                          <a:latin typeface="Noto Sans T Chinese Bold"/>
                          <a:ea typeface="Noto Sans T Chinese Bold"/>
                          <a:cs typeface="Noto Sans T Chinese Bold"/>
                          <a:sym typeface="Noto Sans T Chinese Bold"/>
                        </a:rPr>
                        <a:t>40分鐘</a:t>
                      </a:r>
                      <a:r>
                        <a:rPr lang="en-US" sz="1999" b="true">
                          <a:solidFill>
                            <a:srgbClr val="E086FF"/>
                          </a:solidFill>
                          <a:latin typeface="Noto Sans T Chinese Bold"/>
                          <a:ea typeface="Noto Sans T Chinese Bold"/>
                          <a:cs typeface="Noto Sans T Chinese Bold"/>
                          <a:sym typeface="Noto Sans T Chinese Bold"/>
                        </a:rPr>
                        <a:t>以上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005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 T Chinese"/>
                          <a:ea typeface="Noto Sans T Chinese"/>
                          <a:cs typeface="Noto Sans T Chinese"/>
                          <a:sym typeface="Noto Sans T Chinese"/>
                        </a:rPr>
                        <a:t>人工智能例子及</a:t>
                      </a:r>
                      <a:endParaRPr lang="en-US" sz="1100"/>
                    </a:p>
                    <a:p>
                      <a:pPr algn="ctr">
                        <a:lnSpc>
                          <a:spcPts val="2799"/>
                        </a:lnSpc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 T Chinese"/>
                          <a:ea typeface="Noto Sans T Chinese"/>
                          <a:cs typeface="Noto Sans T Chinese"/>
                          <a:sym typeface="Noto Sans T Chinese"/>
                        </a:rPr>
                        <a:t>產業應用(P.3-8)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 T Chinese"/>
                          <a:ea typeface="Noto Sans T Chinese"/>
                          <a:cs typeface="Noto Sans T Chinese"/>
                          <a:sym typeface="Noto Sans T Chinese"/>
                        </a:rPr>
                        <a:t>5分鐘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438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 T Chinese"/>
                          <a:ea typeface="Noto Sans T Chinese"/>
                          <a:cs typeface="Noto Sans T Chinese"/>
                          <a:sym typeface="Noto Sans T Chinese"/>
                        </a:rPr>
                        <a:t>5分鐘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36DD"/>
                    </a:solidFill>
                  </a:tcPr>
                </a:tc>
              </a:tr>
              <a:tr h="120593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 T Chinese"/>
                          <a:ea typeface="Noto Sans T Chinese"/>
                          <a:cs typeface="Noto Sans T Chinese"/>
                          <a:sym typeface="Noto Sans T Chinese"/>
                        </a:rPr>
                        <a:t>「A.I.生成技術」(P.9-29)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 T Chinese"/>
                          <a:ea typeface="Noto Sans T Chinese"/>
                          <a:cs typeface="Noto Sans T Chinese"/>
                          <a:sym typeface="Noto Sans T Chinese"/>
                        </a:rPr>
                        <a:t>10分鐘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438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 T Chinese"/>
                          <a:ea typeface="Noto Sans T Chinese"/>
                          <a:cs typeface="Noto Sans T Chinese"/>
                          <a:sym typeface="Noto Sans T Chinese"/>
                        </a:rPr>
                        <a:t>10-15分鐘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36DD"/>
                    </a:solidFill>
                  </a:tcPr>
                </a:tc>
              </a:tr>
              <a:tr h="156005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 T Chinese"/>
                          <a:ea typeface="Noto Sans T Chinese"/>
                          <a:cs typeface="Noto Sans T Chinese"/>
                          <a:sym typeface="Noto Sans T Chinese"/>
                        </a:rPr>
                        <a:t>Poe Playground 活動(P.30-32)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 T Chinese"/>
                          <a:ea typeface="Noto Sans T Chinese"/>
                          <a:cs typeface="Noto Sans T Chinese"/>
                          <a:sym typeface="Noto Sans T Chinese"/>
                        </a:rPr>
                        <a:t>視乎課堂情況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438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 T Chinese"/>
                          <a:ea typeface="Noto Sans T Chinese"/>
                          <a:cs typeface="Noto Sans T Chinese"/>
                          <a:sym typeface="Noto Sans T Chinese"/>
                        </a:rPr>
                        <a:t>10分鐘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36DD"/>
                    </a:solidFill>
                  </a:tcPr>
                </a:tc>
              </a:tr>
              <a:tr h="120593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 T Chinese"/>
                          <a:ea typeface="Noto Sans T Chinese"/>
                          <a:cs typeface="Noto Sans T Chinese"/>
                          <a:sym typeface="Noto Sans T Chinese"/>
                        </a:rPr>
                        <a:t>Kahoot! (P.33)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 T Chinese"/>
                          <a:ea typeface="Noto Sans T Chinese"/>
                          <a:cs typeface="Noto Sans T Chinese"/>
                          <a:sym typeface="Noto Sans T Chinese"/>
                        </a:rPr>
                        <a:t>10-15分鐘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438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 T Chinese"/>
                          <a:ea typeface="Noto Sans T Chinese"/>
                          <a:cs typeface="Noto Sans T Chinese"/>
                          <a:sym typeface="Noto Sans T Chinese"/>
                        </a:rPr>
                        <a:t>10-15分鐘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36DD"/>
                    </a:solidFill>
                  </a:tcPr>
                </a:tc>
              </a:tr>
              <a:tr h="120593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 T Chinese"/>
                          <a:ea typeface="Noto Sans T Chinese"/>
                          <a:cs typeface="Noto Sans T Chinese"/>
                          <a:sym typeface="Noto Sans T Chinese"/>
                        </a:rPr>
                        <a:t>總結及問卷(P.34-35)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 T Chinese"/>
                          <a:ea typeface="Noto Sans T Chinese"/>
                          <a:cs typeface="Noto Sans T Chinese"/>
                          <a:sym typeface="Noto Sans T Chinese"/>
                        </a:rPr>
                        <a:t>5分鐘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438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 T Chinese"/>
                          <a:ea typeface="Noto Sans T Chinese"/>
                          <a:cs typeface="Noto Sans T Chinese"/>
                          <a:sym typeface="Noto Sans T Chinese"/>
                        </a:rPr>
                        <a:t>5分鐘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36DD"/>
                    </a:solidFill>
                  </a:tcPr>
                </a:tc>
              </a:tr>
            </a:tbl>
          </a:graphicData>
        </a:graphic>
      </p:graphicFrame>
      <p:sp>
        <p:nvSpPr>
          <p:cNvPr name="TextBox 5" id="5"/>
          <p:cNvSpPr txBox="true"/>
          <p:nvPr/>
        </p:nvSpPr>
        <p:spPr>
          <a:xfrm rot="0">
            <a:off x="4386611" y="446441"/>
            <a:ext cx="10470792" cy="8559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80"/>
              </a:lnSpc>
            </a:pPr>
            <a:r>
              <a:rPr lang="en-US" b="true" sz="6266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課堂時間分配</a:t>
            </a:r>
          </a:p>
        </p:txBody>
      </p:sp>
      <p:sp>
        <p:nvSpPr>
          <p:cNvPr name="Freeform 6" id="6"/>
          <p:cNvSpPr/>
          <p:nvPr/>
        </p:nvSpPr>
        <p:spPr>
          <a:xfrm flipH="true" flipV="false" rot="0">
            <a:off x="15263397" y="6156237"/>
            <a:ext cx="2858682" cy="3902638"/>
          </a:xfrm>
          <a:custGeom>
            <a:avLst/>
            <a:gdLst/>
            <a:ahLst/>
            <a:cxnLst/>
            <a:rect r="r" b="b" t="t" l="l"/>
            <a:pathLst>
              <a:path h="3902638" w="2858682">
                <a:moveTo>
                  <a:pt x="2858682" y="0"/>
                </a:moveTo>
                <a:lnTo>
                  <a:pt x="0" y="0"/>
                </a:lnTo>
                <a:lnTo>
                  <a:pt x="0" y="3902638"/>
                </a:lnTo>
                <a:lnTo>
                  <a:pt x="2858682" y="3902638"/>
                </a:lnTo>
                <a:lnTo>
                  <a:pt x="2858682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DAHO99TLjGY</dc:identifier>
  <dcterms:modified xsi:type="dcterms:W3CDTF">2011-08-01T06:04:30Z</dcterms:modified>
  <cp:revision>1</cp:revision>
  <dc:title>Copy of 高小 人工智能 科技課二-A.I.生成技術  </dc:title>
</cp:coreProperties>
</file>