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Noto Sans T Chinese Bold" charset="1" panose="020B0800000000000000"/>
      <p:regular r:id="rId29"/>
    </p:embeddedFont>
    <p:embeddedFont>
      <p:font typeface="Noto Sans T Chinese" charset="1" panose="020B0500000000000000"/>
      <p:regular r:id="rId30"/>
    </p:embeddedFont>
    <p:embeddedFont>
      <p:font typeface="Anton" charset="1" panose="00000500000000000000"/>
      <p:regular r:id="rId31"/>
    </p:embeddedFont>
    <p:embeddedFont>
      <p:font typeface="Roboto Condensed Bold" charset="1" panose="02000000000000000000"/>
      <p:regular r:id="rId35"/>
    </p:embeddedFont>
    <p:embeddedFont>
      <p:font typeface="Mokoto" charset="1" panose="00000000000000000000"/>
      <p:regular r:id="rId36"/>
    </p:embeddedFont>
    <p:embeddedFont>
      <p:font typeface="Montserrat Medium" charset="1" panose="0000060000000000000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notesMasters/notesMaster1.xml" Type="http://schemas.openxmlformats.org/officeDocument/2006/relationships/notesMaster"/><Relationship Id="rId33" Target="theme/theme2.xml" Type="http://schemas.openxmlformats.org/officeDocument/2006/relationships/theme"/><Relationship Id="rId34" Target="notesSlides/notesSlide1.xml" Type="http://schemas.openxmlformats.org/officeDocument/2006/relationships/notesSlide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jpeg" Type="http://schemas.openxmlformats.org/officeDocument/2006/relationships/image"/><Relationship Id="rId13" Target="../media/image22.png" Type="http://schemas.openxmlformats.org/officeDocument/2006/relationships/image"/><Relationship Id="rId14" Target="../media/image23.svg" Type="http://schemas.openxmlformats.org/officeDocument/2006/relationships/image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9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jpeg" Type="http://schemas.openxmlformats.org/officeDocument/2006/relationships/image"/><Relationship Id="rId13" Target="../media/image22.png" Type="http://schemas.openxmlformats.org/officeDocument/2006/relationships/image"/><Relationship Id="rId14" Target="../media/image23.svg" Type="http://schemas.openxmlformats.org/officeDocument/2006/relationships/image"/><Relationship Id="rId15" Target="../media/image24.png" Type="http://schemas.openxmlformats.org/officeDocument/2006/relationships/image"/><Relationship Id="rId16" Target="../media/image25.svg" Type="http://schemas.openxmlformats.org/officeDocument/2006/relationships/image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9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png" Type="http://schemas.openxmlformats.org/officeDocument/2006/relationships/image"/><Relationship Id="rId12" Target="../media/image36.svg" Type="http://schemas.openxmlformats.org/officeDocument/2006/relationships/image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26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42.png" Type="http://schemas.openxmlformats.org/officeDocument/2006/relationships/image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44.png" Type="http://schemas.openxmlformats.org/officeDocument/2006/relationships/image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jpeg" Type="http://schemas.openxmlformats.org/officeDocument/2006/relationships/image"/><Relationship Id="rId3" Target="../media/image47.png" Type="http://schemas.openxmlformats.org/officeDocument/2006/relationships/image"/><Relationship Id="rId4" Target="../media/image48.png" Type="http://schemas.openxmlformats.org/officeDocument/2006/relationships/image"/><Relationship Id="rId5" Target="../media/image49.pn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52.png" Type="http://schemas.openxmlformats.org/officeDocument/2006/relationships/image"/><Relationship Id="rId8" Target="../media/image5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54.png" Type="http://schemas.openxmlformats.org/officeDocument/2006/relationships/image"/><Relationship Id="rId8" Target="../media/image5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png" Type="http://schemas.openxmlformats.org/officeDocument/2006/relationships/image"/><Relationship Id="rId11" Target="../media/image60.png" Type="http://schemas.openxmlformats.org/officeDocument/2006/relationships/image"/><Relationship Id="rId2" Target="../media/image5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56.png" Type="http://schemas.openxmlformats.org/officeDocument/2006/relationships/image"/><Relationship Id="rId8" Target="../media/image57.pn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6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6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4.jpeg" Type="http://schemas.openxmlformats.org/officeDocument/2006/relationships/image"/><Relationship Id="rId3" Target="../media/image65.png" Type="http://schemas.openxmlformats.org/officeDocument/2006/relationships/image"/><Relationship Id="rId4" Target="../media/image66.svg" Type="http://schemas.openxmlformats.org/officeDocument/2006/relationships/image"/><Relationship Id="rId5" Target="../media/image67.png" Type="http://schemas.openxmlformats.org/officeDocument/2006/relationships/image"/><Relationship Id="rId6" Target="../media/image68.png" Type="http://schemas.openxmlformats.org/officeDocument/2006/relationships/image"/><Relationship Id="rId7" Target="../media/image69.png" Type="http://schemas.openxmlformats.org/officeDocument/2006/relationships/image"/><Relationship Id="rId8" Target="../media/image70.png" Type="http://schemas.openxmlformats.org/officeDocument/2006/relationships/image"/><Relationship Id="rId9" Target="../media/image7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72.png" Type="http://schemas.openxmlformats.org/officeDocument/2006/relationships/image"/><Relationship Id="rId4" Target="../media/image73.png" Type="http://schemas.openxmlformats.org/officeDocument/2006/relationships/image"/><Relationship Id="rId5" Target="../media/image74.png" Type="http://schemas.openxmlformats.org/officeDocument/2006/relationships/image"/><Relationship Id="rId6" Target="../media/image75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76.png" Type="http://schemas.openxmlformats.org/officeDocument/2006/relationships/image"/><Relationship Id="rId4" Target="../media/image77.svg" Type="http://schemas.openxmlformats.org/officeDocument/2006/relationships/image"/><Relationship Id="rId5" Target="../media/image78.png" Type="http://schemas.openxmlformats.org/officeDocument/2006/relationships/image"/><Relationship Id="rId6" Target="../media/image79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80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8.png" Type="http://schemas.openxmlformats.org/officeDocument/2006/relationships/image"/><Relationship Id="rId11" Target="../media/image89.svg" Type="http://schemas.openxmlformats.org/officeDocument/2006/relationships/image"/><Relationship Id="rId12" Target="../media/image90.png" Type="http://schemas.openxmlformats.org/officeDocument/2006/relationships/image"/><Relationship Id="rId13" Target="../media/image91.svg" Type="http://schemas.openxmlformats.org/officeDocument/2006/relationships/image"/><Relationship Id="rId14" Target="../media/image92.png" Type="http://schemas.openxmlformats.org/officeDocument/2006/relationships/image"/><Relationship Id="rId15" Target="../media/image93.svg" Type="http://schemas.openxmlformats.org/officeDocument/2006/relationships/image"/><Relationship Id="rId16" Target="../media/image94.png" Type="http://schemas.openxmlformats.org/officeDocument/2006/relationships/image"/><Relationship Id="rId17" Target="../media/image95.svg" Type="http://schemas.openxmlformats.org/officeDocument/2006/relationships/image"/><Relationship Id="rId18" Target="../media/image96.png" Type="http://schemas.openxmlformats.org/officeDocument/2006/relationships/image"/><Relationship Id="rId19" Target="../media/image97.gif" Type="http://schemas.openxmlformats.org/officeDocument/2006/relationships/image"/><Relationship Id="rId2" Target="../media/image26.png" Type="http://schemas.openxmlformats.org/officeDocument/2006/relationships/image"/><Relationship Id="rId20" Target="../media/image98.png" Type="http://schemas.openxmlformats.org/officeDocument/2006/relationships/image"/><Relationship Id="rId21" Target="../media/image99.png" Type="http://schemas.openxmlformats.org/officeDocument/2006/relationships/image"/><Relationship Id="rId3" Target="../media/image81.png" Type="http://schemas.openxmlformats.org/officeDocument/2006/relationships/image"/><Relationship Id="rId4" Target="../media/image82.svg" Type="http://schemas.openxmlformats.org/officeDocument/2006/relationships/image"/><Relationship Id="rId5" Target="../media/image83.png" Type="http://schemas.openxmlformats.org/officeDocument/2006/relationships/image"/><Relationship Id="rId6" Target="../media/image84.png" Type="http://schemas.openxmlformats.org/officeDocument/2006/relationships/image"/><Relationship Id="rId7" Target="../media/image85.svg" Type="http://schemas.openxmlformats.org/officeDocument/2006/relationships/image"/><Relationship Id="rId8" Target="../media/image86.png" Type="http://schemas.openxmlformats.org/officeDocument/2006/relationships/image"/><Relationship Id="rId9" Target="../media/image87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10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933" y="-9525"/>
            <a:ext cx="18321867" cy="10306050"/>
          </a:xfrm>
          <a:custGeom>
            <a:avLst/>
            <a:gdLst/>
            <a:ahLst/>
            <a:cxnLst/>
            <a:rect r="r" b="b" t="t" l="l"/>
            <a:pathLst>
              <a:path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5526" y="2796220"/>
            <a:ext cx="11654611" cy="3699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19"/>
              </a:lnSpc>
            </a:pPr>
            <a:r>
              <a:rPr lang="en-US" b="true" sz="9000" spc="40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人工智能。價值課二</a:t>
            </a:r>
          </a:p>
          <a:p>
            <a:pPr algn="l">
              <a:lnSpc>
                <a:spcPts val="15119"/>
              </a:lnSpc>
            </a:pPr>
            <a:r>
              <a:rPr lang="en-US" b="true" sz="9000" spc="405">
                <a:solidFill>
                  <a:srgbClr val="5D53D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   </a:t>
            </a:r>
            <a:r>
              <a:rPr lang="en-US" b="true" sz="9000" spc="405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 與「理」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67486" y="5563272"/>
            <a:ext cx="1038980" cy="103898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67486" y="8648700"/>
            <a:ext cx="5836596" cy="1028700"/>
          </a:xfrm>
          <a:custGeom>
            <a:avLst/>
            <a:gdLst/>
            <a:ahLst/>
            <a:cxnLst/>
            <a:rect r="r" b="b" t="t" l="l"/>
            <a:pathLst>
              <a:path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992127" y="8923123"/>
            <a:ext cx="8575911" cy="479853"/>
            <a:chOff x="0" y="0"/>
            <a:chExt cx="11434548" cy="6398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222633" y="-57150"/>
              <a:ext cx="10939118" cy="696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00"/>
                </a:lnSpc>
                <a:spcBef>
                  <a:spcPct val="0"/>
                </a:spcBef>
              </a:pPr>
              <a:r>
                <a:rPr lang="en-US" sz="3214" spc="80">
                  <a:solidFill>
                    <a:srgbClr val="FFFFFF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Project NEXT 新興科技素養及價值教育計劃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08585"/>
              <a:ext cx="222633" cy="222633"/>
            </a:xfrm>
            <a:custGeom>
              <a:avLst/>
              <a:gdLst/>
              <a:ahLst/>
              <a:cxnLst/>
              <a:rect r="r" b="b" t="t" l="l"/>
              <a:pathLst>
                <a:path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211915" y="208585"/>
              <a:ext cx="222633" cy="222633"/>
            </a:xfrm>
            <a:custGeom>
              <a:avLst/>
              <a:gdLst/>
              <a:ahLst/>
              <a:cxnLst/>
              <a:rect r="r" b="b" t="t" l="l"/>
              <a:pathLst>
                <a:path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767486" y="551356"/>
            <a:ext cx="5602030" cy="1448801"/>
          </a:xfrm>
          <a:custGeom>
            <a:avLst/>
            <a:gdLst/>
            <a:ahLst/>
            <a:cxnLst/>
            <a:rect r="r" b="b" t="t" l="l"/>
            <a:pathLst>
              <a:path h="1448801" w="5602030">
                <a:moveTo>
                  <a:pt x="0" y="0"/>
                </a:moveTo>
                <a:lnTo>
                  <a:pt x="5602031" y="0"/>
                </a:lnTo>
                <a:lnTo>
                  <a:pt x="5602031" y="1448801"/>
                </a:lnTo>
                <a:lnTo>
                  <a:pt x="0" y="14488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69155" y="8730546"/>
            <a:ext cx="2621610" cy="779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7"/>
              </a:lnSpc>
            </a:pPr>
            <a:r>
              <a:rPr lang="en-US" sz="4569" spc="205">
                <a:solidFill>
                  <a:srgbClr val="7453D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教學簡報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454432" y="1727734"/>
            <a:ext cx="7133684" cy="8688806"/>
            <a:chOff x="0" y="0"/>
            <a:chExt cx="2167467" cy="26399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7467" cy="2639968"/>
            </a:xfrm>
            <a:custGeom>
              <a:avLst/>
              <a:gdLst/>
              <a:ahLst/>
              <a:cxnLst/>
              <a:rect r="r" b="b" t="t" l="l"/>
              <a:pathLst>
                <a:path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1348363" y="2910242"/>
            <a:ext cx="5805378" cy="5995794"/>
            <a:chOff x="0" y="0"/>
            <a:chExt cx="6350000" cy="65582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3"/>
              <a:stretch>
                <a:fillRect l="-1679" t="0" r="-1679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4355725"/>
            <a:ext cx="1069995" cy="1069995"/>
          </a:xfrm>
          <a:custGeom>
            <a:avLst/>
            <a:gdLst/>
            <a:ahLst/>
            <a:cxnLst/>
            <a:rect r="r" b="b" t="t" l="l"/>
            <a:pathLst>
              <a:path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7007605"/>
            <a:ext cx="1069995" cy="1069995"/>
          </a:xfrm>
          <a:custGeom>
            <a:avLst/>
            <a:gdLst/>
            <a:ahLst/>
            <a:cxnLst/>
            <a:rect r="r" b="b" t="t" l="l"/>
            <a:pathLst>
              <a:path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4"/>
                </a:lnTo>
                <a:lnTo>
                  <a:pt x="0" y="10699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08658" y="9258300"/>
            <a:ext cx="1512616" cy="428625"/>
          </a:xfrm>
          <a:custGeom>
            <a:avLst/>
            <a:gdLst/>
            <a:ahLst/>
            <a:cxnLst/>
            <a:rect r="r" b="b" t="t" l="l"/>
            <a:pathLst>
              <a:path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7000"/>
            </a:blip>
            <a:stretch>
              <a:fillRect l="-72409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1727734"/>
            <a:ext cx="5951877" cy="1634163"/>
          </a:xfrm>
          <a:custGeom>
            <a:avLst/>
            <a:gdLst/>
            <a:ahLst/>
            <a:cxnLst/>
            <a:rect r="r" b="b" t="t" l="l"/>
            <a:pathLst>
              <a:path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001500" y="3143250"/>
            <a:ext cx="4582612" cy="5524500"/>
          </a:xfrm>
          <a:custGeom>
            <a:avLst/>
            <a:gdLst/>
            <a:ahLst/>
            <a:cxnLst/>
            <a:rect r="r" b="b" t="t" l="l"/>
            <a:pathLst>
              <a:path h="5524500" w="4582612">
                <a:moveTo>
                  <a:pt x="0" y="0"/>
                </a:moveTo>
                <a:lnTo>
                  <a:pt x="4582612" y="0"/>
                </a:lnTo>
                <a:lnTo>
                  <a:pt x="4582612" y="5524500"/>
                </a:lnTo>
                <a:lnTo>
                  <a:pt x="0" y="5524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37" t="0" r="-1337" b="-15679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413252" y="4222375"/>
            <a:ext cx="7205903" cy="2176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649"/>
              </a:lnSpc>
            </a:pPr>
            <a:r>
              <a:rPr lang="en-US" sz="6552">
                <a:solidFill>
                  <a:srgbClr val="325AD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討論</a:t>
            </a:r>
            <a:r>
              <a:rPr lang="en-US" sz="6552" strike="noStrike" u="none">
                <a:solidFill>
                  <a:srgbClr val="325AD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A.I.的倫理道德與責任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13252" y="6855205"/>
            <a:ext cx="7339501" cy="2176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9"/>
              </a:lnSpc>
            </a:pPr>
            <a:r>
              <a:rPr lang="en-US" sz="6552">
                <a:solidFill>
                  <a:srgbClr val="325AD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探討人工智能對於未來就業的影響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1988037"/>
            <a:ext cx="5951877" cy="1237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89"/>
              </a:lnSpc>
            </a:pPr>
            <a:r>
              <a:rPr lang="en-US" b="true" sz="8942" spc="152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目標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2964415" y="2059824"/>
            <a:ext cx="1512616" cy="428625"/>
          </a:xfrm>
          <a:custGeom>
            <a:avLst/>
            <a:gdLst/>
            <a:ahLst/>
            <a:cxnLst/>
            <a:rect r="r" b="b" t="t" l="l"/>
            <a:pathLst>
              <a:path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7000"/>
            </a:blip>
            <a:stretch>
              <a:fillRect l="-72409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754418" y="3225409"/>
            <a:ext cx="4582307" cy="3193708"/>
            <a:chOff x="0" y="0"/>
            <a:chExt cx="1040940" cy="7254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7"/>
              <a:stretch>
                <a:fillRect l="-11952" t="0" r="-11952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1784278" y="3225409"/>
            <a:ext cx="4582307" cy="3193708"/>
            <a:chOff x="0" y="0"/>
            <a:chExt cx="1040940" cy="7254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8"/>
              <a:stretch>
                <a:fillRect l="-2906" t="0" r="-20399" b="-165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754418" y="6635507"/>
            <a:ext cx="4582307" cy="3193708"/>
            <a:chOff x="0" y="0"/>
            <a:chExt cx="1040940" cy="7254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9"/>
              <a:stretch>
                <a:fillRect l="-7600" t="0" r="-760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802185" y="6635507"/>
            <a:ext cx="4582307" cy="3193708"/>
            <a:chOff x="0" y="0"/>
            <a:chExt cx="1040940" cy="7254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10"/>
              <a:stretch>
                <a:fillRect l="-4532" t="-487" r="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1784278" y="6635507"/>
            <a:ext cx="4582307" cy="3193708"/>
            <a:chOff x="0" y="0"/>
            <a:chExt cx="1040940" cy="72549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11"/>
              <a:stretch>
                <a:fillRect l="-12021" t="0" r="-12021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6802185" y="3225409"/>
            <a:ext cx="4582307" cy="3193708"/>
            <a:chOff x="0" y="0"/>
            <a:chExt cx="6109743" cy="4258278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6109743" cy="4258278"/>
              <a:chOff x="0" y="0"/>
              <a:chExt cx="1040940" cy="7254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040940" cy="725499"/>
              </a:xfrm>
              <a:custGeom>
                <a:avLst/>
                <a:gdLst/>
                <a:ahLst/>
                <a:cxnLst/>
                <a:rect r="r" b="b" t="t" l="l"/>
                <a:pathLst>
                  <a:path h="725499" w="1040940">
                    <a:moveTo>
                      <a:pt x="55754" y="0"/>
                    </a:moveTo>
                    <a:lnTo>
                      <a:pt x="985186" y="0"/>
                    </a:lnTo>
                    <a:cubicBezTo>
                      <a:pt x="1015978" y="0"/>
                      <a:pt x="1040940" y="24962"/>
                      <a:pt x="1040940" y="55754"/>
                    </a:cubicBezTo>
                    <a:lnTo>
                      <a:pt x="1040940" y="669745"/>
                    </a:lnTo>
                    <a:cubicBezTo>
                      <a:pt x="1040940" y="684532"/>
                      <a:pt x="1035066" y="698713"/>
                      <a:pt x="1024610" y="709169"/>
                    </a:cubicBezTo>
                    <a:cubicBezTo>
                      <a:pt x="1014154" y="719625"/>
                      <a:pt x="999973" y="725499"/>
                      <a:pt x="985186" y="725499"/>
                    </a:cubicBezTo>
                    <a:lnTo>
                      <a:pt x="55754" y="725499"/>
                    </a:lnTo>
                    <a:cubicBezTo>
                      <a:pt x="24962" y="725499"/>
                      <a:pt x="0" y="700537"/>
                      <a:pt x="0" y="669745"/>
                    </a:cubicBezTo>
                    <a:lnTo>
                      <a:pt x="0" y="55754"/>
                    </a:lnTo>
                    <a:cubicBezTo>
                      <a:pt x="0" y="40967"/>
                      <a:pt x="5874" y="26786"/>
                      <a:pt x="16330" y="16330"/>
                    </a:cubicBezTo>
                    <a:cubicBezTo>
                      <a:pt x="26786" y="5874"/>
                      <a:pt x="40967" y="0"/>
                      <a:pt x="55754" y="0"/>
                    </a:cubicBezTo>
                    <a:close/>
                  </a:path>
                </a:pathLst>
              </a:custGeom>
              <a:blipFill>
                <a:blip r:embed="rId12"/>
                <a:stretch>
                  <a:fillRect l="-12027" t="0" r="-12027" b="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1308441" y="3127053"/>
              <a:ext cx="3607720" cy="527629"/>
            </a:xfrm>
            <a:custGeom>
              <a:avLst/>
              <a:gdLst/>
              <a:ahLst/>
              <a:cxnLst/>
              <a:rect r="r" b="b" t="t" l="l"/>
              <a:pathLst>
                <a:path h="527629" w="3607720">
                  <a:moveTo>
                    <a:pt x="0" y="0"/>
                  </a:moveTo>
                  <a:lnTo>
                    <a:pt x="3607720" y="0"/>
                  </a:lnTo>
                  <a:lnTo>
                    <a:pt x="3607720" y="527629"/>
                  </a:lnTo>
                  <a:lnTo>
                    <a:pt x="0" y="527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63000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936337" y="1463347"/>
            <a:ext cx="12028078" cy="125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8"/>
              </a:lnSpc>
            </a:pPr>
            <a:r>
              <a:rPr lang="en-US" sz="9122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人工智能日常生活例子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2964415" y="2059824"/>
            <a:ext cx="1512616" cy="428625"/>
          </a:xfrm>
          <a:custGeom>
            <a:avLst/>
            <a:gdLst/>
            <a:ahLst/>
            <a:cxnLst/>
            <a:rect r="r" b="b" t="t" l="l"/>
            <a:pathLst>
              <a:path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7000"/>
            </a:blip>
            <a:stretch>
              <a:fillRect l="-72409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754418" y="3225409"/>
            <a:ext cx="4582307" cy="3193708"/>
            <a:chOff x="0" y="0"/>
            <a:chExt cx="1040940" cy="7254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7"/>
              <a:stretch>
                <a:fillRect l="-11952" t="0" r="-11952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1784278" y="3225409"/>
            <a:ext cx="4582307" cy="3193708"/>
            <a:chOff x="0" y="0"/>
            <a:chExt cx="1040940" cy="7254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8"/>
              <a:stretch>
                <a:fillRect l="-2906" t="0" r="-20399" b="-165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754418" y="6635507"/>
            <a:ext cx="4582307" cy="3193708"/>
            <a:chOff x="0" y="0"/>
            <a:chExt cx="1040940" cy="7254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9"/>
              <a:stretch>
                <a:fillRect l="-7600" t="0" r="-760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802185" y="6635507"/>
            <a:ext cx="4582307" cy="3193708"/>
            <a:chOff x="0" y="0"/>
            <a:chExt cx="1040940" cy="7254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10"/>
              <a:stretch>
                <a:fillRect l="-4532" t="-487" r="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1784278" y="6635507"/>
            <a:ext cx="4582307" cy="3193708"/>
            <a:chOff x="0" y="0"/>
            <a:chExt cx="1040940" cy="72549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11"/>
              <a:stretch>
                <a:fillRect l="-12021" t="0" r="-12021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6802185" y="3225409"/>
            <a:ext cx="4582307" cy="3193708"/>
            <a:chOff x="0" y="0"/>
            <a:chExt cx="6109743" cy="4258278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6109743" cy="4258278"/>
              <a:chOff x="0" y="0"/>
              <a:chExt cx="1040940" cy="7254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040940" cy="725499"/>
              </a:xfrm>
              <a:custGeom>
                <a:avLst/>
                <a:gdLst/>
                <a:ahLst/>
                <a:cxnLst/>
                <a:rect r="r" b="b" t="t" l="l"/>
                <a:pathLst>
                  <a:path h="725499" w="1040940">
                    <a:moveTo>
                      <a:pt x="55754" y="0"/>
                    </a:moveTo>
                    <a:lnTo>
                      <a:pt x="985186" y="0"/>
                    </a:lnTo>
                    <a:cubicBezTo>
                      <a:pt x="1015978" y="0"/>
                      <a:pt x="1040940" y="24962"/>
                      <a:pt x="1040940" y="55754"/>
                    </a:cubicBezTo>
                    <a:lnTo>
                      <a:pt x="1040940" y="669745"/>
                    </a:lnTo>
                    <a:cubicBezTo>
                      <a:pt x="1040940" y="684532"/>
                      <a:pt x="1035066" y="698713"/>
                      <a:pt x="1024610" y="709169"/>
                    </a:cubicBezTo>
                    <a:cubicBezTo>
                      <a:pt x="1014154" y="719625"/>
                      <a:pt x="999973" y="725499"/>
                      <a:pt x="985186" y="725499"/>
                    </a:cubicBezTo>
                    <a:lnTo>
                      <a:pt x="55754" y="725499"/>
                    </a:lnTo>
                    <a:cubicBezTo>
                      <a:pt x="24962" y="725499"/>
                      <a:pt x="0" y="700537"/>
                      <a:pt x="0" y="669745"/>
                    </a:cubicBezTo>
                    <a:lnTo>
                      <a:pt x="0" y="55754"/>
                    </a:lnTo>
                    <a:cubicBezTo>
                      <a:pt x="0" y="40967"/>
                      <a:pt x="5874" y="26786"/>
                      <a:pt x="16330" y="16330"/>
                    </a:cubicBezTo>
                    <a:cubicBezTo>
                      <a:pt x="26786" y="5874"/>
                      <a:pt x="40967" y="0"/>
                      <a:pt x="55754" y="0"/>
                    </a:cubicBezTo>
                    <a:close/>
                  </a:path>
                </a:pathLst>
              </a:custGeom>
              <a:blipFill>
                <a:blip r:embed="rId12"/>
                <a:stretch>
                  <a:fillRect l="-12027" t="0" r="-12027" b="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1308441" y="3127053"/>
              <a:ext cx="3607720" cy="527629"/>
            </a:xfrm>
            <a:custGeom>
              <a:avLst/>
              <a:gdLst/>
              <a:ahLst/>
              <a:cxnLst/>
              <a:rect r="r" b="b" t="t" l="l"/>
              <a:pathLst>
                <a:path h="527629" w="3607720">
                  <a:moveTo>
                    <a:pt x="0" y="0"/>
                  </a:moveTo>
                  <a:lnTo>
                    <a:pt x="3607720" y="0"/>
                  </a:lnTo>
                  <a:lnTo>
                    <a:pt x="3607720" y="527629"/>
                  </a:lnTo>
                  <a:lnTo>
                    <a:pt x="0" y="527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63000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936337" y="1463347"/>
            <a:ext cx="12028078" cy="125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8"/>
              </a:lnSpc>
            </a:pPr>
            <a:r>
              <a:rPr lang="en-US" sz="9122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人工智能日常生活例子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2873365" y="5840882"/>
            <a:ext cx="2344412" cy="709185"/>
          </a:xfrm>
          <a:custGeom>
            <a:avLst/>
            <a:gdLst/>
            <a:ahLst/>
            <a:cxnLst/>
            <a:rect r="r" b="b" t="t" l="l"/>
            <a:pathLst>
              <a:path h="709185" w="2344412">
                <a:moveTo>
                  <a:pt x="0" y="0"/>
                </a:moveTo>
                <a:lnTo>
                  <a:pt x="2344412" y="0"/>
                </a:lnTo>
                <a:lnTo>
                  <a:pt x="2344412" y="709185"/>
                </a:lnTo>
                <a:lnTo>
                  <a:pt x="0" y="70918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930627" y="5840882"/>
            <a:ext cx="2344412" cy="709185"/>
          </a:xfrm>
          <a:custGeom>
            <a:avLst/>
            <a:gdLst/>
            <a:ahLst/>
            <a:cxnLst/>
            <a:rect r="r" b="b" t="t" l="l"/>
            <a:pathLst>
              <a:path h="709185" w="2344412">
                <a:moveTo>
                  <a:pt x="0" y="0"/>
                </a:moveTo>
                <a:lnTo>
                  <a:pt x="2344412" y="0"/>
                </a:lnTo>
                <a:lnTo>
                  <a:pt x="2344412" y="709185"/>
                </a:lnTo>
                <a:lnTo>
                  <a:pt x="0" y="70918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912720" y="5840882"/>
            <a:ext cx="2344412" cy="709185"/>
          </a:xfrm>
          <a:custGeom>
            <a:avLst/>
            <a:gdLst/>
            <a:ahLst/>
            <a:cxnLst/>
            <a:rect r="r" b="b" t="t" l="l"/>
            <a:pathLst>
              <a:path h="709185" w="2344412">
                <a:moveTo>
                  <a:pt x="0" y="0"/>
                </a:moveTo>
                <a:lnTo>
                  <a:pt x="2344412" y="0"/>
                </a:lnTo>
                <a:lnTo>
                  <a:pt x="2344412" y="709185"/>
                </a:lnTo>
                <a:lnTo>
                  <a:pt x="0" y="70918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2854376" y="9321624"/>
            <a:ext cx="2344412" cy="709185"/>
          </a:xfrm>
          <a:custGeom>
            <a:avLst/>
            <a:gdLst/>
            <a:ahLst/>
            <a:cxnLst/>
            <a:rect r="r" b="b" t="t" l="l"/>
            <a:pathLst>
              <a:path h="709185" w="2344412">
                <a:moveTo>
                  <a:pt x="0" y="0"/>
                </a:moveTo>
                <a:lnTo>
                  <a:pt x="2344413" y="0"/>
                </a:lnTo>
                <a:lnTo>
                  <a:pt x="2344413" y="709185"/>
                </a:lnTo>
                <a:lnTo>
                  <a:pt x="0" y="70918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778569" y="9283524"/>
            <a:ext cx="2681005" cy="811004"/>
          </a:xfrm>
          <a:custGeom>
            <a:avLst/>
            <a:gdLst/>
            <a:ahLst/>
            <a:cxnLst/>
            <a:rect r="r" b="b" t="t" l="l"/>
            <a:pathLst>
              <a:path h="811004" w="2681005">
                <a:moveTo>
                  <a:pt x="0" y="0"/>
                </a:moveTo>
                <a:lnTo>
                  <a:pt x="2681005" y="0"/>
                </a:lnTo>
                <a:lnTo>
                  <a:pt x="2681005" y="811004"/>
                </a:lnTo>
                <a:lnTo>
                  <a:pt x="0" y="8110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2744424" y="9283524"/>
            <a:ext cx="2681005" cy="811004"/>
          </a:xfrm>
          <a:custGeom>
            <a:avLst/>
            <a:gdLst/>
            <a:ahLst/>
            <a:cxnLst/>
            <a:rect r="r" b="b" t="t" l="l"/>
            <a:pathLst>
              <a:path h="811004" w="2681005">
                <a:moveTo>
                  <a:pt x="0" y="0"/>
                </a:moveTo>
                <a:lnTo>
                  <a:pt x="2681005" y="0"/>
                </a:lnTo>
                <a:lnTo>
                  <a:pt x="2681005" y="811004"/>
                </a:lnTo>
                <a:lnTo>
                  <a:pt x="0" y="8110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3724777" y="5932612"/>
            <a:ext cx="603610" cy="478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b="true" sz="284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Siri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541094" y="5932612"/>
            <a:ext cx="1085501" cy="478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b="true" sz="284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演算法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342291" y="5932612"/>
            <a:ext cx="1447293" cy="478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b="true" sz="284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自動駕駛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159297" y="9413353"/>
            <a:ext cx="1696594" cy="478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8"/>
              </a:lnSpc>
              <a:spcBef>
                <a:spcPct val="0"/>
              </a:spcBef>
            </a:pPr>
            <a:r>
              <a:rPr lang="en-US" b="true" sz="284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CHATGPT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979417" y="9413353"/>
            <a:ext cx="2013521" cy="446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9"/>
              </a:lnSpc>
              <a:spcBef>
                <a:spcPct val="0"/>
              </a:spcBef>
            </a:pPr>
            <a:r>
              <a:rPr lang="en-US" b="true" sz="2642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人臉辨識技術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945271" y="9413353"/>
            <a:ext cx="2013521" cy="446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99"/>
              </a:lnSpc>
              <a:spcBef>
                <a:spcPct val="0"/>
              </a:spcBef>
            </a:pPr>
            <a:r>
              <a:rPr lang="en-US" b="true" sz="2642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藝術作品生成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83924" y="3963420"/>
            <a:ext cx="4008974" cy="4054588"/>
          </a:xfrm>
          <a:custGeom>
            <a:avLst/>
            <a:gdLst/>
            <a:ahLst/>
            <a:cxnLst/>
            <a:rect r="r" b="b" t="t" l="l"/>
            <a:pathLst>
              <a:path h="4054588" w="4008974">
                <a:moveTo>
                  <a:pt x="0" y="0"/>
                </a:moveTo>
                <a:lnTo>
                  <a:pt x="4008974" y="0"/>
                </a:lnTo>
                <a:lnTo>
                  <a:pt x="4008974" y="4054588"/>
                </a:lnTo>
                <a:lnTo>
                  <a:pt x="0" y="4054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028700" y="3963420"/>
            <a:ext cx="4008974" cy="4054588"/>
          </a:xfrm>
          <a:custGeom>
            <a:avLst/>
            <a:gdLst/>
            <a:ahLst/>
            <a:cxnLst/>
            <a:rect r="r" b="b" t="t" l="l"/>
            <a:pathLst>
              <a:path h="4054588" w="4008974">
                <a:moveTo>
                  <a:pt x="4008974" y="0"/>
                </a:moveTo>
                <a:lnTo>
                  <a:pt x="0" y="0"/>
                </a:lnTo>
                <a:lnTo>
                  <a:pt x="0" y="4054588"/>
                </a:lnTo>
                <a:lnTo>
                  <a:pt x="4008974" y="4054588"/>
                </a:lnTo>
                <a:lnTo>
                  <a:pt x="4008974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97854" y="3695189"/>
            <a:ext cx="5692291" cy="5372100"/>
          </a:xfrm>
          <a:custGeom>
            <a:avLst/>
            <a:gdLst/>
            <a:ahLst/>
            <a:cxnLst/>
            <a:rect r="r" b="b" t="t" l="l"/>
            <a:pathLst>
              <a:path h="5372100" w="5692291">
                <a:moveTo>
                  <a:pt x="0" y="0"/>
                </a:moveTo>
                <a:lnTo>
                  <a:pt x="5692292" y="0"/>
                </a:lnTo>
                <a:lnTo>
                  <a:pt x="5692292" y="5372100"/>
                </a:lnTo>
                <a:lnTo>
                  <a:pt x="0" y="5372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740572"/>
            <a:ext cx="18288000" cy="32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9"/>
              </a:lnSpc>
            </a:pPr>
            <a:r>
              <a:rPr lang="en-US" b="true" sz="7178" spc="-143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體驗活動</a:t>
            </a:r>
          </a:p>
          <a:p>
            <a:pPr algn="ctr">
              <a:lnSpc>
                <a:spcPts val="7968"/>
              </a:lnSpc>
            </a:pPr>
            <a:r>
              <a:rPr lang="en-US" b="true" sz="6478" spc="-12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【人工智能激辯大擂台】</a:t>
            </a:r>
          </a:p>
          <a:p>
            <a:pPr algn="ctr">
              <a:lnSpc>
                <a:spcPts val="882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920973" y="8476209"/>
            <a:ext cx="4730463" cy="1207957"/>
            <a:chOff x="0" y="0"/>
            <a:chExt cx="6307285" cy="1610610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5681769" cy="1610610"/>
              <a:chOff x="0" y="0"/>
              <a:chExt cx="1488534" cy="42195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376EE8">
                      <a:alpha val="76000"/>
                    </a:srgbClr>
                  </a:gs>
                  <a:gs pos="100000">
                    <a:srgbClr val="53CAEF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41956" lIns="41956" bIns="41956" rIns="41956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741922" y="188923"/>
              <a:ext cx="1232763" cy="1232763"/>
            </a:xfrm>
            <a:custGeom>
              <a:avLst/>
              <a:gdLst/>
              <a:ahLst/>
              <a:cxnLst/>
              <a:rect r="r" b="b" t="t" l="l"/>
              <a:pathLst>
                <a:path h="1232763" w="1232763">
                  <a:moveTo>
                    <a:pt x="0" y="0"/>
                  </a:moveTo>
                  <a:lnTo>
                    <a:pt x="1232763" y="0"/>
                  </a:lnTo>
                  <a:lnTo>
                    <a:pt x="1232763" y="1232763"/>
                  </a:lnTo>
                  <a:lnTo>
                    <a:pt x="0" y="123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71800" y="223909"/>
              <a:ext cx="5435485" cy="12824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6940"/>
                </a:lnSpc>
                <a:spcBef>
                  <a:spcPct val="0"/>
                </a:spcBef>
              </a:pPr>
              <a:r>
                <a:rPr lang="en-US" b="true" sz="7082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正方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211504" y="8476209"/>
            <a:ext cx="4738749" cy="1207957"/>
            <a:chOff x="0" y="0"/>
            <a:chExt cx="6318332" cy="161061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5681769" cy="1610610"/>
              <a:chOff x="0" y="0"/>
              <a:chExt cx="1488534" cy="421954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DD29C0">
                      <a:alpha val="76000"/>
                    </a:srgbClr>
                  </a:gs>
                  <a:gs pos="100000">
                    <a:srgbClr val="FA77E5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752969" y="173979"/>
              <a:ext cx="1306230" cy="1306230"/>
            </a:xfrm>
            <a:custGeom>
              <a:avLst/>
              <a:gdLst/>
              <a:ahLst/>
              <a:cxnLst/>
              <a:rect r="r" b="b" t="t" l="l"/>
              <a:pathLst>
                <a:path h="1306230" w="1306230">
                  <a:moveTo>
                    <a:pt x="0" y="0"/>
                  </a:moveTo>
                  <a:lnTo>
                    <a:pt x="1306231" y="0"/>
                  </a:lnTo>
                  <a:lnTo>
                    <a:pt x="1306231" y="1306231"/>
                  </a:lnTo>
                  <a:lnTo>
                    <a:pt x="0" y="1306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369351" y="218750"/>
              <a:ext cx="4948981" cy="12824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940"/>
                </a:lnSpc>
              </a:pPr>
              <a:r>
                <a:rPr lang="en-US" b="true" sz="7082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反方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3933" y="3695700"/>
            <a:ext cx="5894146" cy="5562600"/>
          </a:xfrm>
          <a:custGeom>
            <a:avLst/>
            <a:gdLst/>
            <a:ahLst/>
            <a:cxnLst/>
            <a:rect r="r" b="b" t="t" l="l"/>
            <a:pathLst>
              <a:path h="5562600" w="5894146">
                <a:moveTo>
                  <a:pt x="0" y="0"/>
                </a:moveTo>
                <a:lnTo>
                  <a:pt x="5894146" y="0"/>
                </a:lnTo>
                <a:lnTo>
                  <a:pt x="5894146" y="5562600"/>
                </a:lnTo>
                <a:lnTo>
                  <a:pt x="0" y="5562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817238" y="3107991"/>
            <a:ext cx="10693885" cy="6307873"/>
            <a:chOff x="0" y="0"/>
            <a:chExt cx="3378802" cy="19930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378802" cy="1993013"/>
            </a:xfrm>
            <a:custGeom>
              <a:avLst/>
              <a:gdLst/>
              <a:ahLst/>
              <a:cxnLst/>
              <a:rect r="r" b="b" t="t" l="l"/>
              <a:pathLst>
                <a:path h="1993013" w="3378802">
                  <a:moveTo>
                    <a:pt x="42714" y="0"/>
                  </a:moveTo>
                  <a:lnTo>
                    <a:pt x="3336088" y="0"/>
                  </a:lnTo>
                  <a:cubicBezTo>
                    <a:pt x="3347417" y="0"/>
                    <a:pt x="3358281" y="4500"/>
                    <a:pt x="3366291" y="12510"/>
                  </a:cubicBezTo>
                  <a:cubicBezTo>
                    <a:pt x="3374302" y="20521"/>
                    <a:pt x="3378802" y="31385"/>
                    <a:pt x="3378802" y="42714"/>
                  </a:cubicBezTo>
                  <a:lnTo>
                    <a:pt x="3378802" y="1950300"/>
                  </a:lnTo>
                  <a:cubicBezTo>
                    <a:pt x="3378802" y="1973890"/>
                    <a:pt x="3359678" y="1993013"/>
                    <a:pt x="3336088" y="1993013"/>
                  </a:cubicBezTo>
                  <a:lnTo>
                    <a:pt x="42714" y="1993013"/>
                  </a:lnTo>
                  <a:cubicBezTo>
                    <a:pt x="31385" y="1993013"/>
                    <a:pt x="20521" y="1988513"/>
                    <a:pt x="12510" y="1980503"/>
                  </a:cubicBezTo>
                  <a:cubicBezTo>
                    <a:pt x="4500" y="1972492"/>
                    <a:pt x="0" y="1961628"/>
                    <a:pt x="0" y="1950300"/>
                  </a:cubicBezTo>
                  <a:lnTo>
                    <a:pt x="0" y="42714"/>
                  </a:lnTo>
                  <a:cubicBezTo>
                    <a:pt x="0" y="31385"/>
                    <a:pt x="4500" y="20521"/>
                    <a:pt x="12510" y="12510"/>
                  </a:cubicBezTo>
                  <a:cubicBezTo>
                    <a:pt x="20521" y="4500"/>
                    <a:pt x="31385" y="0"/>
                    <a:pt x="4271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3378802" cy="20882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7" id="7"/>
          <p:cNvSpPr/>
          <p:nvPr/>
        </p:nvSpPr>
        <p:spPr>
          <a:xfrm>
            <a:off x="8822549" y="4626902"/>
            <a:ext cx="6873819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TextBox 8" id="8"/>
          <p:cNvSpPr txBox="true"/>
          <p:nvPr/>
        </p:nvSpPr>
        <p:spPr>
          <a:xfrm rot="0">
            <a:off x="7149396" y="4819885"/>
            <a:ext cx="9601917" cy="5038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99834" indent="-449917" lvl="1">
              <a:lnSpc>
                <a:spcPts val="6626"/>
              </a:lnSpc>
              <a:buAutoNum type="arabicPeriod" startAt="1"/>
            </a:pPr>
            <a:r>
              <a:rPr lang="en-US" sz="4167" spc="9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每班分成「正」「反」兩方同學</a:t>
            </a:r>
          </a:p>
          <a:p>
            <a:pPr algn="l" marL="899834" indent="-449917" lvl="1">
              <a:lnSpc>
                <a:spcPts val="6626"/>
              </a:lnSpc>
              <a:buAutoNum type="arabicPeriod" startAt="1"/>
            </a:pPr>
            <a:r>
              <a:rPr lang="en-US" sz="4167" spc="9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因應每回合的題目，2人一組進行討論，再於大組內分享</a:t>
            </a:r>
          </a:p>
          <a:p>
            <a:pPr algn="l" marL="899834" indent="-449917" lvl="1">
              <a:lnSpc>
                <a:spcPts val="6626"/>
              </a:lnSpc>
              <a:buAutoNum type="arabicPeriod" startAt="1"/>
            </a:pPr>
            <a:r>
              <a:rPr lang="en-US" sz="4167" spc="9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正反兩方可輪流舉手發言，派出代表在班上提出想法及原因</a:t>
            </a:r>
          </a:p>
          <a:p>
            <a:pPr algn="l">
              <a:lnSpc>
                <a:spcPts val="7422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6817238" y="3447644"/>
            <a:ext cx="10693885" cy="807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5"/>
              </a:lnSpc>
            </a:pPr>
            <a:r>
              <a:rPr lang="en-US" b="true" sz="5900" spc="424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玩法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20181" y="739058"/>
            <a:ext cx="18288000" cy="2956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68"/>
              </a:lnSpc>
            </a:pPr>
            <a:r>
              <a:rPr lang="en-US" b="true" sz="6478" spc="-12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體驗活動</a:t>
            </a:r>
          </a:p>
          <a:p>
            <a:pPr algn="ctr">
              <a:lnSpc>
                <a:spcPts val="7476"/>
              </a:lnSpc>
            </a:pPr>
            <a:r>
              <a:rPr lang="en-US" b="true" sz="6078" spc="-121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【人工智能激辯大擂台】</a:t>
            </a:r>
          </a:p>
          <a:p>
            <a:pPr algn="ctr">
              <a:lnSpc>
                <a:spcPts val="7968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99486" y="3111735"/>
            <a:ext cx="3790226" cy="3833351"/>
          </a:xfrm>
          <a:custGeom>
            <a:avLst/>
            <a:gdLst/>
            <a:ahLst/>
            <a:cxnLst/>
            <a:rect r="r" b="b" t="t" l="l"/>
            <a:pathLst>
              <a:path h="3833351" w="3790226">
                <a:moveTo>
                  <a:pt x="0" y="0"/>
                </a:moveTo>
                <a:lnTo>
                  <a:pt x="3790226" y="0"/>
                </a:lnTo>
                <a:lnTo>
                  <a:pt x="3790226" y="3833351"/>
                </a:lnTo>
                <a:lnTo>
                  <a:pt x="0" y="3833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899938" y="3111735"/>
            <a:ext cx="3790226" cy="3833351"/>
          </a:xfrm>
          <a:custGeom>
            <a:avLst/>
            <a:gdLst/>
            <a:ahLst/>
            <a:cxnLst/>
            <a:rect r="r" b="b" t="t" l="l"/>
            <a:pathLst>
              <a:path h="3833351" w="3790226">
                <a:moveTo>
                  <a:pt x="3790226" y="0"/>
                </a:moveTo>
                <a:lnTo>
                  <a:pt x="0" y="0"/>
                </a:lnTo>
                <a:lnTo>
                  <a:pt x="0" y="3833351"/>
                </a:lnTo>
                <a:lnTo>
                  <a:pt x="3790226" y="3833351"/>
                </a:lnTo>
                <a:lnTo>
                  <a:pt x="3790226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00636" y="2336036"/>
            <a:ext cx="5086728" cy="4800600"/>
          </a:xfrm>
          <a:custGeom>
            <a:avLst/>
            <a:gdLst/>
            <a:ahLst/>
            <a:cxnLst/>
            <a:rect r="r" b="b" t="t" l="l"/>
            <a:pathLst>
              <a:path h="4800600" w="5086728">
                <a:moveTo>
                  <a:pt x="0" y="0"/>
                </a:moveTo>
                <a:lnTo>
                  <a:pt x="5086728" y="0"/>
                </a:lnTo>
                <a:lnTo>
                  <a:pt x="5086728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98090" y="7378285"/>
            <a:ext cx="4472347" cy="1142045"/>
            <a:chOff x="0" y="0"/>
            <a:chExt cx="5963130" cy="152272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5371745" cy="1522727"/>
              <a:chOff x="0" y="0"/>
              <a:chExt cx="1488534" cy="4219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376EE8">
                      <a:alpha val="76000"/>
                    </a:srgbClr>
                  </a:gs>
                  <a:gs pos="100000">
                    <a:srgbClr val="53CAEF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41956" lIns="41956" bIns="41956" rIns="41956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701439" y="178615"/>
              <a:ext cx="1165498" cy="1165498"/>
            </a:xfrm>
            <a:custGeom>
              <a:avLst/>
              <a:gdLst/>
              <a:ahLst/>
              <a:cxnLst/>
              <a:rect r="r" b="b" t="t" l="l"/>
              <a:pathLst>
                <a:path h="1165498" w="1165498">
                  <a:moveTo>
                    <a:pt x="0" y="0"/>
                  </a:moveTo>
                  <a:lnTo>
                    <a:pt x="1165498" y="0"/>
                  </a:lnTo>
                  <a:lnTo>
                    <a:pt x="1165498" y="1165497"/>
                  </a:lnTo>
                  <a:lnTo>
                    <a:pt x="0" y="1165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24230" y="210482"/>
              <a:ext cx="5138899" cy="1213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6562"/>
                </a:lnSpc>
                <a:spcBef>
                  <a:spcPct val="0"/>
                </a:spcBef>
              </a:pPr>
              <a:r>
                <a:rPr lang="en-US" b="true" sz="6695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正方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336475" y="7378285"/>
            <a:ext cx="4480180" cy="1142045"/>
            <a:chOff x="0" y="0"/>
            <a:chExt cx="5973574" cy="152272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5371745" cy="1522727"/>
              <a:chOff x="0" y="0"/>
              <a:chExt cx="1488534" cy="421954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DD29C0">
                      <a:alpha val="76000"/>
                    </a:srgbClr>
                  </a:gs>
                  <a:gs pos="100000">
                    <a:srgbClr val="FA77E5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711884" y="164486"/>
              <a:ext cx="1234956" cy="1234956"/>
            </a:xfrm>
            <a:custGeom>
              <a:avLst/>
              <a:gdLst/>
              <a:ahLst/>
              <a:cxnLst/>
              <a:rect r="r" b="b" t="t" l="l"/>
              <a:pathLst>
                <a:path h="1234956" w="1234956">
                  <a:moveTo>
                    <a:pt x="0" y="0"/>
                  </a:moveTo>
                  <a:lnTo>
                    <a:pt x="1234956" y="0"/>
                  </a:lnTo>
                  <a:lnTo>
                    <a:pt x="1234956" y="1234956"/>
                  </a:lnTo>
                  <a:lnTo>
                    <a:pt x="0" y="1234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294633" y="205604"/>
              <a:ext cx="4678941" cy="1213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562"/>
                </a:lnSpc>
              </a:pPr>
              <a:r>
                <a:rPr lang="en-US" b="true" sz="6695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反方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747283" y="7543215"/>
            <a:ext cx="6793434" cy="3086100"/>
            <a:chOff x="0" y="0"/>
            <a:chExt cx="1789217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89217" cy="812800"/>
            </a:xfrm>
            <a:custGeom>
              <a:avLst/>
              <a:gdLst/>
              <a:ahLst/>
              <a:cxnLst/>
              <a:rect r="r" b="b" t="t" l="l"/>
              <a:pathLst>
                <a:path h="812800" w="1789217">
                  <a:moveTo>
                    <a:pt x="1709799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709799" y="812800"/>
                  </a:lnTo>
                  <a:cubicBezTo>
                    <a:pt x="1709799" y="769101"/>
                    <a:pt x="1745138" y="733382"/>
                    <a:pt x="1789217" y="733382"/>
                  </a:cubicBezTo>
                  <a:lnTo>
                    <a:pt x="1789217" y="79418"/>
                  </a:lnTo>
                  <a:cubicBezTo>
                    <a:pt x="1745518" y="79418"/>
                    <a:pt x="1709799" y="44079"/>
                    <a:pt x="170979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8F6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/>
            </a:gradFill>
            <a:ln w="66675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38100" y="9525"/>
              <a:ext cx="1713017" cy="765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6072022" y="7772400"/>
            <a:ext cx="2514600" cy="2514600"/>
          </a:xfrm>
          <a:custGeom>
            <a:avLst/>
            <a:gdLst/>
            <a:ahLst/>
            <a:cxnLst/>
            <a:rect r="r" b="b" t="t" l="l"/>
            <a:pathLst>
              <a:path h="2514600" w="2514600">
                <a:moveTo>
                  <a:pt x="0" y="0"/>
                </a:moveTo>
                <a:lnTo>
                  <a:pt x="2514600" y="0"/>
                </a:lnTo>
                <a:lnTo>
                  <a:pt x="2514600" y="2514600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0" y="740572"/>
            <a:ext cx="17816655" cy="2164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37"/>
              </a:lnSpc>
            </a:pPr>
            <a:r>
              <a:rPr lang="en-US" b="true" sz="6778" spc="-13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人工智能激辯大擂台</a:t>
            </a:r>
          </a:p>
          <a:p>
            <a:pPr algn="ctr">
              <a:lnSpc>
                <a:spcPts val="882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8118897" y="8605364"/>
            <a:ext cx="4722414" cy="1571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3"/>
              </a:lnSpc>
            </a:pPr>
            <a:r>
              <a:rPr lang="en-US" sz="4516" b="true">
                <a:solidFill>
                  <a:srgbClr val="8239A9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【人臉辨識技術】</a:t>
            </a:r>
          </a:p>
          <a:p>
            <a:pPr algn="l">
              <a:lnSpc>
                <a:spcPts val="6323"/>
              </a:lnSpc>
              <a:spcBef>
                <a:spcPct val="0"/>
              </a:spcBef>
            </a:pP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2858629" y="759622"/>
            <a:ext cx="1164435" cy="1164435"/>
          </a:xfrm>
          <a:custGeom>
            <a:avLst/>
            <a:gdLst/>
            <a:ahLst/>
            <a:cxnLst/>
            <a:rect r="r" b="b" t="t" l="l"/>
            <a:pathLst>
              <a:path h="1164435" w="1164435">
                <a:moveTo>
                  <a:pt x="0" y="0"/>
                </a:moveTo>
                <a:lnTo>
                  <a:pt x="1164435" y="0"/>
                </a:lnTo>
                <a:lnTo>
                  <a:pt x="1164435" y="1164436"/>
                </a:lnTo>
                <a:lnTo>
                  <a:pt x="0" y="116443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841312" y="991272"/>
            <a:ext cx="1164435" cy="796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3"/>
              </a:lnSpc>
            </a:pPr>
            <a:r>
              <a:rPr lang="en-US" sz="589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194622"/>
            <a:ext cx="18288000" cy="1347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7"/>
              </a:lnSpc>
            </a:pPr>
            <a:r>
              <a:rPr lang="en-US" b="true" sz="8778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人臉辨識技術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294789" y="3631871"/>
            <a:ext cx="1849211" cy="1849211"/>
          </a:xfrm>
          <a:custGeom>
            <a:avLst/>
            <a:gdLst/>
            <a:ahLst/>
            <a:cxnLst/>
            <a:rect r="r" b="b" t="t" l="l"/>
            <a:pathLst>
              <a:path h="1849211" w="1849211">
                <a:moveTo>
                  <a:pt x="0" y="0"/>
                </a:moveTo>
                <a:lnTo>
                  <a:pt x="1849211" y="0"/>
                </a:lnTo>
                <a:lnTo>
                  <a:pt x="1849211" y="1849211"/>
                </a:lnTo>
                <a:lnTo>
                  <a:pt x="0" y="1849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294789" y="6804470"/>
            <a:ext cx="1849211" cy="1849211"/>
          </a:xfrm>
          <a:custGeom>
            <a:avLst/>
            <a:gdLst/>
            <a:ahLst/>
            <a:cxnLst/>
            <a:rect r="r" b="b" t="t" l="l"/>
            <a:pathLst>
              <a:path h="1849211" w="1849211">
                <a:moveTo>
                  <a:pt x="0" y="0"/>
                </a:moveTo>
                <a:lnTo>
                  <a:pt x="1849211" y="0"/>
                </a:lnTo>
                <a:lnTo>
                  <a:pt x="1849211" y="1849210"/>
                </a:lnTo>
                <a:lnTo>
                  <a:pt x="0" y="1849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378545" y="3346121"/>
            <a:ext cx="8909455" cy="6168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3999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用戶只需展示臉部即可完成身份識別，省去輸入密碼</a:t>
            </a:r>
          </a:p>
          <a:p>
            <a:pPr algn="l">
              <a:lnSpc>
                <a:spcPts val="8545"/>
              </a:lnSpc>
            </a:pPr>
          </a:p>
          <a:p>
            <a:pPr algn="l">
              <a:lnSpc>
                <a:spcPts val="8545"/>
              </a:lnSpc>
            </a:pPr>
          </a:p>
          <a:p>
            <a:pPr algn="l">
              <a:lnSpc>
                <a:spcPts val="8545"/>
              </a:lnSpc>
            </a:pPr>
          </a:p>
          <a:p>
            <a:pPr algn="l">
              <a:lnSpc>
                <a:spcPts val="8545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9020411" y="-1344039"/>
            <a:ext cx="13884037" cy="13884037"/>
          </a:xfrm>
          <a:custGeom>
            <a:avLst/>
            <a:gdLst/>
            <a:ahLst/>
            <a:cxnLst/>
            <a:rect r="r" b="b" t="t" l="l"/>
            <a:pathLst>
              <a:path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6292" y="3631871"/>
            <a:ext cx="4419600" cy="4419600"/>
          </a:xfrm>
          <a:custGeom>
            <a:avLst/>
            <a:gdLst/>
            <a:ahLst/>
            <a:cxnLst/>
            <a:rect r="r" b="b" t="t" l="l"/>
            <a:pathLst>
              <a:path h="4419600" w="4419600">
                <a:moveTo>
                  <a:pt x="0" y="0"/>
                </a:moveTo>
                <a:lnTo>
                  <a:pt x="4419600" y="0"/>
                </a:lnTo>
                <a:lnTo>
                  <a:pt x="4419600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369504" y="7108045"/>
            <a:ext cx="8400795" cy="1232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b="true" sz="39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儲存和處理人臉數據的系統可能被企業收集，侵犯個人私隱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99486" y="3111735"/>
            <a:ext cx="3790226" cy="3833351"/>
          </a:xfrm>
          <a:custGeom>
            <a:avLst/>
            <a:gdLst/>
            <a:ahLst/>
            <a:cxnLst/>
            <a:rect r="r" b="b" t="t" l="l"/>
            <a:pathLst>
              <a:path h="3833351" w="3790226">
                <a:moveTo>
                  <a:pt x="0" y="0"/>
                </a:moveTo>
                <a:lnTo>
                  <a:pt x="3790226" y="0"/>
                </a:lnTo>
                <a:lnTo>
                  <a:pt x="3790226" y="3833351"/>
                </a:lnTo>
                <a:lnTo>
                  <a:pt x="0" y="3833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899938" y="3111735"/>
            <a:ext cx="3790226" cy="3833351"/>
          </a:xfrm>
          <a:custGeom>
            <a:avLst/>
            <a:gdLst/>
            <a:ahLst/>
            <a:cxnLst/>
            <a:rect r="r" b="b" t="t" l="l"/>
            <a:pathLst>
              <a:path h="3833351" w="3790226">
                <a:moveTo>
                  <a:pt x="3790226" y="0"/>
                </a:moveTo>
                <a:lnTo>
                  <a:pt x="0" y="0"/>
                </a:lnTo>
                <a:lnTo>
                  <a:pt x="0" y="3833351"/>
                </a:lnTo>
                <a:lnTo>
                  <a:pt x="3790226" y="3833351"/>
                </a:lnTo>
                <a:lnTo>
                  <a:pt x="3790226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00636" y="2336036"/>
            <a:ext cx="5086728" cy="4800600"/>
          </a:xfrm>
          <a:custGeom>
            <a:avLst/>
            <a:gdLst/>
            <a:ahLst/>
            <a:cxnLst/>
            <a:rect r="r" b="b" t="t" l="l"/>
            <a:pathLst>
              <a:path h="4800600" w="5086728">
                <a:moveTo>
                  <a:pt x="0" y="0"/>
                </a:moveTo>
                <a:lnTo>
                  <a:pt x="5086728" y="0"/>
                </a:lnTo>
                <a:lnTo>
                  <a:pt x="5086728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98090" y="7378285"/>
            <a:ext cx="4472347" cy="1142045"/>
            <a:chOff x="0" y="0"/>
            <a:chExt cx="5963130" cy="152272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5371745" cy="1522727"/>
              <a:chOff x="0" y="0"/>
              <a:chExt cx="1488534" cy="4219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376EE8">
                      <a:alpha val="76000"/>
                    </a:srgbClr>
                  </a:gs>
                  <a:gs pos="100000">
                    <a:srgbClr val="53CAEF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41956" lIns="41956" bIns="41956" rIns="41956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701439" y="178615"/>
              <a:ext cx="1165498" cy="1165498"/>
            </a:xfrm>
            <a:custGeom>
              <a:avLst/>
              <a:gdLst/>
              <a:ahLst/>
              <a:cxnLst/>
              <a:rect r="r" b="b" t="t" l="l"/>
              <a:pathLst>
                <a:path h="1165498" w="1165498">
                  <a:moveTo>
                    <a:pt x="0" y="0"/>
                  </a:moveTo>
                  <a:lnTo>
                    <a:pt x="1165498" y="0"/>
                  </a:lnTo>
                  <a:lnTo>
                    <a:pt x="1165498" y="1165497"/>
                  </a:lnTo>
                  <a:lnTo>
                    <a:pt x="0" y="1165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24230" y="210482"/>
              <a:ext cx="5138899" cy="1213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6562"/>
                </a:lnSpc>
                <a:spcBef>
                  <a:spcPct val="0"/>
                </a:spcBef>
              </a:pPr>
              <a:r>
                <a:rPr lang="en-US" b="true" sz="6695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正方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336475" y="7378285"/>
            <a:ext cx="4480180" cy="1142045"/>
            <a:chOff x="0" y="0"/>
            <a:chExt cx="5973574" cy="152272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5371745" cy="1522727"/>
              <a:chOff x="0" y="0"/>
              <a:chExt cx="1488534" cy="421954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DD29C0">
                      <a:alpha val="76000"/>
                    </a:srgbClr>
                  </a:gs>
                  <a:gs pos="100000">
                    <a:srgbClr val="FA77E5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711884" y="164486"/>
              <a:ext cx="1234956" cy="1234956"/>
            </a:xfrm>
            <a:custGeom>
              <a:avLst/>
              <a:gdLst/>
              <a:ahLst/>
              <a:cxnLst/>
              <a:rect r="r" b="b" t="t" l="l"/>
              <a:pathLst>
                <a:path h="1234956" w="1234956">
                  <a:moveTo>
                    <a:pt x="0" y="0"/>
                  </a:moveTo>
                  <a:lnTo>
                    <a:pt x="1234956" y="0"/>
                  </a:lnTo>
                  <a:lnTo>
                    <a:pt x="1234956" y="1234956"/>
                  </a:lnTo>
                  <a:lnTo>
                    <a:pt x="0" y="1234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294633" y="205604"/>
              <a:ext cx="4678941" cy="1213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562"/>
                </a:lnSpc>
              </a:pPr>
              <a:r>
                <a:rPr lang="en-US" b="true" sz="6695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反方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747283" y="7543215"/>
            <a:ext cx="6793434" cy="3086100"/>
            <a:chOff x="0" y="0"/>
            <a:chExt cx="1789217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89217" cy="812800"/>
            </a:xfrm>
            <a:custGeom>
              <a:avLst/>
              <a:gdLst/>
              <a:ahLst/>
              <a:cxnLst/>
              <a:rect r="r" b="b" t="t" l="l"/>
              <a:pathLst>
                <a:path h="812800" w="1789217">
                  <a:moveTo>
                    <a:pt x="1709799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709799" y="812800"/>
                  </a:lnTo>
                  <a:cubicBezTo>
                    <a:pt x="1709799" y="769101"/>
                    <a:pt x="1745138" y="733382"/>
                    <a:pt x="1789217" y="733382"/>
                  </a:cubicBezTo>
                  <a:lnTo>
                    <a:pt x="1789217" y="79418"/>
                  </a:lnTo>
                  <a:cubicBezTo>
                    <a:pt x="1745518" y="79418"/>
                    <a:pt x="1709799" y="44079"/>
                    <a:pt x="170979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8F6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/>
            </a:gradFill>
            <a:ln w="66675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38100" y="9525"/>
              <a:ext cx="1713017" cy="765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0" y="740572"/>
            <a:ext cx="17816655" cy="2164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37"/>
              </a:lnSpc>
            </a:pPr>
            <a:r>
              <a:rPr lang="en-US" b="true" sz="6778" spc="-13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人工智能激辯大擂台</a:t>
            </a:r>
          </a:p>
          <a:p>
            <a:pPr algn="ctr">
              <a:lnSpc>
                <a:spcPts val="8829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9020681" y="8605364"/>
            <a:ext cx="3820630" cy="771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3"/>
              </a:lnSpc>
              <a:spcBef>
                <a:spcPct val="0"/>
              </a:spcBef>
            </a:pPr>
            <a:r>
              <a:rPr lang="en-US" b="true" sz="4516">
                <a:solidFill>
                  <a:srgbClr val="8239A9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【演算法】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2858629" y="759622"/>
            <a:ext cx="1164435" cy="1164435"/>
          </a:xfrm>
          <a:custGeom>
            <a:avLst/>
            <a:gdLst/>
            <a:ahLst/>
            <a:cxnLst/>
            <a:rect r="r" b="b" t="t" l="l"/>
            <a:pathLst>
              <a:path h="1164435" w="1164435">
                <a:moveTo>
                  <a:pt x="0" y="0"/>
                </a:moveTo>
                <a:lnTo>
                  <a:pt x="1164435" y="0"/>
                </a:lnTo>
                <a:lnTo>
                  <a:pt x="1164435" y="1164436"/>
                </a:lnTo>
                <a:lnTo>
                  <a:pt x="0" y="11644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841312" y="991272"/>
            <a:ext cx="1164435" cy="796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3"/>
              </a:lnSpc>
            </a:pPr>
            <a:r>
              <a:rPr lang="en-US" sz="589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6097977" y="7949308"/>
            <a:ext cx="2572922" cy="2579370"/>
          </a:xfrm>
          <a:custGeom>
            <a:avLst/>
            <a:gdLst/>
            <a:ahLst/>
            <a:cxnLst/>
            <a:rect r="r" b="b" t="t" l="l"/>
            <a:pathLst>
              <a:path h="2579370" w="2572922">
                <a:moveTo>
                  <a:pt x="0" y="0"/>
                </a:moveTo>
                <a:lnTo>
                  <a:pt x="2572921" y="0"/>
                </a:lnTo>
                <a:lnTo>
                  <a:pt x="2572921" y="2579370"/>
                </a:lnTo>
                <a:lnTo>
                  <a:pt x="0" y="25793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918915"/>
            <a:ext cx="18288000" cy="1347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7"/>
              </a:lnSpc>
            </a:pPr>
            <a:r>
              <a:rPr lang="en-US" b="true" sz="8778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演算法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730650" y="3152420"/>
            <a:ext cx="1849211" cy="1849211"/>
          </a:xfrm>
          <a:custGeom>
            <a:avLst/>
            <a:gdLst/>
            <a:ahLst/>
            <a:cxnLst/>
            <a:rect r="r" b="b" t="t" l="l"/>
            <a:pathLst>
              <a:path h="1849211" w="1849211">
                <a:moveTo>
                  <a:pt x="0" y="0"/>
                </a:moveTo>
                <a:lnTo>
                  <a:pt x="1849211" y="0"/>
                </a:lnTo>
                <a:lnTo>
                  <a:pt x="1849211" y="1849211"/>
                </a:lnTo>
                <a:lnTo>
                  <a:pt x="0" y="1849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30650" y="6372821"/>
            <a:ext cx="1849211" cy="1849211"/>
          </a:xfrm>
          <a:custGeom>
            <a:avLst/>
            <a:gdLst/>
            <a:ahLst/>
            <a:cxnLst/>
            <a:rect r="r" b="b" t="t" l="l"/>
            <a:pathLst>
              <a:path h="1849211" w="1849211">
                <a:moveTo>
                  <a:pt x="0" y="0"/>
                </a:moveTo>
                <a:lnTo>
                  <a:pt x="1849211" y="0"/>
                </a:lnTo>
                <a:lnTo>
                  <a:pt x="1849211" y="1849211"/>
                </a:lnTo>
                <a:lnTo>
                  <a:pt x="0" y="1849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843405" y="2904770"/>
            <a:ext cx="8415895" cy="2485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7041" indent="-373520" lvl="1">
              <a:lnSpc>
                <a:spcPts val="6781"/>
              </a:lnSpc>
              <a:buFont typeface="Arial"/>
              <a:buChar char="•"/>
            </a:pPr>
            <a:r>
              <a:rPr lang="en-US" sz="34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方便我們觀看感興趣的影片</a:t>
            </a:r>
          </a:p>
          <a:p>
            <a:pPr algn="l" marL="747041" indent="-373520" lvl="1">
              <a:lnSpc>
                <a:spcPts val="6781"/>
              </a:lnSpc>
              <a:buFont typeface="Arial"/>
              <a:buChar char="•"/>
            </a:pPr>
            <a:r>
              <a:rPr lang="en-US" sz="34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發揮人工智能的潛能，例如機器學習、數據處理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43405" y="6125171"/>
            <a:ext cx="8745164" cy="4199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7041" indent="-373520" lvl="1">
              <a:lnSpc>
                <a:spcPts val="6781"/>
              </a:lnSpc>
              <a:buFont typeface="Arial"/>
              <a:buChar char="•"/>
            </a:pPr>
            <a:r>
              <a:rPr lang="en-US" sz="34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令我們看到的內容越來越單一，加劇網絡同溫層</a:t>
            </a:r>
          </a:p>
          <a:p>
            <a:pPr algn="l" marL="747041" indent="-373520" lvl="1">
              <a:lnSpc>
                <a:spcPts val="6781"/>
              </a:lnSpc>
              <a:buFont typeface="Arial"/>
              <a:buChar char="•"/>
            </a:pPr>
            <a:r>
              <a:rPr lang="en-US" sz="34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演算法需要大量個人數據作為輸入，易有隱私和安全問題，如數據洩露、濫用等</a:t>
            </a:r>
          </a:p>
          <a:p>
            <a:pPr algn="l">
              <a:lnSpc>
                <a:spcPts val="6781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9020411" y="-1344039"/>
            <a:ext cx="13884037" cy="13884037"/>
          </a:xfrm>
          <a:custGeom>
            <a:avLst/>
            <a:gdLst/>
            <a:ahLst/>
            <a:cxnLst/>
            <a:rect r="r" b="b" t="t" l="l"/>
            <a:pathLst>
              <a:path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6750" y="3436788"/>
            <a:ext cx="5204486" cy="4662680"/>
          </a:xfrm>
          <a:custGeom>
            <a:avLst/>
            <a:gdLst/>
            <a:ahLst/>
            <a:cxnLst/>
            <a:rect r="r" b="b" t="t" l="l"/>
            <a:pathLst>
              <a:path h="4662680" w="5204486">
                <a:moveTo>
                  <a:pt x="0" y="0"/>
                </a:moveTo>
                <a:lnTo>
                  <a:pt x="5204486" y="0"/>
                </a:lnTo>
                <a:lnTo>
                  <a:pt x="5204486" y="4662680"/>
                </a:lnTo>
                <a:lnTo>
                  <a:pt x="0" y="46626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11899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99486" y="3111735"/>
            <a:ext cx="3790226" cy="3833351"/>
          </a:xfrm>
          <a:custGeom>
            <a:avLst/>
            <a:gdLst/>
            <a:ahLst/>
            <a:cxnLst/>
            <a:rect r="r" b="b" t="t" l="l"/>
            <a:pathLst>
              <a:path h="3833351" w="3790226">
                <a:moveTo>
                  <a:pt x="0" y="0"/>
                </a:moveTo>
                <a:lnTo>
                  <a:pt x="3790226" y="0"/>
                </a:lnTo>
                <a:lnTo>
                  <a:pt x="3790226" y="3833351"/>
                </a:lnTo>
                <a:lnTo>
                  <a:pt x="0" y="3833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899938" y="3111735"/>
            <a:ext cx="3790226" cy="3833351"/>
          </a:xfrm>
          <a:custGeom>
            <a:avLst/>
            <a:gdLst/>
            <a:ahLst/>
            <a:cxnLst/>
            <a:rect r="r" b="b" t="t" l="l"/>
            <a:pathLst>
              <a:path h="3833351" w="3790226">
                <a:moveTo>
                  <a:pt x="3790226" y="0"/>
                </a:moveTo>
                <a:lnTo>
                  <a:pt x="0" y="0"/>
                </a:lnTo>
                <a:lnTo>
                  <a:pt x="0" y="3833351"/>
                </a:lnTo>
                <a:lnTo>
                  <a:pt x="3790226" y="3833351"/>
                </a:lnTo>
                <a:lnTo>
                  <a:pt x="3790226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00636" y="2336036"/>
            <a:ext cx="5086728" cy="4800600"/>
          </a:xfrm>
          <a:custGeom>
            <a:avLst/>
            <a:gdLst/>
            <a:ahLst/>
            <a:cxnLst/>
            <a:rect r="r" b="b" t="t" l="l"/>
            <a:pathLst>
              <a:path h="4800600" w="5086728">
                <a:moveTo>
                  <a:pt x="0" y="0"/>
                </a:moveTo>
                <a:lnTo>
                  <a:pt x="5086728" y="0"/>
                </a:lnTo>
                <a:lnTo>
                  <a:pt x="5086728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98090" y="7378285"/>
            <a:ext cx="4472347" cy="1142045"/>
            <a:chOff x="0" y="0"/>
            <a:chExt cx="5963130" cy="152272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5371745" cy="1522727"/>
              <a:chOff x="0" y="0"/>
              <a:chExt cx="1488534" cy="4219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376EE8">
                      <a:alpha val="76000"/>
                    </a:srgbClr>
                  </a:gs>
                  <a:gs pos="100000">
                    <a:srgbClr val="53CAEF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41956" lIns="41956" bIns="41956" rIns="41956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701439" y="178615"/>
              <a:ext cx="1165498" cy="1165498"/>
            </a:xfrm>
            <a:custGeom>
              <a:avLst/>
              <a:gdLst/>
              <a:ahLst/>
              <a:cxnLst/>
              <a:rect r="r" b="b" t="t" l="l"/>
              <a:pathLst>
                <a:path h="1165498" w="1165498">
                  <a:moveTo>
                    <a:pt x="0" y="0"/>
                  </a:moveTo>
                  <a:lnTo>
                    <a:pt x="1165498" y="0"/>
                  </a:lnTo>
                  <a:lnTo>
                    <a:pt x="1165498" y="1165497"/>
                  </a:lnTo>
                  <a:lnTo>
                    <a:pt x="0" y="1165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24230" y="210482"/>
              <a:ext cx="5138899" cy="1213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6562"/>
                </a:lnSpc>
                <a:spcBef>
                  <a:spcPct val="0"/>
                </a:spcBef>
              </a:pPr>
              <a:r>
                <a:rPr lang="en-US" b="true" sz="6695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正方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336475" y="7378285"/>
            <a:ext cx="4480180" cy="1142045"/>
            <a:chOff x="0" y="0"/>
            <a:chExt cx="5973574" cy="1522727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5371745" cy="1522727"/>
              <a:chOff x="0" y="0"/>
              <a:chExt cx="1488534" cy="421954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488534" cy="421954"/>
              </a:xfrm>
              <a:custGeom>
                <a:avLst/>
                <a:gdLst/>
                <a:ahLst/>
                <a:cxnLst/>
                <a:rect r="r" b="b" t="t" l="l"/>
                <a:pathLst>
                  <a:path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DD29C0">
                      <a:alpha val="76000"/>
                    </a:srgbClr>
                  </a:gs>
                  <a:gs pos="100000">
                    <a:srgbClr val="FA77E5">
                      <a:alpha val="76000"/>
                    </a:srgbClr>
                  </a:gs>
                </a:gsLst>
                <a:lin ang="0"/>
              </a:gradFill>
              <a:ln w="66675" cap="rnd">
                <a:solidFill>
                  <a:srgbClr val="FFFFFF">
                    <a:alpha val="75686"/>
                  </a:srgbClr>
                </a:solidFill>
                <a:prstDash val="solid"/>
                <a:round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711884" y="164486"/>
              <a:ext cx="1234956" cy="1234956"/>
            </a:xfrm>
            <a:custGeom>
              <a:avLst/>
              <a:gdLst/>
              <a:ahLst/>
              <a:cxnLst/>
              <a:rect r="r" b="b" t="t" l="l"/>
              <a:pathLst>
                <a:path h="1234956" w="1234956">
                  <a:moveTo>
                    <a:pt x="0" y="0"/>
                  </a:moveTo>
                  <a:lnTo>
                    <a:pt x="1234956" y="0"/>
                  </a:lnTo>
                  <a:lnTo>
                    <a:pt x="1234956" y="1234956"/>
                  </a:lnTo>
                  <a:lnTo>
                    <a:pt x="0" y="1234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294633" y="205604"/>
              <a:ext cx="4678941" cy="12136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562"/>
                </a:lnSpc>
              </a:pPr>
              <a:r>
                <a:rPr lang="en-US" b="true" sz="6695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反方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747283" y="7543215"/>
            <a:ext cx="6793434" cy="3086100"/>
            <a:chOff x="0" y="0"/>
            <a:chExt cx="1789217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89217" cy="812800"/>
            </a:xfrm>
            <a:custGeom>
              <a:avLst/>
              <a:gdLst/>
              <a:ahLst/>
              <a:cxnLst/>
              <a:rect r="r" b="b" t="t" l="l"/>
              <a:pathLst>
                <a:path h="812800" w="1789217">
                  <a:moveTo>
                    <a:pt x="1709799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733382"/>
                  </a:lnTo>
                  <a:cubicBezTo>
                    <a:pt x="43699" y="733382"/>
                    <a:pt x="79418" y="768721"/>
                    <a:pt x="79418" y="812800"/>
                  </a:cubicBezTo>
                  <a:lnTo>
                    <a:pt x="1709799" y="812800"/>
                  </a:lnTo>
                  <a:cubicBezTo>
                    <a:pt x="1709799" y="769101"/>
                    <a:pt x="1745138" y="733382"/>
                    <a:pt x="1789217" y="733382"/>
                  </a:cubicBezTo>
                  <a:lnTo>
                    <a:pt x="1789217" y="79418"/>
                  </a:lnTo>
                  <a:cubicBezTo>
                    <a:pt x="1745518" y="79418"/>
                    <a:pt x="1709799" y="44079"/>
                    <a:pt x="170979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8F6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/>
            </a:gradFill>
            <a:ln w="66675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38100" y="9525"/>
              <a:ext cx="1713017" cy="765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0" y="740572"/>
            <a:ext cx="17816655" cy="2164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37"/>
              </a:lnSpc>
            </a:pPr>
            <a:r>
              <a:rPr lang="en-US" b="true" sz="6778" spc="-13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人工智能激辯大擂台</a:t>
            </a:r>
          </a:p>
          <a:p>
            <a:pPr algn="ctr">
              <a:lnSpc>
                <a:spcPts val="8829"/>
              </a:lnSpc>
            </a:pP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2858629" y="759622"/>
            <a:ext cx="1164435" cy="1164435"/>
          </a:xfrm>
          <a:custGeom>
            <a:avLst/>
            <a:gdLst/>
            <a:ahLst/>
            <a:cxnLst/>
            <a:rect r="r" b="b" t="t" l="l"/>
            <a:pathLst>
              <a:path h="1164435" w="1164435">
                <a:moveTo>
                  <a:pt x="0" y="0"/>
                </a:moveTo>
                <a:lnTo>
                  <a:pt x="1164435" y="0"/>
                </a:lnTo>
                <a:lnTo>
                  <a:pt x="1164435" y="1164436"/>
                </a:lnTo>
                <a:lnTo>
                  <a:pt x="0" y="11644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905775" y="7300912"/>
            <a:ext cx="2561034" cy="2857500"/>
          </a:xfrm>
          <a:custGeom>
            <a:avLst/>
            <a:gdLst/>
            <a:ahLst/>
            <a:cxnLst/>
            <a:rect r="r" b="b" t="t" l="l"/>
            <a:pathLst>
              <a:path h="2857500" w="2561034">
                <a:moveTo>
                  <a:pt x="0" y="0"/>
                </a:moveTo>
                <a:lnTo>
                  <a:pt x="2561034" y="0"/>
                </a:lnTo>
                <a:lnTo>
                  <a:pt x="2561034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7880525" y="8557739"/>
            <a:ext cx="5056408" cy="721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3"/>
              </a:lnSpc>
              <a:spcBef>
                <a:spcPct val="0"/>
              </a:spcBef>
            </a:pPr>
            <a:r>
              <a:rPr lang="en-US" b="true" sz="4216">
                <a:solidFill>
                  <a:srgbClr val="8239A9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【AI生成藝術作品】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841312" y="991272"/>
            <a:ext cx="1164435" cy="796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3"/>
              </a:lnSpc>
            </a:pPr>
            <a:r>
              <a:rPr lang="en-US" sz="589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918915"/>
            <a:ext cx="18288000" cy="1347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7"/>
              </a:lnSpc>
            </a:pPr>
            <a:r>
              <a:rPr lang="en-US" b="true" sz="8778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AI生成藝術作品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730650" y="3057170"/>
            <a:ext cx="1849211" cy="1849211"/>
          </a:xfrm>
          <a:custGeom>
            <a:avLst/>
            <a:gdLst/>
            <a:ahLst/>
            <a:cxnLst/>
            <a:rect r="r" b="b" t="t" l="l"/>
            <a:pathLst>
              <a:path h="1849211" w="1849211">
                <a:moveTo>
                  <a:pt x="0" y="0"/>
                </a:moveTo>
                <a:lnTo>
                  <a:pt x="1849211" y="0"/>
                </a:lnTo>
                <a:lnTo>
                  <a:pt x="1849211" y="1849211"/>
                </a:lnTo>
                <a:lnTo>
                  <a:pt x="0" y="1849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30650" y="6677368"/>
            <a:ext cx="1849211" cy="1849211"/>
          </a:xfrm>
          <a:custGeom>
            <a:avLst/>
            <a:gdLst/>
            <a:ahLst/>
            <a:cxnLst/>
            <a:rect r="r" b="b" t="t" l="l"/>
            <a:pathLst>
              <a:path h="1849211" w="1849211">
                <a:moveTo>
                  <a:pt x="0" y="0"/>
                </a:moveTo>
                <a:lnTo>
                  <a:pt x="1849211" y="0"/>
                </a:lnTo>
                <a:lnTo>
                  <a:pt x="1849211" y="1849210"/>
                </a:lnTo>
                <a:lnTo>
                  <a:pt x="0" y="184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843405" y="2781465"/>
            <a:ext cx="8415895" cy="3161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03862" indent="-351931" lvl="1">
              <a:lnSpc>
                <a:spcPts val="6389"/>
              </a:lnSpc>
              <a:buFont typeface="Arial"/>
              <a:buChar char="•"/>
            </a:pPr>
            <a:r>
              <a:rPr lang="en-US" sz="32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提高了藝術創作的效率</a:t>
            </a:r>
          </a:p>
          <a:p>
            <a:pPr algn="l" marL="703862" indent="-351931" lvl="1">
              <a:lnSpc>
                <a:spcPts val="6389"/>
              </a:lnSpc>
              <a:buFont typeface="Arial"/>
              <a:buChar char="•"/>
            </a:pPr>
            <a:r>
              <a:rPr lang="en-US" sz="32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減少成本</a:t>
            </a:r>
          </a:p>
          <a:p>
            <a:pPr algn="l" marL="703862" indent="-351931" lvl="1">
              <a:lnSpc>
                <a:spcPts val="6389"/>
              </a:lnSpc>
              <a:buFont typeface="Arial"/>
              <a:buChar char="•"/>
            </a:pPr>
            <a:r>
              <a:rPr lang="en-US" sz="32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可以產生意想不到的創意和風格，拓展藝術的可能性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43405" y="6439243"/>
            <a:ext cx="8745164" cy="3971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03862" indent="-351931" lvl="1">
              <a:lnSpc>
                <a:spcPts val="6389"/>
              </a:lnSpc>
              <a:buFont typeface="Arial"/>
              <a:buChar char="•"/>
            </a:pPr>
            <a:r>
              <a:rPr lang="en-US" sz="32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缺乏人類的「溫度」</a:t>
            </a:r>
          </a:p>
          <a:p>
            <a:pPr algn="l" marL="703862" indent="-351931" lvl="1">
              <a:lnSpc>
                <a:spcPts val="6389"/>
              </a:lnSpc>
              <a:buFont typeface="Arial"/>
              <a:buChar char="•"/>
            </a:pPr>
            <a:r>
              <a:rPr lang="en-US" sz="32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如何界定人工智能作品的版權和所有權存在爭議</a:t>
            </a:r>
          </a:p>
          <a:p>
            <a:pPr algn="l" marL="703862" indent="-351931" lvl="1">
              <a:lnSpc>
                <a:spcPts val="6389"/>
              </a:lnSpc>
              <a:buFont typeface="Arial"/>
              <a:buChar char="•"/>
            </a:pPr>
            <a:r>
              <a:rPr lang="en-US" sz="326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部分作品未經創作者同意便被輸入AI作訓練</a:t>
            </a:r>
          </a:p>
          <a:p>
            <a:pPr algn="l">
              <a:lnSpc>
                <a:spcPts val="6389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9020411" y="-1344039"/>
            <a:ext cx="13884037" cy="13884037"/>
          </a:xfrm>
          <a:custGeom>
            <a:avLst/>
            <a:gdLst/>
            <a:ahLst/>
            <a:cxnLst/>
            <a:rect r="r" b="b" t="t" l="l"/>
            <a:pathLst>
              <a:path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9889" y="2633299"/>
            <a:ext cx="5805011" cy="6477000"/>
          </a:xfrm>
          <a:custGeom>
            <a:avLst/>
            <a:gdLst/>
            <a:ahLst/>
            <a:cxnLst/>
            <a:rect r="r" b="b" t="t" l="l"/>
            <a:pathLst>
              <a:path h="6477000" w="5805011">
                <a:moveTo>
                  <a:pt x="0" y="0"/>
                </a:moveTo>
                <a:lnTo>
                  <a:pt x="5805011" y="0"/>
                </a:lnTo>
                <a:lnTo>
                  <a:pt x="5805011" y="6477000"/>
                </a:lnTo>
                <a:lnTo>
                  <a:pt x="0" y="647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-3317" t="0" r="-33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52825" y="3904154"/>
            <a:ext cx="19393650" cy="4041781"/>
            <a:chOff x="0" y="0"/>
            <a:chExt cx="5107793" cy="10645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07792" cy="1064502"/>
            </a:xfrm>
            <a:custGeom>
              <a:avLst/>
              <a:gdLst/>
              <a:ahLst/>
              <a:cxnLst/>
              <a:rect r="r" b="b" t="t" l="l"/>
              <a:pathLst>
                <a:path h="1064502" w="5107792">
                  <a:moveTo>
                    <a:pt x="0" y="0"/>
                  </a:moveTo>
                  <a:lnTo>
                    <a:pt x="5107792" y="0"/>
                  </a:lnTo>
                  <a:lnTo>
                    <a:pt x="5107792" y="1064502"/>
                  </a:lnTo>
                  <a:lnTo>
                    <a:pt x="0" y="1064502"/>
                  </a:lnTo>
                  <a:close/>
                </a:path>
              </a:pathLst>
            </a:custGeom>
            <a:solidFill>
              <a:srgbClr val="8B36DD">
                <a:alpha val="3372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107793" cy="1102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552825" y="-200255"/>
            <a:ext cx="19393650" cy="4104410"/>
            <a:chOff x="0" y="0"/>
            <a:chExt cx="5107793" cy="10809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07792" cy="1080997"/>
            </a:xfrm>
            <a:custGeom>
              <a:avLst/>
              <a:gdLst/>
              <a:ahLst/>
              <a:cxnLst/>
              <a:rect r="r" b="b" t="t" l="l"/>
              <a:pathLst>
                <a:path h="1080997" w="5107792">
                  <a:moveTo>
                    <a:pt x="0" y="0"/>
                  </a:moveTo>
                  <a:lnTo>
                    <a:pt x="5107792" y="0"/>
                  </a:lnTo>
                  <a:lnTo>
                    <a:pt x="5107792" y="1080997"/>
                  </a:lnTo>
                  <a:lnTo>
                    <a:pt x="0" y="1080997"/>
                  </a:lnTo>
                  <a:close/>
                </a:path>
              </a:pathLst>
            </a:custGeom>
            <a:solidFill>
              <a:srgbClr val="08081D">
                <a:alpha val="3686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107793" cy="11190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338316" y="4655598"/>
            <a:ext cx="2536031" cy="2857500"/>
          </a:xfrm>
          <a:custGeom>
            <a:avLst/>
            <a:gdLst/>
            <a:ahLst/>
            <a:cxnLst/>
            <a:rect r="r" b="b" t="t" l="l"/>
            <a:pathLst>
              <a:path h="2857500" w="2536031">
                <a:moveTo>
                  <a:pt x="0" y="0"/>
                </a:moveTo>
                <a:lnTo>
                  <a:pt x="2536031" y="0"/>
                </a:lnTo>
                <a:lnTo>
                  <a:pt x="2536031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722197" y="4445945"/>
            <a:ext cx="2255282" cy="3143250"/>
          </a:xfrm>
          <a:custGeom>
            <a:avLst/>
            <a:gdLst/>
            <a:ahLst/>
            <a:cxnLst/>
            <a:rect r="r" b="b" t="t" l="l"/>
            <a:pathLst>
              <a:path h="3143250" w="2255282">
                <a:moveTo>
                  <a:pt x="0" y="0"/>
                </a:moveTo>
                <a:lnTo>
                  <a:pt x="2255282" y="0"/>
                </a:lnTo>
                <a:lnTo>
                  <a:pt x="2255282" y="3143250"/>
                </a:lnTo>
                <a:lnTo>
                  <a:pt x="0" y="3143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741128" y="4588820"/>
            <a:ext cx="2518172" cy="2857500"/>
          </a:xfrm>
          <a:custGeom>
            <a:avLst/>
            <a:gdLst/>
            <a:ahLst/>
            <a:cxnLst/>
            <a:rect r="r" b="b" t="t" l="l"/>
            <a:pathLst>
              <a:path h="2857500" w="2518172">
                <a:moveTo>
                  <a:pt x="0" y="0"/>
                </a:moveTo>
                <a:lnTo>
                  <a:pt x="2518172" y="0"/>
                </a:lnTo>
                <a:lnTo>
                  <a:pt x="2518172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40565" y="4655598"/>
            <a:ext cx="3135802" cy="2857500"/>
          </a:xfrm>
          <a:custGeom>
            <a:avLst/>
            <a:gdLst/>
            <a:ahLst/>
            <a:cxnLst/>
            <a:rect r="r" b="b" t="t" l="l"/>
            <a:pathLst>
              <a:path h="2857500" w="3135802">
                <a:moveTo>
                  <a:pt x="0" y="0"/>
                </a:moveTo>
                <a:lnTo>
                  <a:pt x="3135803" y="0"/>
                </a:lnTo>
                <a:lnTo>
                  <a:pt x="3135803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0" y="974400"/>
            <a:ext cx="18288000" cy="3509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79"/>
              </a:lnSpc>
            </a:pPr>
            <a:r>
              <a:rPr lang="en-US" b="true" sz="6499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人工智能帶來便利</a:t>
            </a:r>
          </a:p>
          <a:p>
            <a:pPr algn="ctr">
              <a:lnSpc>
                <a:spcPts val="9879"/>
              </a:lnSpc>
            </a:pPr>
            <a:r>
              <a:rPr lang="en-US" sz="6499" b="true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但也要評估可能產生的負面影響</a:t>
            </a:r>
          </a:p>
          <a:p>
            <a:pPr algn="ctr">
              <a:lnSpc>
                <a:spcPts val="714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79788" y="7960939"/>
            <a:ext cx="2234952" cy="796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32"/>
              </a:lnSpc>
              <a:spcBef>
                <a:spcPct val="0"/>
              </a:spcBef>
            </a:pPr>
            <a:r>
              <a:rPr lang="en-US" b="true" sz="44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私隱安全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42527" y="7960939"/>
            <a:ext cx="2234952" cy="796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32"/>
              </a:lnSpc>
              <a:spcBef>
                <a:spcPct val="0"/>
              </a:spcBef>
            </a:pPr>
            <a:r>
              <a:rPr lang="en-US" b="true" sz="44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版權爭議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2569" y="7960939"/>
            <a:ext cx="2451795" cy="1644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32"/>
              </a:lnSpc>
            </a:pPr>
            <a:r>
              <a:rPr lang="en-US" sz="44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誤用/濫用</a:t>
            </a:r>
          </a:p>
          <a:p>
            <a:pPr algn="ctr">
              <a:lnSpc>
                <a:spcPts val="6732"/>
              </a:lnSpc>
              <a:spcBef>
                <a:spcPct val="0"/>
              </a:spcBef>
            </a:pPr>
            <a:r>
              <a:rPr lang="en-US" b="true" sz="44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的影響大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744535" y="7960939"/>
            <a:ext cx="4543465" cy="1610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b="true" sz="43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生成內容未必100%準確/真實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667758" y="3536586"/>
            <a:ext cx="8711533" cy="4854161"/>
            <a:chOff x="0" y="0"/>
            <a:chExt cx="1136587" cy="63331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36587" cy="633319"/>
            </a:xfrm>
            <a:custGeom>
              <a:avLst/>
              <a:gdLst/>
              <a:ahLst/>
              <a:cxnLst/>
              <a:rect r="r" b="b" t="t" l="l"/>
              <a:pathLst>
                <a:path h="633319" w="1136587">
                  <a:moveTo>
                    <a:pt x="29327" y="0"/>
                  </a:moveTo>
                  <a:lnTo>
                    <a:pt x="1107260" y="0"/>
                  </a:lnTo>
                  <a:cubicBezTo>
                    <a:pt x="1123457" y="0"/>
                    <a:pt x="1136587" y="13130"/>
                    <a:pt x="1136587" y="29327"/>
                  </a:cubicBezTo>
                  <a:lnTo>
                    <a:pt x="1136587" y="603992"/>
                  </a:lnTo>
                  <a:cubicBezTo>
                    <a:pt x="1136587" y="611770"/>
                    <a:pt x="1133497" y="619229"/>
                    <a:pt x="1127997" y="624729"/>
                  </a:cubicBezTo>
                  <a:cubicBezTo>
                    <a:pt x="1122497" y="630229"/>
                    <a:pt x="1115038" y="633319"/>
                    <a:pt x="1107260" y="633319"/>
                  </a:cubicBezTo>
                  <a:lnTo>
                    <a:pt x="29327" y="633319"/>
                  </a:lnTo>
                  <a:cubicBezTo>
                    <a:pt x="21549" y="633319"/>
                    <a:pt x="14090" y="630229"/>
                    <a:pt x="8590" y="624729"/>
                  </a:cubicBezTo>
                  <a:cubicBezTo>
                    <a:pt x="3090" y="619229"/>
                    <a:pt x="0" y="611770"/>
                    <a:pt x="0" y="603992"/>
                  </a:cubicBezTo>
                  <a:lnTo>
                    <a:pt x="0" y="29327"/>
                  </a:lnTo>
                  <a:cubicBezTo>
                    <a:pt x="0" y="21549"/>
                    <a:pt x="3090" y="14090"/>
                    <a:pt x="8590" y="8590"/>
                  </a:cubicBezTo>
                  <a:cubicBezTo>
                    <a:pt x="14090" y="3090"/>
                    <a:pt x="21549" y="0"/>
                    <a:pt x="29327" y="0"/>
                  </a:cubicBezTo>
                  <a:close/>
                </a:path>
              </a:pathLst>
            </a:custGeom>
            <a:blipFill>
              <a:blip r:embed="rId7"/>
              <a:stretch>
                <a:fillRect l="0" t="0" r="0" b="-949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936337" y="1434772"/>
            <a:ext cx="5214599" cy="109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18"/>
              </a:lnSpc>
            </a:pPr>
            <a:r>
              <a:rPr lang="en-US" b="true" sz="7922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現實案例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28700" y="3536586"/>
            <a:ext cx="7079127" cy="4854161"/>
            <a:chOff x="0" y="0"/>
            <a:chExt cx="1058041" cy="7254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58041" cy="725499"/>
            </a:xfrm>
            <a:custGeom>
              <a:avLst/>
              <a:gdLst/>
              <a:ahLst/>
              <a:cxnLst/>
              <a:rect r="r" b="b" t="t" l="l"/>
              <a:pathLst>
                <a:path h="725499" w="1058041">
                  <a:moveTo>
                    <a:pt x="36090" y="0"/>
                  </a:moveTo>
                  <a:lnTo>
                    <a:pt x="1021951" y="0"/>
                  </a:lnTo>
                  <a:cubicBezTo>
                    <a:pt x="1031523" y="0"/>
                    <a:pt x="1040702" y="3802"/>
                    <a:pt x="1047470" y="10570"/>
                  </a:cubicBezTo>
                  <a:cubicBezTo>
                    <a:pt x="1054238" y="17339"/>
                    <a:pt x="1058041" y="26518"/>
                    <a:pt x="1058041" y="36090"/>
                  </a:cubicBezTo>
                  <a:lnTo>
                    <a:pt x="1058041" y="689409"/>
                  </a:lnTo>
                  <a:cubicBezTo>
                    <a:pt x="1058041" y="698981"/>
                    <a:pt x="1054238" y="708161"/>
                    <a:pt x="1047470" y="714929"/>
                  </a:cubicBezTo>
                  <a:cubicBezTo>
                    <a:pt x="1040702" y="721697"/>
                    <a:pt x="1031523" y="725499"/>
                    <a:pt x="1021951" y="725499"/>
                  </a:cubicBezTo>
                  <a:lnTo>
                    <a:pt x="36090" y="725499"/>
                  </a:lnTo>
                  <a:cubicBezTo>
                    <a:pt x="16158" y="725499"/>
                    <a:pt x="0" y="709341"/>
                    <a:pt x="0" y="689409"/>
                  </a:cubicBezTo>
                  <a:lnTo>
                    <a:pt x="0" y="36090"/>
                  </a:lnTo>
                  <a:cubicBezTo>
                    <a:pt x="0" y="26518"/>
                    <a:pt x="3802" y="17339"/>
                    <a:pt x="10570" y="10570"/>
                  </a:cubicBezTo>
                  <a:cubicBezTo>
                    <a:pt x="17339" y="3802"/>
                    <a:pt x="26518" y="0"/>
                    <a:pt x="36090" y="0"/>
                  </a:cubicBezTo>
                  <a:close/>
                </a:path>
              </a:pathLst>
            </a:custGeom>
            <a:blipFill>
              <a:blip r:embed="rId8"/>
              <a:stretch>
                <a:fillRect l="-23605" t="-30483" r="-54654" b="-15747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94534" y="3536586"/>
            <a:ext cx="8711533" cy="4854161"/>
            <a:chOff x="0" y="0"/>
            <a:chExt cx="1136587" cy="63331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36587" cy="633319"/>
            </a:xfrm>
            <a:custGeom>
              <a:avLst/>
              <a:gdLst/>
              <a:ahLst/>
              <a:cxnLst/>
              <a:rect r="r" b="b" t="t" l="l"/>
              <a:pathLst>
                <a:path h="633319" w="1136587">
                  <a:moveTo>
                    <a:pt x="29327" y="0"/>
                  </a:moveTo>
                  <a:lnTo>
                    <a:pt x="1107260" y="0"/>
                  </a:lnTo>
                  <a:cubicBezTo>
                    <a:pt x="1123457" y="0"/>
                    <a:pt x="1136587" y="13130"/>
                    <a:pt x="1136587" y="29327"/>
                  </a:cubicBezTo>
                  <a:lnTo>
                    <a:pt x="1136587" y="603992"/>
                  </a:lnTo>
                  <a:cubicBezTo>
                    <a:pt x="1136587" y="611770"/>
                    <a:pt x="1133497" y="619229"/>
                    <a:pt x="1127997" y="624729"/>
                  </a:cubicBezTo>
                  <a:cubicBezTo>
                    <a:pt x="1122497" y="630229"/>
                    <a:pt x="1115038" y="633319"/>
                    <a:pt x="1107260" y="633319"/>
                  </a:cubicBezTo>
                  <a:lnTo>
                    <a:pt x="29327" y="633319"/>
                  </a:lnTo>
                  <a:cubicBezTo>
                    <a:pt x="21549" y="633319"/>
                    <a:pt x="14090" y="630229"/>
                    <a:pt x="8590" y="624729"/>
                  </a:cubicBezTo>
                  <a:cubicBezTo>
                    <a:pt x="3090" y="619229"/>
                    <a:pt x="0" y="611770"/>
                    <a:pt x="0" y="603992"/>
                  </a:cubicBezTo>
                  <a:lnTo>
                    <a:pt x="0" y="29327"/>
                  </a:lnTo>
                  <a:cubicBezTo>
                    <a:pt x="0" y="21549"/>
                    <a:pt x="3090" y="14090"/>
                    <a:pt x="8590" y="8590"/>
                  </a:cubicBezTo>
                  <a:cubicBezTo>
                    <a:pt x="14090" y="3090"/>
                    <a:pt x="21549" y="0"/>
                    <a:pt x="29327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1081" r="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329557" y="3536586"/>
            <a:ext cx="8711533" cy="4854161"/>
            <a:chOff x="0" y="0"/>
            <a:chExt cx="1136587" cy="63331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36587" cy="633319"/>
            </a:xfrm>
            <a:custGeom>
              <a:avLst/>
              <a:gdLst/>
              <a:ahLst/>
              <a:cxnLst/>
              <a:rect r="r" b="b" t="t" l="l"/>
              <a:pathLst>
                <a:path h="633319" w="1136587">
                  <a:moveTo>
                    <a:pt x="29327" y="0"/>
                  </a:moveTo>
                  <a:lnTo>
                    <a:pt x="1107260" y="0"/>
                  </a:lnTo>
                  <a:cubicBezTo>
                    <a:pt x="1123457" y="0"/>
                    <a:pt x="1136587" y="13130"/>
                    <a:pt x="1136587" y="29327"/>
                  </a:cubicBezTo>
                  <a:lnTo>
                    <a:pt x="1136587" y="603992"/>
                  </a:lnTo>
                  <a:cubicBezTo>
                    <a:pt x="1136587" y="611770"/>
                    <a:pt x="1133497" y="619229"/>
                    <a:pt x="1127997" y="624729"/>
                  </a:cubicBezTo>
                  <a:cubicBezTo>
                    <a:pt x="1122497" y="630229"/>
                    <a:pt x="1115038" y="633319"/>
                    <a:pt x="1107260" y="633319"/>
                  </a:cubicBezTo>
                  <a:lnTo>
                    <a:pt x="29327" y="633319"/>
                  </a:lnTo>
                  <a:cubicBezTo>
                    <a:pt x="21549" y="633319"/>
                    <a:pt x="14090" y="630229"/>
                    <a:pt x="8590" y="624729"/>
                  </a:cubicBezTo>
                  <a:cubicBezTo>
                    <a:pt x="3090" y="619229"/>
                    <a:pt x="0" y="611770"/>
                    <a:pt x="0" y="603992"/>
                  </a:cubicBezTo>
                  <a:lnTo>
                    <a:pt x="0" y="29327"/>
                  </a:lnTo>
                  <a:cubicBezTo>
                    <a:pt x="0" y="21549"/>
                    <a:pt x="3090" y="14090"/>
                    <a:pt x="8590" y="8590"/>
                  </a:cubicBezTo>
                  <a:cubicBezTo>
                    <a:pt x="14090" y="3090"/>
                    <a:pt x="21549" y="0"/>
                    <a:pt x="29327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474" r="0" b="-474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936337" y="1434772"/>
            <a:ext cx="5214599" cy="109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18"/>
              </a:lnSpc>
            </a:pPr>
            <a:r>
              <a:rPr lang="en-US" b="true" sz="7922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現實案例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0" y="856141"/>
            <a:ext cx="5437325" cy="4286250"/>
          </a:xfrm>
          <a:custGeom>
            <a:avLst/>
            <a:gdLst/>
            <a:ahLst/>
            <a:cxnLst/>
            <a:rect r="r" b="b" t="t" l="l"/>
            <a:pathLst>
              <a:path h="4286250" w="5437325">
                <a:moveTo>
                  <a:pt x="0" y="0"/>
                </a:moveTo>
                <a:lnTo>
                  <a:pt x="5437325" y="0"/>
                </a:lnTo>
                <a:lnTo>
                  <a:pt x="543732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945" t="-10769" r="0" b="-7692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10692" y="5143500"/>
            <a:ext cx="9749498" cy="5143500"/>
          </a:xfrm>
          <a:custGeom>
            <a:avLst/>
            <a:gdLst/>
            <a:ahLst/>
            <a:cxnLst/>
            <a:rect r="r" b="b" t="t" l="l"/>
            <a:pathLst>
              <a:path h="5143500" w="9749498">
                <a:moveTo>
                  <a:pt x="0" y="0"/>
                </a:moveTo>
                <a:lnTo>
                  <a:pt x="9749497" y="0"/>
                </a:lnTo>
                <a:lnTo>
                  <a:pt x="9749497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88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438731" y="856141"/>
            <a:ext cx="7974787" cy="4286250"/>
          </a:xfrm>
          <a:custGeom>
            <a:avLst/>
            <a:gdLst/>
            <a:ahLst/>
            <a:cxnLst/>
            <a:rect r="r" b="b" t="t" l="l"/>
            <a:pathLst>
              <a:path h="4286250" w="7974787">
                <a:moveTo>
                  <a:pt x="0" y="0"/>
                </a:moveTo>
                <a:lnTo>
                  <a:pt x="7974788" y="0"/>
                </a:lnTo>
                <a:lnTo>
                  <a:pt x="7974788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458" b="-5135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760189" y="5143500"/>
            <a:ext cx="5527811" cy="5120755"/>
          </a:xfrm>
          <a:custGeom>
            <a:avLst/>
            <a:gdLst/>
            <a:ahLst/>
            <a:cxnLst/>
            <a:rect r="r" b="b" t="t" l="l"/>
            <a:pathLst>
              <a:path h="5120755" w="5527811">
                <a:moveTo>
                  <a:pt x="0" y="0"/>
                </a:moveTo>
                <a:lnTo>
                  <a:pt x="5527811" y="0"/>
                </a:lnTo>
                <a:lnTo>
                  <a:pt x="5527811" y="5120755"/>
                </a:lnTo>
                <a:lnTo>
                  <a:pt x="0" y="512075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10607" y="1028700"/>
            <a:ext cx="3629025" cy="3810000"/>
          </a:xfrm>
          <a:custGeom>
            <a:avLst/>
            <a:gdLst/>
            <a:ahLst/>
            <a:cxnLst/>
            <a:rect r="r" b="b" t="t" l="l"/>
            <a:pathLst>
              <a:path h="3810000" w="3629025">
                <a:moveTo>
                  <a:pt x="0" y="0"/>
                </a:moveTo>
                <a:lnTo>
                  <a:pt x="3629025" y="0"/>
                </a:lnTo>
                <a:lnTo>
                  <a:pt x="3629025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5228463" y="4385459"/>
            <a:ext cx="7808927" cy="1055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16"/>
              </a:lnSpc>
              <a:spcBef>
                <a:spcPct val="0"/>
              </a:spcBef>
            </a:pPr>
            <a:r>
              <a:rPr lang="en-US" b="true" sz="6154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AI會取代人類工作嗎？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39249" y="1950434"/>
            <a:ext cx="12609502" cy="7307866"/>
            <a:chOff x="0" y="0"/>
            <a:chExt cx="1307584" cy="75781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7584" cy="757813"/>
            </a:xfrm>
            <a:custGeom>
              <a:avLst/>
              <a:gdLst/>
              <a:ahLst/>
              <a:cxnLst/>
              <a:rect r="r" b="b" t="t" l="l"/>
              <a:pathLst>
                <a:path h="757813" w="1307584">
                  <a:moveTo>
                    <a:pt x="20261" y="0"/>
                  </a:moveTo>
                  <a:lnTo>
                    <a:pt x="1287322" y="0"/>
                  </a:lnTo>
                  <a:cubicBezTo>
                    <a:pt x="1292696" y="0"/>
                    <a:pt x="1297850" y="2135"/>
                    <a:pt x="1301649" y="5934"/>
                  </a:cubicBezTo>
                  <a:cubicBezTo>
                    <a:pt x="1305449" y="9734"/>
                    <a:pt x="1307584" y="14888"/>
                    <a:pt x="1307584" y="20261"/>
                  </a:cubicBezTo>
                  <a:lnTo>
                    <a:pt x="1307584" y="737552"/>
                  </a:lnTo>
                  <a:cubicBezTo>
                    <a:pt x="1307584" y="748742"/>
                    <a:pt x="1298512" y="757813"/>
                    <a:pt x="1287322" y="757813"/>
                  </a:cubicBezTo>
                  <a:lnTo>
                    <a:pt x="20261" y="757813"/>
                  </a:lnTo>
                  <a:cubicBezTo>
                    <a:pt x="9071" y="757813"/>
                    <a:pt x="0" y="748742"/>
                    <a:pt x="0" y="737552"/>
                  </a:cubicBezTo>
                  <a:lnTo>
                    <a:pt x="0" y="20261"/>
                  </a:lnTo>
                  <a:cubicBezTo>
                    <a:pt x="0" y="9071"/>
                    <a:pt x="9071" y="0"/>
                    <a:pt x="20261" y="0"/>
                  </a:cubicBez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 l="-1555" t="-3697" r="-1555" b="-6381"/>
              </a:stretch>
            </a:blipFill>
            <a:ln w="142875" cap="rnd">
              <a:gradFill>
                <a:gsLst>
                  <a:gs pos="0">
                    <a:srgbClr val="004AAD">
                      <a:alpha val="90000"/>
                    </a:srgbClr>
                  </a:gs>
                  <a:gs pos="100000">
                    <a:srgbClr val="CB6CE6">
                      <a:alpha val="9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6688497" y="403235"/>
            <a:ext cx="4729162" cy="1140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5"/>
              </a:lnSpc>
              <a:spcBef>
                <a:spcPct val="0"/>
              </a:spcBef>
            </a:pPr>
            <a:r>
              <a:rPr lang="en-US" b="true" sz="6206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未來就業趨勢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080640" y="9277350"/>
            <a:ext cx="2993827" cy="408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1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圖片來源： cup.com.hk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39249" y="1950434"/>
            <a:ext cx="12609502" cy="7037881"/>
            <a:chOff x="0" y="0"/>
            <a:chExt cx="1307584" cy="7298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7584" cy="729816"/>
            </a:xfrm>
            <a:custGeom>
              <a:avLst/>
              <a:gdLst/>
              <a:ahLst/>
              <a:cxnLst/>
              <a:rect r="r" b="b" t="t" l="l"/>
              <a:pathLst>
                <a:path h="729816" w="1307584">
                  <a:moveTo>
                    <a:pt x="20261" y="0"/>
                  </a:moveTo>
                  <a:lnTo>
                    <a:pt x="1287322" y="0"/>
                  </a:lnTo>
                  <a:cubicBezTo>
                    <a:pt x="1292696" y="0"/>
                    <a:pt x="1297850" y="2135"/>
                    <a:pt x="1301649" y="5934"/>
                  </a:cubicBezTo>
                  <a:cubicBezTo>
                    <a:pt x="1305449" y="9734"/>
                    <a:pt x="1307584" y="14888"/>
                    <a:pt x="1307584" y="20261"/>
                  </a:cubicBezTo>
                  <a:lnTo>
                    <a:pt x="1307584" y="709555"/>
                  </a:lnTo>
                  <a:cubicBezTo>
                    <a:pt x="1307584" y="720745"/>
                    <a:pt x="1298512" y="729816"/>
                    <a:pt x="1287322" y="729816"/>
                  </a:cubicBezTo>
                  <a:lnTo>
                    <a:pt x="20261" y="729816"/>
                  </a:lnTo>
                  <a:cubicBezTo>
                    <a:pt x="14888" y="729816"/>
                    <a:pt x="9734" y="727681"/>
                    <a:pt x="5934" y="723882"/>
                  </a:cubicBezTo>
                  <a:cubicBezTo>
                    <a:pt x="2135" y="720082"/>
                    <a:pt x="0" y="714929"/>
                    <a:pt x="0" y="709555"/>
                  </a:cubicBezTo>
                  <a:lnTo>
                    <a:pt x="0" y="20261"/>
                  </a:lnTo>
                  <a:cubicBezTo>
                    <a:pt x="0" y="9071"/>
                    <a:pt x="9071" y="0"/>
                    <a:pt x="2026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8F6FF">
                    <a:alpha val="86000"/>
                  </a:srgbClr>
                </a:gs>
                <a:gs pos="100000">
                  <a:srgbClr val="FFFFFF">
                    <a:alpha val="86000"/>
                  </a:srgbClr>
                </a:gs>
              </a:gsLst>
              <a:lin ang="5400000"/>
            </a:gra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408067" y="2160568"/>
            <a:ext cx="13290021" cy="6827747"/>
          </a:xfrm>
          <a:custGeom>
            <a:avLst/>
            <a:gdLst/>
            <a:ahLst/>
            <a:cxnLst/>
            <a:rect r="r" b="b" t="t" l="l"/>
            <a:pathLst>
              <a:path h="6827747" w="13290021">
                <a:moveTo>
                  <a:pt x="0" y="0"/>
                </a:moveTo>
                <a:lnTo>
                  <a:pt x="13290021" y="0"/>
                </a:lnTo>
                <a:lnTo>
                  <a:pt x="13290021" y="6827747"/>
                </a:lnTo>
                <a:lnTo>
                  <a:pt x="0" y="68277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1113" r="0" b="-1292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23915" y="403235"/>
            <a:ext cx="9458325" cy="1140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95"/>
              </a:lnSpc>
              <a:spcBef>
                <a:spcPct val="0"/>
              </a:spcBef>
            </a:pPr>
            <a:r>
              <a:rPr lang="en-US" b="true" sz="6206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未來最需要培養的十項技能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80640" y="9182100"/>
            <a:ext cx="8321576" cy="846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1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註：上述所列為報告調查顯示在2023-2027年間上升最快的重要技能</a:t>
            </a:r>
          </a:p>
          <a:p>
            <a:pPr algn="l">
              <a:lnSpc>
                <a:spcPts val="3475"/>
              </a:lnSpc>
            </a:pPr>
            <a:r>
              <a:rPr lang="en-US" sz="21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資料來源： 世界經濟論壇【2023年未來就業報告】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5935" y="3782483"/>
            <a:ext cx="2891207" cy="2891207"/>
          </a:xfrm>
          <a:custGeom>
            <a:avLst/>
            <a:gdLst/>
            <a:ahLst/>
            <a:cxnLst/>
            <a:rect r="r" b="b" t="t" l="l"/>
            <a:pathLst>
              <a:path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73198" y="3782483"/>
            <a:ext cx="2891207" cy="2891207"/>
          </a:xfrm>
          <a:custGeom>
            <a:avLst/>
            <a:gdLst/>
            <a:ahLst/>
            <a:cxnLst/>
            <a:rect r="r" b="b" t="t" l="l"/>
            <a:pathLst>
              <a:path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587723" y="3782483"/>
            <a:ext cx="2891207" cy="2891207"/>
          </a:xfrm>
          <a:custGeom>
            <a:avLst/>
            <a:gdLst/>
            <a:ahLst/>
            <a:cxnLst/>
            <a:rect r="r" b="b" t="t" l="l"/>
            <a:pathLst>
              <a:path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80460" y="3782483"/>
            <a:ext cx="2891207" cy="2891207"/>
          </a:xfrm>
          <a:custGeom>
            <a:avLst/>
            <a:gdLst/>
            <a:ahLst/>
            <a:cxnLst/>
            <a:rect r="r" b="b" t="t" l="l"/>
            <a:pathLst>
              <a:path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5935" y="3339940"/>
            <a:ext cx="2613694" cy="3333750"/>
          </a:xfrm>
          <a:custGeom>
            <a:avLst/>
            <a:gdLst/>
            <a:ahLst/>
            <a:cxnLst/>
            <a:rect r="r" b="b" t="t" l="l"/>
            <a:pathLst>
              <a:path h="3333750" w="2613694">
                <a:moveTo>
                  <a:pt x="0" y="0"/>
                </a:moveTo>
                <a:lnTo>
                  <a:pt x="2613695" y="0"/>
                </a:lnTo>
                <a:lnTo>
                  <a:pt x="2613695" y="3333750"/>
                </a:lnTo>
                <a:lnTo>
                  <a:pt x="0" y="3333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9418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215716" y="3774819"/>
            <a:ext cx="3206171" cy="2906535"/>
          </a:xfrm>
          <a:custGeom>
            <a:avLst/>
            <a:gdLst/>
            <a:ahLst/>
            <a:cxnLst/>
            <a:rect r="r" b="b" t="t" l="l"/>
            <a:pathLst>
              <a:path h="2906535" w="3206171">
                <a:moveTo>
                  <a:pt x="0" y="0"/>
                </a:moveTo>
                <a:lnTo>
                  <a:pt x="3206171" y="0"/>
                </a:lnTo>
                <a:lnTo>
                  <a:pt x="3206171" y="2906535"/>
                </a:lnTo>
                <a:lnTo>
                  <a:pt x="0" y="29065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58" t="0" r="-858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73954" y="3347604"/>
            <a:ext cx="3085346" cy="3333750"/>
          </a:xfrm>
          <a:custGeom>
            <a:avLst/>
            <a:gdLst/>
            <a:ahLst/>
            <a:cxnLst/>
            <a:rect r="r" b="b" t="t" l="l"/>
            <a:pathLst>
              <a:path h="3333750" w="3085346">
                <a:moveTo>
                  <a:pt x="0" y="0"/>
                </a:moveTo>
                <a:lnTo>
                  <a:pt x="3085346" y="0"/>
                </a:lnTo>
                <a:lnTo>
                  <a:pt x="3085346" y="3333750"/>
                </a:lnTo>
                <a:lnTo>
                  <a:pt x="0" y="3333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10509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080918" y="3718759"/>
            <a:ext cx="3219718" cy="2857500"/>
          </a:xfrm>
          <a:custGeom>
            <a:avLst/>
            <a:gdLst/>
            <a:ahLst/>
            <a:cxnLst/>
            <a:rect r="r" b="b" t="t" l="l"/>
            <a:pathLst>
              <a:path h="2857500" w="3219718">
                <a:moveTo>
                  <a:pt x="0" y="0"/>
                </a:moveTo>
                <a:lnTo>
                  <a:pt x="3219718" y="0"/>
                </a:lnTo>
                <a:lnTo>
                  <a:pt x="3219718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313278">
            <a:off x="14337645" y="3768565"/>
            <a:ext cx="1151057" cy="1238250"/>
          </a:xfrm>
          <a:custGeom>
            <a:avLst/>
            <a:gdLst/>
            <a:ahLst/>
            <a:cxnLst/>
            <a:rect r="r" b="b" t="t" l="l"/>
            <a:pathLst>
              <a:path h="1238250" w="1151057">
                <a:moveTo>
                  <a:pt x="0" y="0"/>
                </a:moveTo>
                <a:lnTo>
                  <a:pt x="1151057" y="0"/>
                </a:lnTo>
                <a:lnTo>
                  <a:pt x="1151057" y="1238250"/>
                </a:lnTo>
                <a:lnTo>
                  <a:pt x="0" y="1238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0" y="1152525"/>
            <a:ext cx="18288000" cy="128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1"/>
              </a:lnSpc>
            </a:pPr>
            <a:r>
              <a:rPr lang="en-US" b="true" sz="70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AI時代下</a:t>
            </a:r>
            <a:r>
              <a:rPr lang="en-US" b="true" sz="70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重要的未來技能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22422" y="7075114"/>
            <a:ext cx="3378233" cy="2190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14"/>
              </a:lnSpc>
            </a:pPr>
            <a:r>
              <a:rPr lang="en-US" sz="38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解決問題的能力</a:t>
            </a:r>
          </a:p>
          <a:p>
            <a:pPr algn="ctr">
              <a:lnSpc>
                <a:spcPts val="5202"/>
              </a:lnSpc>
            </a:pPr>
            <a:r>
              <a:rPr lang="en-US" sz="34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(包括創意思維)</a:t>
            </a:r>
          </a:p>
          <a:p>
            <a:pPr algn="ctr">
              <a:lnSpc>
                <a:spcPts val="6732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576004" y="7075114"/>
            <a:ext cx="2485595" cy="2190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14"/>
              </a:lnSpc>
            </a:pPr>
            <a:r>
              <a:rPr lang="en-US" sz="38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溝通能力</a:t>
            </a:r>
          </a:p>
          <a:p>
            <a:pPr algn="ctr">
              <a:lnSpc>
                <a:spcPts val="5202"/>
              </a:lnSpc>
            </a:pPr>
            <a:r>
              <a:rPr lang="en-US" sz="34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(包括同理心)</a:t>
            </a:r>
          </a:p>
          <a:p>
            <a:pPr algn="ctr">
              <a:lnSpc>
                <a:spcPts val="6732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080753" y="7075114"/>
            <a:ext cx="2917362" cy="2190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14"/>
              </a:lnSpc>
            </a:pPr>
            <a:r>
              <a:rPr lang="en-US" sz="38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管理能力</a:t>
            </a:r>
          </a:p>
          <a:p>
            <a:pPr algn="ctr">
              <a:lnSpc>
                <a:spcPts val="5202"/>
              </a:lnSpc>
            </a:pPr>
            <a:r>
              <a:rPr lang="en-US" sz="34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(包括自我管理)</a:t>
            </a:r>
          </a:p>
          <a:p>
            <a:pPr algn="ctr">
              <a:lnSpc>
                <a:spcPts val="6732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4913074" y="7075114"/>
            <a:ext cx="2413000" cy="1533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14"/>
              </a:lnSpc>
            </a:pPr>
            <a:r>
              <a:rPr lang="en-US" sz="38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技術的使用</a:t>
            </a:r>
          </a:p>
          <a:p>
            <a:pPr algn="ctr">
              <a:lnSpc>
                <a:spcPts val="6732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138953" y="9376878"/>
            <a:ext cx="6289477" cy="40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20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資料來源： 世界經濟論壇【2023年未來就業報告】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56113" y="6784914"/>
            <a:ext cx="2872965" cy="2857500"/>
          </a:xfrm>
          <a:custGeom>
            <a:avLst/>
            <a:gdLst/>
            <a:ahLst/>
            <a:cxnLst/>
            <a:rect r="r" b="b" t="t" l="l"/>
            <a:pathLst>
              <a:path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70" r="0" b="-270"/>
            </a:stretch>
          </a:blipFill>
          <a:ln w="85725" cap="sq">
            <a:gradFill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581969" y="6692121"/>
            <a:ext cx="3318190" cy="3140793"/>
          </a:xfrm>
          <a:custGeom>
            <a:avLst/>
            <a:gdLst/>
            <a:ahLst/>
            <a:cxnLst/>
            <a:rect r="r" b="b" t="t" l="l"/>
            <a:pathLst>
              <a:path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2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16048" y="1167465"/>
            <a:ext cx="15633477" cy="4551770"/>
            <a:chOff x="0" y="0"/>
            <a:chExt cx="1486745" cy="4328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86745" cy="432874"/>
            </a:xfrm>
            <a:custGeom>
              <a:avLst/>
              <a:gdLst/>
              <a:ahLst/>
              <a:cxnLst/>
              <a:rect r="r" b="b" t="t" l="l"/>
              <a:pathLst>
                <a:path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w="171450" cap="sq">
              <a:gradFill>
                <a:gsLst>
                  <a:gs pos="0">
                    <a:srgbClr val="F600FE">
                      <a:alpha val="100000"/>
                    </a:srgbClr>
                  </a:gs>
                  <a:gs pos="25000">
                    <a:srgbClr val="C900FE">
                      <a:alpha val="100000"/>
                    </a:srgbClr>
                  </a:gs>
                  <a:gs pos="50000">
                    <a:srgbClr val="A136FF">
                      <a:alpha val="100000"/>
                    </a:srgbClr>
                  </a:gs>
                  <a:gs pos="75000">
                    <a:srgbClr val="5142F0">
                      <a:alpha val="100000"/>
                    </a:srgbClr>
                  </a:gs>
                  <a:gs pos="100000">
                    <a:srgbClr val="0033D9">
                      <a:alpha val="100000"/>
                    </a:srgbClr>
                  </a:gs>
                </a:gsLst>
                <a:path path="circle">
                  <a:fillToRect l="50000" r="50000" t="50000" b="50000"/>
                </a:path>
              </a:gra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291994" y="1912317"/>
            <a:ext cx="15943252" cy="1685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47"/>
              </a:lnSpc>
            </a:pPr>
            <a:r>
              <a:rPr lang="en-US" b="true" sz="12803">
                <a:solidFill>
                  <a:srgbClr val="92F3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KAHOOT! 小測驗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16048" y="3492658"/>
            <a:ext cx="15943252" cy="2930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13"/>
              </a:lnSpc>
            </a:pPr>
            <a:r>
              <a:rPr lang="en-US" sz="5581" spc="323" strike="noStrike" u="none">
                <a:solidFill>
                  <a:srgbClr val="E680D2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透過問答遊戲</a:t>
            </a:r>
          </a:p>
          <a:p>
            <a:pPr algn="ctr" marL="0" indent="0" lvl="0">
              <a:lnSpc>
                <a:spcPts val="7813"/>
              </a:lnSpc>
            </a:pPr>
            <a:r>
              <a:rPr lang="en-US" sz="5581" spc="323" strike="noStrike" u="none">
                <a:solidFill>
                  <a:srgbClr val="E680D2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重溫一下課堂學習到的知識！</a:t>
            </a:r>
          </a:p>
          <a:p>
            <a:pPr algn="ctr" marL="0" indent="0" lvl="0">
              <a:lnSpc>
                <a:spcPts val="7813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685625" y="7528293"/>
            <a:ext cx="5574130" cy="1895204"/>
          </a:xfrm>
          <a:custGeom>
            <a:avLst/>
            <a:gdLst/>
            <a:ahLst/>
            <a:cxnLst/>
            <a:rect r="r" b="b" t="t" l="l"/>
            <a:pathLst>
              <a:path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508291" y="7898313"/>
            <a:ext cx="5550939" cy="696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4"/>
              </a:lnSpc>
            </a:pPr>
            <a:r>
              <a:rPr lang="en-US" sz="5061">
                <a:solidFill>
                  <a:srgbClr val="8B36D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KAHOOT.IT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6354049" y="-712238"/>
            <a:ext cx="13866553" cy="13866553"/>
          </a:xfrm>
          <a:custGeom>
            <a:avLst/>
            <a:gdLst/>
            <a:ahLst/>
            <a:cxnLst/>
            <a:rect r="r" b="b" t="t" l="l"/>
            <a:pathLst>
              <a:path h="13866553" w="13866553">
                <a:moveTo>
                  <a:pt x="0" y="0"/>
                </a:moveTo>
                <a:lnTo>
                  <a:pt x="13866552" y="0"/>
                </a:lnTo>
                <a:lnTo>
                  <a:pt x="13866552" y="13866553"/>
                </a:lnTo>
                <a:lnTo>
                  <a:pt x="0" y="138665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584823">
            <a:off x="-1052137" y="-4711107"/>
            <a:ext cx="5120858" cy="7296559"/>
          </a:xfrm>
          <a:custGeom>
            <a:avLst/>
            <a:gdLst/>
            <a:ahLst/>
            <a:cxnLst/>
            <a:rect r="r" b="b" t="t" l="l"/>
            <a:pathLst>
              <a:path h="7296559" w="5120858">
                <a:moveTo>
                  <a:pt x="0" y="0"/>
                </a:moveTo>
                <a:lnTo>
                  <a:pt x="5120858" y="0"/>
                </a:lnTo>
                <a:lnTo>
                  <a:pt x="5120858" y="7296559"/>
                </a:lnTo>
                <a:lnTo>
                  <a:pt x="0" y="72965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637251">
            <a:off x="-3185562" y="6220692"/>
            <a:ext cx="5120858" cy="7296559"/>
          </a:xfrm>
          <a:custGeom>
            <a:avLst/>
            <a:gdLst/>
            <a:ahLst/>
            <a:cxnLst/>
            <a:rect r="r" b="b" t="t" l="l"/>
            <a:pathLst>
              <a:path h="7296559" w="5120858">
                <a:moveTo>
                  <a:pt x="0" y="0"/>
                </a:moveTo>
                <a:lnTo>
                  <a:pt x="5120858" y="0"/>
                </a:lnTo>
                <a:lnTo>
                  <a:pt x="5120858" y="7296560"/>
                </a:lnTo>
                <a:lnTo>
                  <a:pt x="0" y="72965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9596118" y="-1798519"/>
            <a:ext cx="13884037" cy="13884037"/>
          </a:xfrm>
          <a:custGeom>
            <a:avLst/>
            <a:gdLst/>
            <a:ahLst/>
            <a:cxnLst/>
            <a:rect r="r" b="b" t="t" l="l"/>
            <a:pathLst>
              <a:path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30073" y="1182415"/>
            <a:ext cx="10156936" cy="1051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62"/>
              </a:lnSpc>
            </a:pPr>
            <a:r>
              <a:rPr lang="en-US" b="true" sz="7678" spc="67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課堂總結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44001" y="3123054"/>
            <a:ext cx="9098228" cy="6135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5"/>
              </a:lnSpc>
            </a:pPr>
            <a:r>
              <a:rPr lang="en-US" sz="4399" spc="10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人工智能並非要取代人類，而是要與人類實現互補和共同發展。</a:t>
            </a:r>
          </a:p>
          <a:p>
            <a:pPr algn="l">
              <a:lnSpc>
                <a:spcPts val="6995"/>
              </a:lnSpc>
            </a:pPr>
          </a:p>
          <a:p>
            <a:pPr algn="l">
              <a:lnSpc>
                <a:spcPts val="6995"/>
              </a:lnSpc>
            </a:pPr>
            <a:r>
              <a:rPr lang="en-US" sz="4399" spc="10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我們要善用人工智能的優點，同時了解其風險及具爭議的地方，並積極發揮人類的創造力、判斷力和同理心，共同發揮最大的價值。</a:t>
            </a:r>
          </a:p>
        </p:txBody>
      </p:sp>
      <p:sp>
        <p:nvSpPr>
          <p:cNvPr name="AutoShape 9" id="9"/>
          <p:cNvSpPr/>
          <p:nvPr/>
        </p:nvSpPr>
        <p:spPr>
          <a:xfrm flipV="true">
            <a:off x="8264206" y="2619325"/>
            <a:ext cx="8953715" cy="24337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30145" y="2407598"/>
            <a:ext cx="7519737" cy="7143750"/>
          </a:xfrm>
          <a:custGeom>
            <a:avLst/>
            <a:gdLst/>
            <a:ahLst/>
            <a:cxnLst/>
            <a:rect r="r" b="b" t="t" l="l"/>
            <a:pathLst>
              <a:path h="7143750" w="7519737">
                <a:moveTo>
                  <a:pt x="0" y="0"/>
                </a:moveTo>
                <a:lnTo>
                  <a:pt x="7519737" y="0"/>
                </a:lnTo>
                <a:lnTo>
                  <a:pt x="7519737" y="7143750"/>
                </a:lnTo>
                <a:lnTo>
                  <a:pt x="0" y="7143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033234" y="-3023256"/>
            <a:ext cx="7200900" cy="7200900"/>
          </a:xfrm>
          <a:custGeom>
            <a:avLst/>
            <a:gdLst/>
            <a:ahLst/>
            <a:cxnLst/>
            <a:rect r="r" b="b" t="t" l="l"/>
            <a:pathLst>
              <a:path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538778" y="5915050"/>
            <a:ext cx="10551506" cy="10551506"/>
          </a:xfrm>
          <a:custGeom>
            <a:avLst/>
            <a:gdLst/>
            <a:ahLst/>
            <a:cxnLst/>
            <a:rect r="r" b="b" t="t" l="l"/>
            <a:pathLst>
              <a:path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84656" y="-4177644"/>
            <a:ext cx="8355287" cy="8355287"/>
          </a:xfrm>
          <a:custGeom>
            <a:avLst/>
            <a:gdLst/>
            <a:ahLst/>
            <a:cxnLst/>
            <a:rect r="r" b="b" t="t" l="l"/>
            <a:pathLst>
              <a:path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61850" y="6686550"/>
            <a:ext cx="7200900" cy="7200900"/>
          </a:xfrm>
          <a:custGeom>
            <a:avLst/>
            <a:gdLst/>
            <a:ahLst/>
            <a:cxnLst/>
            <a:rect r="r" b="b" t="t" l="l"/>
            <a:pathLst>
              <a:path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384998" y="-248630"/>
            <a:ext cx="8681329" cy="10784260"/>
          </a:xfrm>
          <a:custGeom>
            <a:avLst/>
            <a:gdLst/>
            <a:ahLst/>
            <a:cxnLst/>
            <a:rect r="r" b="b" t="t" l="l"/>
            <a:pathLst>
              <a:path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869472" y="6320326"/>
            <a:ext cx="12832964" cy="303325"/>
          </a:xfrm>
          <a:custGeom>
            <a:avLst/>
            <a:gdLst/>
            <a:ahLst/>
            <a:cxnLst/>
            <a:rect r="r" b="b" t="t" l="l"/>
            <a:pathLst>
              <a:path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351622" y="6600086"/>
            <a:ext cx="11276050" cy="3086100"/>
            <a:chOff x="0" y="0"/>
            <a:chExt cx="2969824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69824" cy="812800"/>
            </a:xfrm>
            <a:custGeom>
              <a:avLst/>
              <a:gdLst/>
              <a:ahLst/>
              <a:cxnLst/>
              <a:rect r="r" b="b" t="t" l="l"/>
              <a:pathLst>
                <a:path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2969824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7061193" y="6600086"/>
            <a:ext cx="9047753" cy="3086100"/>
            <a:chOff x="0" y="0"/>
            <a:chExt cx="2382947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382947" cy="812800"/>
            </a:xfrm>
            <a:custGeom>
              <a:avLst/>
              <a:gdLst/>
              <a:ahLst/>
              <a:cxnLst/>
              <a:rect r="r" b="b" t="t" l="l"/>
              <a:pathLst>
                <a:path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2382947" cy="841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856050" y="6909400"/>
            <a:ext cx="625060" cy="625060"/>
          </a:xfrm>
          <a:custGeom>
            <a:avLst/>
            <a:gdLst/>
            <a:ahLst/>
            <a:cxnLst/>
            <a:rect r="r" b="b" t="t" l="l"/>
            <a:pathLst>
              <a:path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56050" y="8750942"/>
            <a:ext cx="625060" cy="625060"/>
          </a:xfrm>
          <a:custGeom>
            <a:avLst/>
            <a:gdLst/>
            <a:ahLst/>
            <a:cxnLst/>
            <a:rect r="r" b="b" t="t" l="l"/>
            <a:pathLst>
              <a:path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56050" y="7830606"/>
            <a:ext cx="625060" cy="625060"/>
          </a:xfrm>
          <a:custGeom>
            <a:avLst/>
            <a:gdLst/>
            <a:ahLst/>
            <a:cxnLst/>
            <a:rect r="r" b="b" t="t" l="l"/>
            <a:pathLst>
              <a:path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9"/>
          <a:srcRect l="0" t="0" r="0" b="0"/>
          <a:stretch>
            <a:fillRect/>
          </a:stretch>
        </p:blipFill>
        <p:spPr>
          <a:xfrm flipH="false" flipV="false" rot="0">
            <a:off x="10114998" y="8804502"/>
            <a:ext cx="1270000" cy="1143000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0">
            <a:off x="11658817" y="2869631"/>
            <a:ext cx="5738717" cy="5753100"/>
          </a:xfrm>
          <a:custGeom>
            <a:avLst/>
            <a:gdLst/>
            <a:ahLst/>
            <a:cxnLst/>
            <a:rect r="r" b="b" t="t" l="l"/>
            <a:pathLst>
              <a:path h="5753100" w="5738717">
                <a:moveTo>
                  <a:pt x="0" y="0"/>
                </a:moveTo>
                <a:lnTo>
                  <a:pt x="5738717" y="0"/>
                </a:lnTo>
                <a:lnTo>
                  <a:pt x="5738717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0" y="844018"/>
            <a:ext cx="9155881" cy="527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20"/>
              </a:lnSpc>
            </a:pPr>
            <a:r>
              <a:rPr lang="en-US" sz="13042">
                <a:solidFill>
                  <a:srgbClr val="FFFFFF"/>
                </a:solidFill>
                <a:latin typeface="Mokoto"/>
                <a:ea typeface="Mokoto"/>
                <a:cs typeface="Mokoto"/>
                <a:sym typeface="Mokoto"/>
              </a:rPr>
              <a:t>THANK</a:t>
            </a:r>
          </a:p>
          <a:p>
            <a:pPr algn="ctr">
              <a:lnSpc>
                <a:spcPts val="21520"/>
              </a:lnSpc>
            </a:pPr>
            <a:r>
              <a:rPr lang="en-US" sz="13042">
                <a:solidFill>
                  <a:srgbClr val="FFFFFF"/>
                </a:solidFill>
                <a:latin typeface="Mokoto"/>
                <a:ea typeface="Mokoto"/>
                <a:cs typeface="Mokoto"/>
                <a:sym typeface="Mokoto"/>
              </a:rPr>
              <a:t>YOU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51674" y="6996505"/>
            <a:ext cx="2697639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551674" y="7913477"/>
            <a:ext cx="4309805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551674" y="8831052"/>
            <a:ext cx="4309805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672894" y="6744850"/>
            <a:ext cx="2018524" cy="3431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7"/>
              </a:lnSpc>
            </a:pPr>
            <a:r>
              <a:rPr lang="en-US" b="true" sz="4599" spc="57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教</a:t>
            </a:r>
          </a:p>
          <a:p>
            <a:pPr algn="l">
              <a:lnSpc>
                <a:spcPts val="5427"/>
              </a:lnSpc>
            </a:pPr>
            <a:r>
              <a:rPr lang="en-US" sz="4599" spc="579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</a:t>
            </a:r>
          </a:p>
          <a:p>
            <a:pPr algn="l">
              <a:lnSpc>
                <a:spcPts val="5427"/>
              </a:lnSpc>
            </a:pPr>
            <a:r>
              <a:rPr lang="en-US" b="true" sz="4599" spc="57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短</a:t>
            </a:r>
          </a:p>
          <a:p>
            <a:pPr algn="l">
              <a:lnSpc>
                <a:spcPts val="5427"/>
              </a:lnSpc>
            </a:pPr>
            <a:r>
              <a:rPr lang="en-US" b="true" sz="4599" spc="57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片</a:t>
            </a:r>
          </a:p>
          <a:p>
            <a:pPr algn="l">
              <a:lnSpc>
                <a:spcPts val="5427"/>
              </a:lnSpc>
            </a:pP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7341568" y="6648611"/>
            <a:ext cx="3129469" cy="312946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4220690" y="1654304"/>
            <a:ext cx="10636713" cy="0"/>
          </a:xfrm>
          <a:prstGeom prst="line">
            <a:avLst/>
          </a:prstGeom>
          <a:ln cap="flat" w="76200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4220690" y="2128881"/>
          <a:ext cx="10464864" cy="7943850"/>
        </p:xfrm>
        <a:graphic>
          <a:graphicData uri="http://schemas.openxmlformats.org/drawingml/2006/table">
            <a:tbl>
              <a:tblPr/>
              <a:tblGrid>
                <a:gridCol w="3057533"/>
                <a:gridCol w="3570027"/>
                <a:gridCol w="3837304"/>
              </a:tblGrid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環節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30-40分鐘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40分鐘</a:t>
                      </a:r>
                      <a:r>
                        <a:rPr lang="en-US" sz="1999" b="true">
                          <a:solidFill>
                            <a:srgbClr val="E086FF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以上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人工智能講解(P.3-6)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5600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人工智能激辯大擂台(P.7-18)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15-20分鐘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15-20分鐘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5600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人工智能與就業</a:t>
                      </a:r>
                      <a:endParaRPr lang="en-US" sz="1100"/>
                    </a:p>
                    <a:p>
                      <a:pPr algn="ctr">
                        <a:lnSpc>
                          <a:spcPts val="2799"/>
                        </a:lnSpc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(P.19-22)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Kahoot! (P.23)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視乎課堂情況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總結及問卷(P.24-25)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4386611" y="446441"/>
            <a:ext cx="10470792" cy="85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b="true" sz="6266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PIN:656448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5263397" y="6156237"/>
            <a:ext cx="2858682" cy="3902638"/>
          </a:xfrm>
          <a:custGeom>
            <a:avLst/>
            <a:gdLst/>
            <a:ahLst/>
            <a:cxnLst/>
            <a:rect r="r" b="b" t="t" l="l"/>
            <a:pathLst>
              <a:path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DAGpWoixRe0</dc:identifier>
  <dcterms:modified xsi:type="dcterms:W3CDTF">2011-08-01T06:04:30Z</dcterms:modified>
  <cp:revision>1</cp:revision>
  <dc:title>高小 人工智能 價值課二-A.I.與「理」  </dc:title>
</cp:coreProperties>
</file>