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10287000" cx="18288000"/>
  <p:notesSz cx="6858000" cy="9144000"/>
  <p:embeddedFontLst>
    <p:embeddedFont>
      <p:font typeface="Montserrat"/>
      <p:regular r:id="rId56"/>
      <p:bold r:id="rId57"/>
      <p:italic r:id="rId58"/>
      <p:boldItalic r:id="rId59"/>
    </p:embeddedFont>
    <p:embeddedFont>
      <p:font typeface="Montserrat Medium"/>
      <p:regular r:id="rId60"/>
      <p:bold r:id="rId61"/>
      <p:italic r:id="rId62"/>
      <p:boldItalic r:id="rId63"/>
    </p:embeddedFont>
    <p:embeddedFont>
      <p:font typeface="Roboto Condensed"/>
      <p:regular r:id="rId64"/>
      <p:bold r:id="rId65"/>
      <p:italic r:id="rId66"/>
      <p:boldItalic r:id="rId67"/>
    </p:embeddedFont>
    <p:embeddedFont>
      <p:font typeface="Noto Sans TC"/>
      <p:bold r:id="rId68"/>
    </p:embeddedFont>
    <p:embeddedFont>
      <p:font typeface="Archivo Black"/>
      <p:regular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0" roundtripDataSignature="AMtx7mi7+d4oECUEIEyZIbQub1oxijZv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F68D8FE-AA08-4A39-9D4E-348336D1EA6C}">
  <a:tblStyle styleId="{3F68D8FE-AA08-4A39-9D4E-348336D1EA6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customschemas.google.com/relationships/presentationmetadata" Target="meta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Medium-italic.fntdata"/><Relationship Id="rId61" Type="http://schemas.openxmlformats.org/officeDocument/2006/relationships/font" Target="fonts/MontserratMedium-bold.fntdata"/><Relationship Id="rId20" Type="http://schemas.openxmlformats.org/officeDocument/2006/relationships/slide" Target="slides/slide14.xml"/><Relationship Id="rId64" Type="http://schemas.openxmlformats.org/officeDocument/2006/relationships/font" Target="fonts/RobotoCondensed-regular.fntdata"/><Relationship Id="rId63" Type="http://schemas.openxmlformats.org/officeDocument/2006/relationships/font" Target="fonts/MontserratMedium-boldItalic.fntdata"/><Relationship Id="rId22" Type="http://schemas.openxmlformats.org/officeDocument/2006/relationships/slide" Target="slides/slide16.xml"/><Relationship Id="rId66" Type="http://schemas.openxmlformats.org/officeDocument/2006/relationships/font" Target="fonts/RobotoCondensed-italic.fntdata"/><Relationship Id="rId21" Type="http://schemas.openxmlformats.org/officeDocument/2006/relationships/slide" Target="slides/slide15.xml"/><Relationship Id="rId65" Type="http://schemas.openxmlformats.org/officeDocument/2006/relationships/font" Target="fonts/RobotoCondensed-bold.fntdata"/><Relationship Id="rId24" Type="http://schemas.openxmlformats.org/officeDocument/2006/relationships/slide" Target="slides/slide18.xml"/><Relationship Id="rId68" Type="http://schemas.openxmlformats.org/officeDocument/2006/relationships/font" Target="fonts/NotoSansTC-bold.fntdata"/><Relationship Id="rId23" Type="http://schemas.openxmlformats.org/officeDocument/2006/relationships/slide" Target="slides/slide17.xml"/><Relationship Id="rId67" Type="http://schemas.openxmlformats.org/officeDocument/2006/relationships/font" Target="fonts/RobotoCondensed-boldItalic.fntdata"/><Relationship Id="rId60" Type="http://schemas.openxmlformats.org/officeDocument/2006/relationships/font" Target="fonts/MontserratMedium-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ArchivoBlack-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Montserrat-bold.fntdata"/><Relationship Id="rId12" Type="http://schemas.openxmlformats.org/officeDocument/2006/relationships/slide" Target="slides/slide6.xml"/><Relationship Id="rId56" Type="http://schemas.openxmlformats.org/officeDocument/2006/relationships/font" Target="fonts/Montserrat-regular.fntdata"/><Relationship Id="rId15" Type="http://schemas.openxmlformats.org/officeDocument/2006/relationships/slide" Target="slides/slide9.xml"/><Relationship Id="rId59" Type="http://schemas.openxmlformats.org/officeDocument/2006/relationships/font" Target="fonts/Montserrat-boldItalic.fntdata"/><Relationship Id="rId14" Type="http://schemas.openxmlformats.org/officeDocument/2006/relationships/slide" Target="slides/slide8.xml"/><Relationship Id="rId58" Type="http://schemas.openxmlformats.org/officeDocument/2006/relationships/font" Target="fonts/Montserrat-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ec7bc9e9bb_0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
        <p:nvSpPr>
          <p:cNvPr id="86" name="Google Shape;86;g3ec7bc9e9bb_0_0:notes"/>
          <p:cNvSpPr txBox="1"/>
          <p:nvPr>
            <p:ph idx="1" type="body"/>
          </p:nvPr>
        </p:nvSpPr>
        <p:spPr>
          <a:xfrm>
            <a:off x="914400" y="3251200"/>
            <a:ext cx="7315200" cy="3081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ec7bc9e9bb_0_0:notes"/>
          <p:cNvSpPr txBox="1"/>
          <p:nvPr>
            <p:ph idx="12" type="sldNum"/>
          </p:nvPr>
        </p:nvSpPr>
        <p:spPr>
          <a:xfrm>
            <a:off x="5180013" y="6502400"/>
            <a:ext cx="3962400" cy="341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0" name="Google Shape;180;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1" name="Google Shape;181;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https://youtu.be/MzDyKsZSwbs?si=wF1yJIQYgZUDSr_m</a:t>
            </a:r>
            <a:endParaRPr/>
          </a:p>
        </p:txBody>
      </p:sp>
      <p:sp>
        <p:nvSpPr>
          <p:cNvPr id="183" name="Google Shape;183;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4" name="Google Shape;184;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1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1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1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2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2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2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2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2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9" name="Google Shape;569;p2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2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3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3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3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3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3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3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3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3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3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3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3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p3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3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3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3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3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4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2" name="Google Shape;732;p4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4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p4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4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6" name="Google Shape;756;p4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4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p4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4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0" name="Google Shape;780;p4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4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4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4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4" name="Google Shape;804;p4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4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4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4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4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3f2203af5a6_3_0:notes"/>
          <p:cNvSpPr txBox="1"/>
          <p:nvPr>
            <p:ph idx="1" type="body"/>
          </p:nvPr>
        </p:nvSpPr>
        <p:spPr>
          <a:xfrm>
            <a:off x="914400" y="3251200"/>
            <a:ext cx="7315200" cy="3081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9" name="Google Shape;859;g3f2203af5a6_3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5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5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5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5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5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5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5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5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5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5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58"/>
          <p:cNvSpPr/>
          <p:nvPr>
            <p:ph idx="2" type="pic"/>
          </p:nvPr>
        </p:nvSpPr>
        <p:spPr>
          <a:xfrm>
            <a:off x="1792288" y="612775"/>
            <a:ext cx="5486400" cy="4114800"/>
          </a:xfrm>
          <a:prstGeom prst="rect">
            <a:avLst/>
          </a:prstGeom>
          <a:noFill/>
          <a:ln>
            <a:noFill/>
          </a:ln>
        </p:spPr>
      </p:sp>
      <p:sp>
        <p:nvSpPr>
          <p:cNvPr id="68" name="Google Shape;68;p5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8.png"/><Relationship Id="rId5" Type="http://schemas.openxmlformats.org/officeDocument/2006/relationships/image" Target="../media/image23.png"/><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jpg"/><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7.jpg"/><Relationship Id="rId5" Type="http://schemas.openxmlformats.org/officeDocument/2006/relationships/image" Target="../media/image6.png"/><Relationship Id="rId6" Type="http://schemas.openxmlformats.org/officeDocument/2006/relationships/image" Target="../media/image2.jpg"/><Relationship Id="rId7"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14.jpg"/><Relationship Id="rId7"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28.png"/><Relationship Id="rId5" Type="http://schemas.openxmlformats.org/officeDocument/2006/relationships/hyperlink" Target="http://www.youtube.com/watch?v=MzDyKsZSwbs" TargetMode="External"/><Relationship Id="rId6"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11.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8.png"/><Relationship Id="rId6"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8.pn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18.png"/><Relationship Id="rId6"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7.png"/><Relationship Id="rId9" Type="http://schemas.openxmlformats.org/officeDocument/2006/relationships/image" Target="../media/image9.png"/><Relationship Id="rId5" Type="http://schemas.openxmlformats.org/officeDocument/2006/relationships/image" Target="../media/image37.png"/><Relationship Id="rId6" Type="http://schemas.openxmlformats.org/officeDocument/2006/relationships/image" Target="../media/image30.jpg"/><Relationship Id="rId7" Type="http://schemas.openxmlformats.org/officeDocument/2006/relationships/image" Target="../media/image26.jpg"/><Relationship Id="rId8"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jp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27.png"/><Relationship Id="rId5" Type="http://schemas.openxmlformats.org/officeDocument/2006/relationships/image" Target="../media/image37.png"/><Relationship Id="rId6" Type="http://schemas.openxmlformats.org/officeDocument/2006/relationships/image" Target="../media/image50.jpg"/><Relationship Id="rId7" Type="http://schemas.openxmlformats.org/officeDocument/2006/relationships/image" Target="../media/image25.jpg"/><Relationship Id="rId8"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27.png"/><Relationship Id="rId5" Type="http://schemas.openxmlformats.org/officeDocument/2006/relationships/image" Target="../media/image37.png"/><Relationship Id="rId6" Type="http://schemas.openxmlformats.org/officeDocument/2006/relationships/image" Target="../media/image50.jpg"/><Relationship Id="rId7" Type="http://schemas.openxmlformats.org/officeDocument/2006/relationships/image" Target="../media/image36.png"/><Relationship Id="rId8"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jp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29.jpg"/><Relationship Id="rId5" Type="http://schemas.openxmlformats.org/officeDocument/2006/relationships/image" Target="../media/image33.png"/><Relationship Id="rId6"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32.png"/><Relationship Id="rId5" Type="http://schemas.openxmlformats.org/officeDocument/2006/relationships/image" Target="../media/image57.png"/><Relationship Id="rId6"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42.png"/><Relationship Id="rId5" Type="http://schemas.openxmlformats.org/officeDocument/2006/relationships/image" Target="../media/image56.png"/><Relationship Id="rId6" Type="http://schemas.openxmlformats.org/officeDocument/2006/relationships/hyperlink" Target="http://www.youtube.com/watch?v=BStuP8ZNZ0g" TargetMode="External"/><Relationship Id="rId7" Type="http://schemas.openxmlformats.org/officeDocument/2006/relationships/image" Target="../media/image4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5.png"/><Relationship Id="rId5" Type="http://schemas.openxmlformats.org/officeDocument/2006/relationships/image" Target="../media/image9.png"/><Relationship Id="rId6" Type="http://schemas.openxmlformats.org/officeDocument/2006/relationships/hyperlink" Target="http://www.youtube.com/watch?v=9gV57NaTjms" TargetMode="External"/><Relationship Id="rId7" Type="http://schemas.openxmlformats.org/officeDocument/2006/relationships/image" Target="../media/image3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56.png"/><Relationship Id="rId11" Type="http://schemas.openxmlformats.org/officeDocument/2006/relationships/image" Target="../media/image32.png"/><Relationship Id="rId10" Type="http://schemas.openxmlformats.org/officeDocument/2006/relationships/image" Target="../media/image9.png"/><Relationship Id="rId12" Type="http://schemas.openxmlformats.org/officeDocument/2006/relationships/image" Target="../media/image47.png"/><Relationship Id="rId9" Type="http://schemas.openxmlformats.org/officeDocument/2006/relationships/image" Target="../media/image55.png"/><Relationship Id="rId5" Type="http://schemas.openxmlformats.org/officeDocument/2006/relationships/image" Target="../media/image40.png"/><Relationship Id="rId6" Type="http://schemas.openxmlformats.org/officeDocument/2006/relationships/image" Target="../media/image39.png"/><Relationship Id="rId7" Type="http://schemas.openxmlformats.org/officeDocument/2006/relationships/image" Target="../media/image44.png"/><Relationship Id="rId8"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45.png"/><Relationship Id="rId5" Type="http://schemas.openxmlformats.org/officeDocument/2006/relationships/image" Target="../media/image56.png"/><Relationship Id="rId6" Type="http://schemas.openxmlformats.org/officeDocument/2006/relationships/hyperlink" Target="http://www.youtube.com/watch?v=52Gz0C65RMY" TargetMode="External"/><Relationship Id="rId7" Type="http://schemas.openxmlformats.org/officeDocument/2006/relationships/image" Target="../media/image4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53.png"/><Relationship Id="rId5" Type="http://schemas.openxmlformats.org/officeDocument/2006/relationships/image" Target="../media/image52.png"/><Relationship Id="rId6" Type="http://schemas.openxmlformats.org/officeDocument/2006/relationships/image" Target="../media/image63.png"/><Relationship Id="rId7"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62.png"/><Relationship Id="rId6" Type="http://schemas.openxmlformats.org/officeDocument/2006/relationships/image" Target="../media/image27.png"/><Relationship Id="rId7"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2.jpg"/><Relationship Id="rId4" Type="http://schemas.openxmlformats.org/officeDocument/2006/relationships/image" Target="../media/image9.png"/><Relationship Id="rId5" Type="http://schemas.openxmlformats.org/officeDocument/2006/relationships/image" Target="../media/image48.png"/><Relationship Id="rId6"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2.jp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59.png"/><Relationship Id="rId13" Type="http://schemas.openxmlformats.org/officeDocument/2006/relationships/hyperlink" Target="https://rium.io/w/9337-7828" TargetMode="External"/><Relationship Id="rId12" Type="http://schemas.openxmlformats.org/officeDocument/2006/relationships/hyperlink" Target="https://rium.io/W/7203-1730" TargetMode="External"/><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2.jpg"/><Relationship Id="rId4" Type="http://schemas.openxmlformats.org/officeDocument/2006/relationships/image" Target="../media/image9.png"/><Relationship Id="rId9" Type="http://schemas.openxmlformats.org/officeDocument/2006/relationships/hyperlink" Target="https://rium.io/voxeltown" TargetMode="External"/><Relationship Id="rId5" Type="http://schemas.openxmlformats.org/officeDocument/2006/relationships/image" Target="../media/image51.png"/><Relationship Id="rId6" Type="http://schemas.openxmlformats.org/officeDocument/2006/relationships/image" Target="../media/image58.png"/><Relationship Id="rId7" Type="http://schemas.openxmlformats.org/officeDocument/2006/relationships/image" Target="../media/image49.png"/><Relationship Id="rId8"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2.jpg"/><Relationship Id="rId4" Type="http://schemas.openxmlformats.org/officeDocument/2006/relationships/image" Target="../media/image9.png"/><Relationship Id="rId9" Type="http://schemas.openxmlformats.org/officeDocument/2006/relationships/image" Target="../media/image85.png"/><Relationship Id="rId5" Type="http://schemas.openxmlformats.org/officeDocument/2006/relationships/image" Target="../media/image66.png"/><Relationship Id="rId6" Type="http://schemas.openxmlformats.org/officeDocument/2006/relationships/image" Target="../media/image61.png"/><Relationship Id="rId7" Type="http://schemas.openxmlformats.org/officeDocument/2006/relationships/image" Target="../media/image65.png"/><Relationship Id="rId8" Type="http://schemas.openxmlformats.org/officeDocument/2006/relationships/image" Target="../media/image7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60.png"/><Relationship Id="rId5" Type="http://schemas.openxmlformats.org/officeDocument/2006/relationships/image" Target="../media/image72.png"/><Relationship Id="rId6" Type="http://schemas.openxmlformats.org/officeDocument/2006/relationships/image" Target="../media/image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9.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9.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9.png"/><Relationship Id="rId4"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9.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9.pn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9.png"/><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9.png"/><Relationship Id="rId4" Type="http://schemas.openxmlformats.org/officeDocument/2006/relationships/image" Target="../media/image8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9.png"/><Relationship Id="rId4" Type="http://schemas.openxmlformats.org/officeDocument/2006/relationships/image" Target="../media/image7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9.png"/><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9.png"/><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9.png"/><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9.png"/><Relationship Id="rId4" Type="http://schemas.openxmlformats.org/officeDocument/2006/relationships/image" Target="../media/image7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9.png"/><Relationship Id="rId4" Type="http://schemas.openxmlformats.org/officeDocument/2006/relationships/image" Target="../media/image7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9.png"/><Relationship Id="rId4" Type="http://schemas.openxmlformats.org/officeDocument/2006/relationships/image" Target="../media/image81.png"/></Relationships>
</file>

<file path=ppt/slides/_rels/slide48.xml.rels><?xml version="1.0" encoding="UTF-8" standalone="yes"?><Relationships xmlns="http://schemas.openxmlformats.org/package/2006/relationships"><Relationship Id="rId11" Type="http://schemas.openxmlformats.org/officeDocument/2006/relationships/image" Target="../media/image89.png"/><Relationship Id="rId10" Type="http://schemas.openxmlformats.org/officeDocument/2006/relationships/image" Target="../media/image87.png"/><Relationship Id="rId13" Type="http://schemas.openxmlformats.org/officeDocument/2006/relationships/image" Target="../media/image84.gif"/><Relationship Id="rId12" Type="http://schemas.openxmlformats.org/officeDocument/2006/relationships/image" Target="../media/image83.png"/><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9.png"/><Relationship Id="rId4" Type="http://schemas.openxmlformats.org/officeDocument/2006/relationships/image" Target="../media/image78.png"/><Relationship Id="rId9" Type="http://schemas.openxmlformats.org/officeDocument/2006/relationships/image" Target="../media/image82.png"/><Relationship Id="rId14" Type="http://schemas.openxmlformats.org/officeDocument/2006/relationships/image" Target="../media/image86.png"/><Relationship Id="rId5" Type="http://schemas.openxmlformats.org/officeDocument/2006/relationships/image" Target="../media/image75.png"/><Relationship Id="rId6" Type="http://schemas.openxmlformats.org/officeDocument/2006/relationships/image" Target="../media/image77.png"/><Relationship Id="rId7" Type="http://schemas.openxmlformats.org/officeDocument/2006/relationships/image" Target="../media/image69.png"/><Relationship Id="rId8" Type="http://schemas.openxmlformats.org/officeDocument/2006/relationships/image" Target="../media/image7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9.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grpSp>
        <p:nvGrpSpPr>
          <p:cNvPr id="94" name="Google Shape;94;p2"/>
          <p:cNvGrpSpPr/>
          <p:nvPr/>
        </p:nvGrpSpPr>
        <p:grpSpPr>
          <a:xfrm>
            <a:off x="-4624310" y="-780963"/>
            <a:ext cx="9897511" cy="11920601"/>
            <a:chOff x="0" y="-19050"/>
            <a:chExt cx="690674" cy="831850"/>
          </a:xfrm>
        </p:grpSpPr>
        <p:sp>
          <p:nvSpPr>
            <p:cNvPr id="95" name="Google Shape;95;p2"/>
            <p:cNvSpPr/>
            <p:nvPr/>
          </p:nvSpPr>
          <p:spPr>
            <a:xfrm>
              <a:off x="0" y="0"/>
              <a:ext cx="690674" cy="812800"/>
            </a:xfrm>
            <a:custGeom>
              <a:rect b="b" l="l" r="r" t="t"/>
              <a:pathLst>
                <a:path extrusionOk="0" h="812800" w="690674">
                  <a:moveTo>
                    <a:pt x="345337" y="0"/>
                  </a:moveTo>
                  <a:cubicBezTo>
                    <a:pt x="154613" y="0"/>
                    <a:pt x="0" y="181951"/>
                    <a:pt x="0" y="406400"/>
                  </a:cubicBezTo>
                  <a:cubicBezTo>
                    <a:pt x="0" y="630849"/>
                    <a:pt x="154613" y="812800"/>
                    <a:pt x="345337" y="812800"/>
                  </a:cubicBezTo>
                  <a:cubicBezTo>
                    <a:pt x="536061" y="812800"/>
                    <a:pt x="690674" y="630849"/>
                    <a:pt x="690674" y="406400"/>
                  </a:cubicBezTo>
                  <a:cubicBezTo>
                    <a:pt x="690674" y="181951"/>
                    <a:pt x="536061" y="0"/>
                    <a:pt x="345337"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txBox="1"/>
            <p:nvPr/>
          </p:nvSpPr>
          <p:spPr>
            <a:xfrm>
              <a:off x="64751" y="-19050"/>
              <a:ext cx="561172"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7" name="Google Shape;97;p2"/>
          <p:cNvSpPr/>
          <p:nvPr/>
        </p:nvSpPr>
        <p:spPr>
          <a:xfrm>
            <a:off x="1158401" y="1028700"/>
            <a:ext cx="8229600" cy="8229600"/>
          </a:xfrm>
          <a:custGeom>
            <a:rect b="b" l="l" r="r" t="t"/>
            <a:pathLst>
              <a:path extrusionOk="0" h="8229600" w="8229600">
                <a:moveTo>
                  <a:pt x="0" y="0"/>
                </a:moveTo>
                <a:lnTo>
                  <a:pt x="8229600" y="0"/>
                </a:lnTo>
                <a:lnTo>
                  <a:pt x="8229600" y="8229600"/>
                </a:lnTo>
                <a:lnTo>
                  <a:pt x="0" y="8229600"/>
                </a:lnTo>
                <a:lnTo>
                  <a:pt x="0" y="0"/>
                </a:lnTo>
                <a:close/>
              </a:path>
            </a:pathLst>
          </a:custGeom>
          <a:blipFill rotWithShape="1">
            <a:blip r:embed="rId4">
              <a:alphaModFix/>
            </a:blip>
            <a:stretch>
              <a:fillRect b="0" l="0" r="0" t="0"/>
            </a:stretch>
          </a:blipFill>
          <a:ln>
            <a:noFill/>
          </a:ln>
        </p:spPr>
      </p:sp>
      <p:grpSp>
        <p:nvGrpSpPr>
          <p:cNvPr id="98" name="Google Shape;98;p2"/>
          <p:cNvGrpSpPr/>
          <p:nvPr/>
        </p:nvGrpSpPr>
        <p:grpSpPr>
          <a:xfrm>
            <a:off x="2083188" y="1959440"/>
            <a:ext cx="6373678" cy="6373665"/>
            <a:chOff x="73038" y="66269"/>
            <a:chExt cx="6350000" cy="6349987"/>
          </a:xfrm>
        </p:grpSpPr>
        <p:sp>
          <p:nvSpPr>
            <p:cNvPr id="99" name="Google Shape;99;p2"/>
            <p:cNvSpPr/>
            <p:nvPr/>
          </p:nvSpPr>
          <p:spPr>
            <a:xfrm>
              <a:off x="116940" y="124149"/>
              <a:ext cx="6262195" cy="6234315"/>
            </a:xfrm>
            <a:custGeom>
              <a:rect b="b" l="l" r="r" t="t"/>
              <a:pathLst>
                <a:path extrusionOk="0" h="6234315" w="626219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rotWithShape="1">
              <a:blip r:embed="rId5">
                <a:alphaModFix/>
              </a:blip>
              <a:stretch>
                <a:fillRect b="0" l="-24712" r="-2471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73038" y="66269"/>
              <a:ext cx="6350000" cy="6349987"/>
            </a:xfrm>
            <a:custGeom>
              <a:rect b="b" l="l" r="r" t="t"/>
              <a:pathLst>
                <a:path extrusionOk="0"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B4E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 name="Google Shape;101;p2"/>
          <p:cNvSpPr txBox="1"/>
          <p:nvPr/>
        </p:nvSpPr>
        <p:spPr>
          <a:xfrm>
            <a:off x="9927850" y="1028700"/>
            <a:ext cx="6398241" cy="1017712"/>
          </a:xfrm>
          <a:prstGeom prst="rect">
            <a:avLst/>
          </a:prstGeom>
          <a:noFill/>
          <a:ln>
            <a:noFill/>
          </a:ln>
        </p:spPr>
        <p:txBody>
          <a:bodyPr anchorCtr="0" anchor="t" bIns="0" lIns="0" spcFirstLastPara="1" rIns="0" wrap="square" tIns="0">
            <a:spAutoFit/>
          </a:bodyPr>
          <a:lstStyle/>
          <a:p>
            <a:pPr indent="0" lvl="0" marL="0" marR="0" rtl="0" algn="ctr">
              <a:lnSpc>
                <a:spcPct val="119988"/>
              </a:lnSpc>
              <a:spcBef>
                <a:spcPts val="0"/>
              </a:spcBef>
              <a:spcAft>
                <a:spcPts val="0"/>
              </a:spcAft>
              <a:buNone/>
            </a:pPr>
            <a:r>
              <a:rPr b="1" i="0" lang="en-US" sz="6704" u="none" cap="none" strike="noStrike">
                <a:solidFill>
                  <a:srgbClr val="A8DFFD"/>
                </a:solidFill>
                <a:latin typeface="Noto Sans TC"/>
                <a:ea typeface="Noto Sans TC"/>
                <a:cs typeface="Noto Sans TC"/>
                <a:sym typeface="Noto Sans TC"/>
              </a:rPr>
              <a:t>課堂流程</a:t>
            </a:r>
            <a:endParaRPr/>
          </a:p>
        </p:txBody>
      </p:sp>
      <p:sp>
        <p:nvSpPr>
          <p:cNvPr id="102" name="Google Shape;102;p2"/>
          <p:cNvSpPr/>
          <p:nvPr/>
        </p:nvSpPr>
        <p:spPr>
          <a:xfrm>
            <a:off x="10067536" y="2744842"/>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4">
              <a:alphaModFix/>
            </a:blip>
            <a:stretch>
              <a:fillRect b="0" l="0" r="0" t="0"/>
            </a:stretch>
          </a:blipFill>
          <a:ln>
            <a:noFill/>
          </a:ln>
        </p:spPr>
      </p:sp>
      <p:sp>
        <p:nvSpPr>
          <p:cNvPr id="103" name="Google Shape;103;p2"/>
          <p:cNvSpPr/>
          <p:nvPr/>
        </p:nvSpPr>
        <p:spPr>
          <a:xfrm>
            <a:off x="10067536" y="4154999"/>
            <a:ext cx="953654" cy="953654"/>
          </a:xfrm>
          <a:custGeom>
            <a:rect b="b" l="l" r="r" t="t"/>
            <a:pathLst>
              <a:path extrusionOk="0" h="953654" w="953654">
                <a:moveTo>
                  <a:pt x="0" y="0"/>
                </a:moveTo>
                <a:lnTo>
                  <a:pt x="953654" y="0"/>
                </a:lnTo>
                <a:lnTo>
                  <a:pt x="953654" y="953653"/>
                </a:lnTo>
                <a:lnTo>
                  <a:pt x="0" y="953653"/>
                </a:lnTo>
                <a:lnTo>
                  <a:pt x="0" y="0"/>
                </a:lnTo>
                <a:close/>
              </a:path>
            </a:pathLst>
          </a:custGeom>
          <a:blipFill rotWithShape="1">
            <a:blip r:embed="rId4">
              <a:alphaModFix/>
            </a:blip>
            <a:stretch>
              <a:fillRect b="0" l="0" r="0" t="0"/>
            </a:stretch>
          </a:blipFill>
          <a:ln>
            <a:noFill/>
          </a:ln>
        </p:spPr>
      </p:sp>
      <p:sp>
        <p:nvSpPr>
          <p:cNvPr id="104" name="Google Shape;104;p2"/>
          <p:cNvSpPr/>
          <p:nvPr/>
        </p:nvSpPr>
        <p:spPr>
          <a:xfrm>
            <a:off x="10067536" y="5567621"/>
            <a:ext cx="953654" cy="953654"/>
          </a:xfrm>
          <a:custGeom>
            <a:rect b="b" l="l" r="r" t="t"/>
            <a:pathLst>
              <a:path extrusionOk="0" h="953654" w="953654">
                <a:moveTo>
                  <a:pt x="0" y="0"/>
                </a:moveTo>
                <a:lnTo>
                  <a:pt x="953654" y="0"/>
                </a:lnTo>
                <a:lnTo>
                  <a:pt x="953654" y="953653"/>
                </a:lnTo>
                <a:lnTo>
                  <a:pt x="0" y="953653"/>
                </a:lnTo>
                <a:lnTo>
                  <a:pt x="0" y="0"/>
                </a:lnTo>
                <a:close/>
              </a:path>
            </a:pathLst>
          </a:custGeom>
          <a:blipFill rotWithShape="1">
            <a:blip r:embed="rId4">
              <a:alphaModFix/>
            </a:blip>
            <a:stretch>
              <a:fillRect b="0" l="0" r="0" t="0"/>
            </a:stretch>
          </a:blipFill>
          <a:ln>
            <a:noFill/>
          </a:ln>
        </p:spPr>
      </p:sp>
      <p:sp>
        <p:nvSpPr>
          <p:cNvPr id="105" name="Google Shape;105;p2"/>
          <p:cNvSpPr/>
          <p:nvPr/>
        </p:nvSpPr>
        <p:spPr>
          <a:xfrm>
            <a:off x="10067536" y="6980242"/>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4">
              <a:alphaModFix/>
            </a:blip>
            <a:stretch>
              <a:fillRect b="0" l="0" r="0" t="0"/>
            </a:stretch>
          </a:blipFill>
          <a:ln>
            <a:noFill/>
          </a:ln>
        </p:spPr>
      </p:sp>
      <p:sp>
        <p:nvSpPr>
          <p:cNvPr id="106" name="Google Shape;106;p2"/>
          <p:cNvSpPr txBox="1"/>
          <p:nvPr/>
        </p:nvSpPr>
        <p:spPr>
          <a:xfrm>
            <a:off x="10334502" y="2913436"/>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01</a:t>
            </a:r>
            <a:endParaRPr/>
          </a:p>
        </p:txBody>
      </p:sp>
      <p:sp>
        <p:nvSpPr>
          <p:cNvPr id="107" name="Google Shape;107;p2"/>
          <p:cNvSpPr txBox="1"/>
          <p:nvPr/>
        </p:nvSpPr>
        <p:spPr>
          <a:xfrm>
            <a:off x="10334502" y="4323592"/>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02</a:t>
            </a:r>
            <a:endParaRPr/>
          </a:p>
        </p:txBody>
      </p:sp>
      <p:sp>
        <p:nvSpPr>
          <p:cNvPr id="108" name="Google Shape;108;p2"/>
          <p:cNvSpPr txBox="1"/>
          <p:nvPr/>
        </p:nvSpPr>
        <p:spPr>
          <a:xfrm>
            <a:off x="10334502" y="5736214"/>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03</a:t>
            </a:r>
            <a:endParaRPr/>
          </a:p>
        </p:txBody>
      </p:sp>
      <p:sp>
        <p:nvSpPr>
          <p:cNvPr id="109" name="Google Shape;109;p2"/>
          <p:cNvSpPr txBox="1"/>
          <p:nvPr/>
        </p:nvSpPr>
        <p:spPr>
          <a:xfrm>
            <a:off x="10334502" y="7148836"/>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04</a:t>
            </a:r>
            <a:endParaRPr/>
          </a:p>
        </p:txBody>
      </p:sp>
      <p:sp>
        <p:nvSpPr>
          <p:cNvPr id="110" name="Google Shape;110;p2"/>
          <p:cNvSpPr txBox="1"/>
          <p:nvPr/>
        </p:nvSpPr>
        <p:spPr>
          <a:xfrm>
            <a:off x="11444598" y="2780521"/>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認識元宇宙</a:t>
            </a:r>
            <a:endParaRPr/>
          </a:p>
        </p:txBody>
      </p:sp>
      <p:sp>
        <p:nvSpPr>
          <p:cNvPr id="111" name="Google Shape;111;p2"/>
          <p:cNvSpPr txBox="1"/>
          <p:nvPr/>
        </p:nvSpPr>
        <p:spPr>
          <a:xfrm>
            <a:off x="11444598" y="4231206"/>
            <a:ext cx="6306600" cy="1392900"/>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lang="en-US" sz="3771">
                <a:solidFill>
                  <a:srgbClr val="FFFFFF"/>
                </a:solidFill>
                <a:latin typeface="Noto Sans TC"/>
                <a:ea typeface="Noto Sans TC"/>
                <a:cs typeface="Noto Sans TC"/>
                <a:sym typeface="Noto Sans TC"/>
              </a:rPr>
              <a:t>熱身遊戲：</a:t>
            </a:r>
            <a:r>
              <a:rPr lang="en-US" sz="3771">
                <a:solidFill>
                  <a:srgbClr val="FFFFFF"/>
                </a:solidFill>
                <a:latin typeface="Noto Sans TC"/>
                <a:ea typeface="Noto Sans TC"/>
                <a:cs typeface="Noto Sans TC"/>
                <a:sym typeface="Noto Sans TC"/>
              </a:rPr>
              <a:t>腦力快閃賽</a:t>
            </a:r>
            <a:endParaRPr sz="3771">
              <a:solidFill>
                <a:srgbClr val="FFFFFF"/>
              </a:solidFill>
              <a:latin typeface="Noto Sans TC"/>
              <a:ea typeface="Noto Sans TC"/>
              <a:cs typeface="Noto Sans TC"/>
              <a:sym typeface="Noto Sans TC"/>
            </a:endParaRPr>
          </a:p>
          <a:p>
            <a:pPr indent="0" lvl="0" marL="0" marR="0" rtl="0" algn="l">
              <a:lnSpc>
                <a:spcPct val="139989"/>
              </a:lnSpc>
              <a:spcBef>
                <a:spcPts val="0"/>
              </a:spcBef>
              <a:spcAft>
                <a:spcPts val="0"/>
              </a:spcAft>
              <a:buNone/>
            </a:pPr>
            <a:r>
              <a:t/>
            </a:r>
            <a:endParaRPr sz="3771">
              <a:solidFill>
                <a:srgbClr val="FFFFFF"/>
              </a:solidFill>
              <a:latin typeface="Noto Sans TC"/>
              <a:ea typeface="Noto Sans TC"/>
              <a:cs typeface="Noto Sans TC"/>
              <a:sym typeface="Noto Sans TC"/>
            </a:endParaRPr>
          </a:p>
        </p:txBody>
      </p:sp>
      <p:sp>
        <p:nvSpPr>
          <p:cNvPr id="112" name="Google Shape;112;p2"/>
          <p:cNvSpPr txBox="1"/>
          <p:nvPr/>
        </p:nvSpPr>
        <p:spPr>
          <a:xfrm>
            <a:off x="11444600" y="5662850"/>
            <a:ext cx="7100400" cy="580500"/>
          </a:xfrm>
          <a:prstGeom prst="rect">
            <a:avLst/>
          </a:prstGeom>
          <a:noFill/>
          <a:ln>
            <a:noFill/>
          </a:ln>
        </p:spPr>
        <p:txBody>
          <a:bodyPr anchorCtr="0" anchor="t" bIns="0" lIns="0" spcFirstLastPara="1" rIns="0" wrap="square" tIns="0">
            <a:spAutoFit/>
          </a:bodyPr>
          <a:lstStyle/>
          <a:p>
            <a:pPr indent="0" lvl="0" marL="0" rtl="0" algn="l">
              <a:lnSpc>
                <a:spcPct val="139989"/>
              </a:lnSpc>
              <a:spcBef>
                <a:spcPts val="0"/>
              </a:spcBef>
              <a:spcAft>
                <a:spcPts val="0"/>
              </a:spcAft>
              <a:buNone/>
            </a:pPr>
            <a:r>
              <a:rPr lang="en-US" sz="3771">
                <a:solidFill>
                  <a:schemeClr val="lt1"/>
                </a:solidFill>
                <a:latin typeface="Noto Sans TC"/>
                <a:ea typeface="Noto Sans TC"/>
                <a:cs typeface="Noto Sans TC"/>
                <a:sym typeface="Noto Sans TC"/>
              </a:rPr>
              <a:t>體驗活動:WELCOME FUTURE</a:t>
            </a:r>
            <a:endParaRPr sz="3771">
              <a:solidFill>
                <a:srgbClr val="FFFFFF"/>
              </a:solidFill>
              <a:latin typeface="Noto Sans TC"/>
              <a:ea typeface="Noto Sans TC"/>
              <a:cs typeface="Noto Sans TC"/>
              <a:sym typeface="Noto Sans TC"/>
            </a:endParaRPr>
          </a:p>
        </p:txBody>
      </p:sp>
      <p:sp>
        <p:nvSpPr>
          <p:cNvPr id="113" name="Google Shape;113;p2"/>
          <p:cNvSpPr txBox="1"/>
          <p:nvPr/>
        </p:nvSpPr>
        <p:spPr>
          <a:xfrm>
            <a:off x="11444623" y="7065487"/>
            <a:ext cx="5851800" cy="580500"/>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lang="en-US" sz="3771">
                <a:solidFill>
                  <a:srgbClr val="FFFFFF"/>
                </a:solidFill>
                <a:latin typeface="Noto Sans TC"/>
                <a:ea typeface="Noto Sans TC"/>
                <a:cs typeface="Noto Sans TC"/>
                <a:sym typeface="Noto Sans TC"/>
              </a:rPr>
              <a:t>KAHOOT</a:t>
            </a:r>
            <a:endParaRPr sz="3771">
              <a:solidFill>
                <a:srgbClr val="FFFFFF"/>
              </a:solidFill>
              <a:latin typeface="Noto Sans TC"/>
              <a:ea typeface="Noto Sans TC"/>
              <a:cs typeface="Noto Sans TC"/>
              <a:sym typeface="Noto Sans TC"/>
            </a:endParaRPr>
          </a:p>
        </p:txBody>
      </p:sp>
      <p:sp>
        <p:nvSpPr>
          <p:cNvPr id="114" name="Google Shape;114;p2"/>
          <p:cNvSpPr txBox="1"/>
          <p:nvPr/>
        </p:nvSpPr>
        <p:spPr>
          <a:xfrm>
            <a:off x="11444598" y="8468121"/>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總結</a:t>
            </a:r>
            <a:endParaRPr/>
          </a:p>
        </p:txBody>
      </p:sp>
      <p:sp>
        <p:nvSpPr>
          <p:cNvPr id="115" name="Google Shape;115;p2"/>
          <p:cNvSpPr/>
          <p:nvPr/>
        </p:nvSpPr>
        <p:spPr>
          <a:xfrm>
            <a:off x="10067536" y="8392864"/>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4">
              <a:alphaModFix/>
            </a:blip>
            <a:stretch>
              <a:fillRect b="0" l="0" r="0" t="0"/>
            </a:stretch>
          </a:blipFill>
          <a:ln>
            <a:noFill/>
          </a:ln>
        </p:spPr>
      </p:sp>
      <p:sp>
        <p:nvSpPr>
          <p:cNvPr id="116" name="Google Shape;116;p2"/>
          <p:cNvSpPr txBox="1"/>
          <p:nvPr/>
        </p:nvSpPr>
        <p:spPr>
          <a:xfrm>
            <a:off x="10334502" y="8561458"/>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05</a:t>
            </a:r>
            <a:endParaRPr/>
          </a:p>
        </p:txBody>
      </p:sp>
      <p:sp>
        <p:nvSpPr>
          <p:cNvPr id="117" name="Google Shape;117;p2"/>
          <p:cNvSpPr/>
          <p:nvPr/>
        </p:nvSpPr>
        <p:spPr>
          <a:xfrm>
            <a:off x="3498532" y="1480185"/>
            <a:ext cx="4651224" cy="7517130"/>
          </a:xfrm>
          <a:custGeom>
            <a:rect b="b" l="l" r="r" t="t"/>
            <a:pathLst>
              <a:path extrusionOk="0" h="7517130" w="4651224">
                <a:moveTo>
                  <a:pt x="0" y="0"/>
                </a:moveTo>
                <a:lnTo>
                  <a:pt x="4651225" y="0"/>
                </a:lnTo>
                <a:lnTo>
                  <a:pt x="4651225" y="7517130"/>
                </a:lnTo>
                <a:lnTo>
                  <a:pt x="0" y="7517130"/>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123" name="Google Shape;123;p3"/>
          <p:cNvGrpSpPr/>
          <p:nvPr/>
        </p:nvGrpSpPr>
        <p:grpSpPr>
          <a:xfrm>
            <a:off x="13454432" y="1633686"/>
            <a:ext cx="7133684" cy="8782854"/>
            <a:chOff x="0" y="-28575"/>
            <a:chExt cx="2167467" cy="2668543"/>
          </a:xfrm>
        </p:grpSpPr>
        <p:sp>
          <p:nvSpPr>
            <p:cNvPr id="124" name="Google Shape;124;p3"/>
            <p:cNvSpPr/>
            <p:nvPr/>
          </p:nvSpPr>
          <p:spPr>
            <a:xfrm>
              <a:off x="0" y="0"/>
              <a:ext cx="2167467" cy="2639968"/>
            </a:xfrm>
            <a:custGeom>
              <a:rect b="b" l="l" r="r" t="t"/>
              <a:pathLst>
                <a:path extrusionOk="0" h="2639968" w="2167467">
                  <a:moveTo>
                    <a:pt x="95503" y="0"/>
                  </a:moveTo>
                  <a:lnTo>
                    <a:pt x="2071964" y="0"/>
                  </a:lnTo>
                  <a:cubicBezTo>
                    <a:pt x="2124708" y="0"/>
                    <a:pt x="2167467" y="42758"/>
                    <a:pt x="2167467" y="95503"/>
                  </a:cubicBezTo>
                  <a:lnTo>
                    <a:pt x="2167467" y="2544465"/>
                  </a:lnTo>
                  <a:cubicBezTo>
                    <a:pt x="2167467" y="2597210"/>
                    <a:pt x="2124708" y="2639968"/>
                    <a:pt x="2071964" y="2639968"/>
                  </a:cubicBezTo>
                  <a:lnTo>
                    <a:pt x="95503" y="2639968"/>
                  </a:lnTo>
                  <a:cubicBezTo>
                    <a:pt x="42758" y="2639968"/>
                    <a:pt x="0" y="2597210"/>
                    <a:pt x="0" y="2544465"/>
                  </a:cubicBezTo>
                  <a:lnTo>
                    <a:pt x="0" y="95503"/>
                  </a:lnTo>
                  <a:cubicBezTo>
                    <a:pt x="0" y="42758"/>
                    <a:pt x="42758" y="0"/>
                    <a:pt x="95503"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txBox="1"/>
            <p:nvPr/>
          </p:nvSpPr>
          <p:spPr>
            <a:xfrm>
              <a:off x="0" y="-28575"/>
              <a:ext cx="2167467" cy="266854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6" name="Google Shape;126;p3"/>
          <p:cNvSpPr/>
          <p:nvPr/>
        </p:nvSpPr>
        <p:spPr>
          <a:xfrm>
            <a:off x="15660959" y="931545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sp>
        <p:nvSpPr>
          <p:cNvPr id="127" name="Google Shape;127;p3"/>
          <p:cNvSpPr/>
          <p:nvPr/>
        </p:nvSpPr>
        <p:spPr>
          <a:xfrm>
            <a:off x="1029270" y="4470362"/>
            <a:ext cx="1069658" cy="1069658"/>
          </a:xfrm>
          <a:custGeom>
            <a:rect b="b" l="l" r="r" t="t"/>
            <a:pathLst>
              <a:path extrusionOk="0" h="1069658" w="1069658">
                <a:moveTo>
                  <a:pt x="0" y="0"/>
                </a:moveTo>
                <a:lnTo>
                  <a:pt x="1069657" y="0"/>
                </a:lnTo>
                <a:lnTo>
                  <a:pt x="1069657" y="1069658"/>
                </a:lnTo>
                <a:lnTo>
                  <a:pt x="0" y="1069658"/>
                </a:lnTo>
                <a:lnTo>
                  <a:pt x="0" y="0"/>
                </a:lnTo>
                <a:close/>
              </a:path>
            </a:pathLst>
          </a:custGeom>
          <a:blipFill rotWithShape="1">
            <a:blip r:embed="rId5">
              <a:alphaModFix/>
            </a:blip>
            <a:stretch>
              <a:fillRect b="0" l="0" r="0" t="0"/>
            </a:stretch>
          </a:blipFill>
          <a:ln>
            <a:noFill/>
          </a:ln>
        </p:spPr>
      </p:sp>
      <p:sp>
        <p:nvSpPr>
          <p:cNvPr id="128" name="Google Shape;128;p3"/>
          <p:cNvSpPr/>
          <p:nvPr/>
        </p:nvSpPr>
        <p:spPr>
          <a:xfrm>
            <a:off x="1028700" y="6237271"/>
            <a:ext cx="1069658" cy="1069658"/>
          </a:xfrm>
          <a:custGeom>
            <a:rect b="b" l="l" r="r" t="t"/>
            <a:pathLst>
              <a:path extrusionOk="0" h="1069658" w="1069658">
                <a:moveTo>
                  <a:pt x="0" y="0"/>
                </a:moveTo>
                <a:lnTo>
                  <a:pt x="1069658" y="0"/>
                </a:lnTo>
                <a:lnTo>
                  <a:pt x="1069658" y="1069658"/>
                </a:lnTo>
                <a:lnTo>
                  <a:pt x="0" y="1069658"/>
                </a:lnTo>
                <a:lnTo>
                  <a:pt x="0" y="0"/>
                </a:lnTo>
                <a:close/>
              </a:path>
            </a:pathLst>
          </a:custGeom>
          <a:blipFill rotWithShape="1">
            <a:blip r:embed="rId5">
              <a:alphaModFix/>
            </a:blip>
            <a:stretch>
              <a:fillRect b="0" l="0" r="0" t="0"/>
            </a:stretch>
          </a:blipFill>
          <a:ln>
            <a:noFill/>
          </a:ln>
        </p:spPr>
      </p:sp>
      <p:grpSp>
        <p:nvGrpSpPr>
          <p:cNvPr id="129" name="Google Shape;129;p3"/>
          <p:cNvGrpSpPr/>
          <p:nvPr/>
        </p:nvGrpSpPr>
        <p:grpSpPr>
          <a:xfrm>
            <a:off x="1029270" y="1628629"/>
            <a:ext cx="5951308" cy="1687711"/>
            <a:chOff x="0" y="-38100"/>
            <a:chExt cx="1567423" cy="444500"/>
          </a:xfrm>
        </p:grpSpPr>
        <p:sp>
          <p:nvSpPr>
            <p:cNvPr id="130" name="Google Shape;130;p3"/>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2" name="Google Shape;132;p3"/>
          <p:cNvSpPr txBox="1"/>
          <p:nvPr/>
        </p:nvSpPr>
        <p:spPr>
          <a:xfrm>
            <a:off x="2413252" y="3869950"/>
            <a:ext cx="8591979" cy="1592792"/>
          </a:xfrm>
          <a:prstGeom prst="rect">
            <a:avLst/>
          </a:prstGeom>
          <a:noFill/>
          <a:ln>
            <a:noFill/>
          </a:ln>
        </p:spPr>
        <p:txBody>
          <a:bodyPr anchorCtr="0" anchor="t" bIns="0" lIns="0" spcFirstLastPara="1" rIns="0" wrap="square" tIns="0">
            <a:spAutoFit/>
          </a:bodyPr>
          <a:lstStyle/>
          <a:p>
            <a:pPr indent="0" lvl="0" marL="0" marR="0" rtl="0" algn="l">
              <a:lnSpc>
                <a:spcPct val="215051"/>
              </a:lnSpc>
              <a:spcBef>
                <a:spcPts val="0"/>
              </a:spcBef>
              <a:spcAft>
                <a:spcPts val="0"/>
              </a:spcAft>
              <a:buNone/>
            </a:pPr>
            <a:r>
              <a:rPr b="0" i="0" lang="en-US" sz="6552" u="none" cap="none" strike="noStrike">
                <a:solidFill>
                  <a:srgbClr val="1A3ECD"/>
                </a:solidFill>
                <a:latin typeface="Noto Sans TC"/>
                <a:ea typeface="Noto Sans TC"/>
                <a:cs typeface="Noto Sans TC"/>
                <a:sym typeface="Noto Sans TC"/>
              </a:rPr>
              <a:t>認識元宇宙核心概念 </a:t>
            </a:r>
            <a:endParaRPr/>
          </a:p>
        </p:txBody>
      </p:sp>
      <p:sp>
        <p:nvSpPr>
          <p:cNvPr id="133" name="Google Shape;133;p3"/>
          <p:cNvSpPr txBox="1"/>
          <p:nvPr/>
        </p:nvSpPr>
        <p:spPr>
          <a:xfrm>
            <a:off x="2413252" y="6018196"/>
            <a:ext cx="7979271" cy="2488820"/>
          </a:xfrm>
          <a:prstGeom prst="rect">
            <a:avLst/>
          </a:prstGeom>
          <a:noFill/>
          <a:ln>
            <a:noFill/>
          </a:ln>
        </p:spPr>
        <p:txBody>
          <a:bodyPr anchorCtr="0" anchor="t" bIns="0" lIns="0" spcFirstLastPara="1" rIns="0" wrap="square" tIns="0">
            <a:spAutoFit/>
          </a:bodyPr>
          <a:lstStyle/>
          <a:p>
            <a:pPr indent="0" lvl="0" marL="0" marR="0" rtl="0" algn="l">
              <a:lnSpc>
                <a:spcPct val="154037"/>
              </a:lnSpc>
              <a:spcBef>
                <a:spcPts val="0"/>
              </a:spcBef>
              <a:spcAft>
                <a:spcPts val="0"/>
              </a:spcAft>
              <a:buNone/>
            </a:pPr>
            <a:r>
              <a:rPr b="0" i="0" lang="en-US" sz="6552" u="none" cap="none" strike="noStrike">
                <a:solidFill>
                  <a:srgbClr val="1A3ECD"/>
                </a:solidFill>
                <a:latin typeface="Noto Sans TC"/>
                <a:ea typeface="Noto Sans TC"/>
                <a:cs typeface="Noto Sans TC"/>
                <a:sym typeface="Noto Sans TC"/>
              </a:rPr>
              <a:t>了解元宇宙及虛擬實境的未來發展及挑戰</a:t>
            </a:r>
            <a:endParaRPr/>
          </a:p>
        </p:txBody>
      </p:sp>
      <p:sp>
        <p:nvSpPr>
          <p:cNvPr id="134" name="Google Shape;134;p3"/>
          <p:cNvSpPr txBox="1"/>
          <p:nvPr/>
        </p:nvSpPr>
        <p:spPr>
          <a:xfrm>
            <a:off x="1028700" y="1988037"/>
            <a:ext cx="5951877" cy="1237381"/>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目標</a:t>
            </a:r>
            <a:endParaRPr/>
          </a:p>
        </p:txBody>
      </p:sp>
      <p:grpSp>
        <p:nvGrpSpPr>
          <p:cNvPr id="135" name="Google Shape;135;p3"/>
          <p:cNvGrpSpPr/>
          <p:nvPr/>
        </p:nvGrpSpPr>
        <p:grpSpPr>
          <a:xfrm>
            <a:off x="11348363" y="2910242"/>
            <a:ext cx="5805378" cy="5995794"/>
            <a:chOff x="0" y="0"/>
            <a:chExt cx="6350000" cy="6558280"/>
          </a:xfrm>
        </p:grpSpPr>
        <p:sp>
          <p:nvSpPr>
            <p:cNvPr id="136" name="Google Shape;136;p3"/>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b="0" l="-1679" r="-167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 name="Google Shape;138;p3"/>
          <p:cNvGrpSpPr/>
          <p:nvPr/>
        </p:nvGrpSpPr>
        <p:grpSpPr>
          <a:xfrm>
            <a:off x="11368197" y="2910242"/>
            <a:ext cx="5805378" cy="5995794"/>
            <a:chOff x="0" y="0"/>
            <a:chExt cx="6350000" cy="6558280"/>
          </a:xfrm>
        </p:grpSpPr>
        <p:sp>
          <p:nvSpPr>
            <p:cNvPr id="139" name="Google Shape;139;p3"/>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b="-8021" l="0" r="0" t="-58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144" name="Shape 144"/>
        <p:cNvGrpSpPr/>
        <p:nvPr/>
      </p:nvGrpSpPr>
      <p:grpSpPr>
        <a:xfrm>
          <a:off x="0" y="0"/>
          <a:ext cx="0" cy="0"/>
          <a:chOff x="0" y="0"/>
          <a:chExt cx="0" cy="0"/>
        </a:xfrm>
      </p:grpSpPr>
      <p:sp>
        <p:nvSpPr>
          <p:cNvPr id="145" name="Google Shape;145;p4"/>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146" name="Google Shape;146;p4"/>
          <p:cNvGrpSpPr/>
          <p:nvPr/>
        </p:nvGrpSpPr>
        <p:grpSpPr>
          <a:xfrm rot="458666">
            <a:off x="14866931" y="-1488183"/>
            <a:ext cx="6955031" cy="12755042"/>
            <a:chOff x="0" y="-28575"/>
            <a:chExt cx="1831778" cy="3359353"/>
          </a:xfrm>
        </p:grpSpPr>
        <p:sp>
          <p:nvSpPr>
            <p:cNvPr id="147" name="Google Shape;147;p4"/>
            <p:cNvSpPr/>
            <p:nvPr/>
          </p:nvSpPr>
          <p:spPr>
            <a:xfrm>
              <a:off x="0" y="0"/>
              <a:ext cx="1831778" cy="3330778"/>
            </a:xfrm>
            <a:custGeom>
              <a:rect b="b" l="l" r="r" t="t"/>
              <a:pathLst>
                <a:path extrusionOk="0"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4"/>
            <p:cNvSpPr txBox="1"/>
            <p:nvPr/>
          </p:nvSpPr>
          <p:spPr>
            <a:xfrm>
              <a:off x="0" y="-28575"/>
              <a:ext cx="1831778" cy="335935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49" name="Google Shape;149;p4"/>
          <p:cNvGrpSpPr/>
          <p:nvPr/>
        </p:nvGrpSpPr>
        <p:grpSpPr>
          <a:xfrm>
            <a:off x="0" y="4298012"/>
            <a:ext cx="18288000" cy="4343406"/>
            <a:chOff x="0" y="-28575"/>
            <a:chExt cx="4358997" cy="1035263"/>
          </a:xfrm>
        </p:grpSpPr>
        <p:sp>
          <p:nvSpPr>
            <p:cNvPr id="150" name="Google Shape;150;p4"/>
            <p:cNvSpPr/>
            <p:nvPr/>
          </p:nvSpPr>
          <p:spPr>
            <a:xfrm>
              <a:off x="0" y="0"/>
              <a:ext cx="4358997" cy="1006688"/>
            </a:xfrm>
            <a:custGeom>
              <a:rect b="b" l="l" r="r" t="t"/>
              <a:pathLst>
                <a:path extrusionOk="0" h="1006688" w="4358997">
                  <a:moveTo>
                    <a:pt x="0" y="0"/>
                  </a:moveTo>
                  <a:lnTo>
                    <a:pt x="4358997" y="0"/>
                  </a:lnTo>
                  <a:lnTo>
                    <a:pt x="4358997" y="1006688"/>
                  </a:lnTo>
                  <a:lnTo>
                    <a:pt x="0" y="1006688"/>
                  </a:lnTo>
                  <a:close/>
                </a:path>
              </a:pathLst>
            </a:custGeom>
            <a:gradFill>
              <a:gsLst>
                <a:gs pos="0">
                  <a:srgbClr val="3428BA"/>
                </a:gs>
                <a:gs pos="100000">
                  <a:srgbClr val="5FA2DB"/>
                </a:gs>
              </a:gsLst>
              <a:lin ang="0" scaled="0"/>
            </a:gradFill>
            <a:ln>
              <a:noFill/>
            </a:ln>
          </p:spPr>
        </p:sp>
        <p:sp>
          <p:nvSpPr>
            <p:cNvPr id="151" name="Google Shape;151;p4"/>
            <p:cNvSpPr txBox="1"/>
            <p:nvPr/>
          </p:nvSpPr>
          <p:spPr>
            <a:xfrm>
              <a:off x="0" y="-28575"/>
              <a:ext cx="4358997" cy="103526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2" name="Google Shape;152;p4"/>
          <p:cNvSpPr/>
          <p:nvPr/>
        </p:nvSpPr>
        <p:spPr>
          <a:xfrm>
            <a:off x="879693" y="3499572"/>
            <a:ext cx="4472268" cy="5825403"/>
          </a:xfrm>
          <a:custGeom>
            <a:rect b="b" l="l" r="r" t="t"/>
            <a:pathLst>
              <a:path extrusionOk="0" h="5825403" w="4472268">
                <a:moveTo>
                  <a:pt x="0" y="0"/>
                </a:moveTo>
                <a:lnTo>
                  <a:pt x="4472267" y="0"/>
                </a:lnTo>
                <a:lnTo>
                  <a:pt x="4472267" y="5825403"/>
                </a:lnTo>
                <a:lnTo>
                  <a:pt x="0" y="5825403"/>
                </a:lnTo>
                <a:lnTo>
                  <a:pt x="0" y="0"/>
                </a:lnTo>
                <a:close/>
              </a:path>
            </a:pathLst>
          </a:custGeom>
          <a:blipFill rotWithShape="1">
            <a:blip r:embed="rId4">
              <a:alphaModFix/>
            </a:blip>
            <a:stretch>
              <a:fillRect b="0" l="-47666" r="-47838" t="0"/>
            </a:stretch>
          </a:blipFill>
          <a:ln>
            <a:noFill/>
          </a:ln>
        </p:spPr>
      </p:sp>
      <p:sp>
        <p:nvSpPr>
          <p:cNvPr id="153" name="Google Shape;153;p4"/>
          <p:cNvSpPr txBox="1"/>
          <p:nvPr/>
        </p:nvSpPr>
        <p:spPr>
          <a:xfrm>
            <a:off x="6213792" y="4481934"/>
            <a:ext cx="10552194" cy="3679703"/>
          </a:xfrm>
          <a:prstGeom prst="rect">
            <a:avLst/>
          </a:prstGeom>
          <a:noFill/>
          <a:ln>
            <a:noFill/>
          </a:ln>
        </p:spPr>
        <p:txBody>
          <a:bodyPr anchorCtr="0" anchor="t" bIns="0" lIns="0" spcFirstLastPara="1" rIns="0" wrap="square" tIns="0">
            <a:spAutoFit/>
          </a:bodyPr>
          <a:lstStyle/>
          <a:p>
            <a:pPr indent="0" lvl="0" marL="0" marR="0" rtl="0" algn="just">
              <a:lnSpc>
                <a:spcPct val="179990"/>
              </a:lnSpc>
              <a:spcBef>
                <a:spcPts val="0"/>
              </a:spcBef>
              <a:spcAft>
                <a:spcPts val="0"/>
              </a:spcAft>
              <a:buNone/>
            </a:pPr>
            <a:r>
              <a:rPr b="0" i="0" lang="en-US" sz="4153" u="none" cap="none" strike="noStrike">
                <a:solidFill>
                  <a:srgbClr val="FFFFFF"/>
                </a:solidFill>
                <a:latin typeface="Noto Sans TC"/>
                <a:ea typeface="Noto Sans TC"/>
                <a:cs typeface="Noto Sans TC"/>
                <a:sym typeface="Noto Sans TC"/>
              </a:rPr>
              <a:t>元宇宙的概念其實起源很早，可以追溯到20世紀50年代。當時科幻小說《雪崩》作家提出了「超越現實的虛擬世界」的想法，這就是元宇宙的雛形。</a:t>
            </a:r>
            <a:endParaRPr/>
          </a:p>
        </p:txBody>
      </p:sp>
      <p:sp>
        <p:nvSpPr>
          <p:cNvPr id="154" name="Google Shape;154;p4"/>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5">
              <a:alphaModFix/>
            </a:blip>
            <a:stretch>
              <a:fillRect b="0" l="0" r="0" t="0"/>
            </a:stretch>
          </a:blipFill>
          <a:ln>
            <a:noFill/>
          </a:ln>
        </p:spPr>
      </p:sp>
      <p:grpSp>
        <p:nvGrpSpPr>
          <p:cNvPr id="155" name="Google Shape;155;p4"/>
          <p:cNvGrpSpPr/>
          <p:nvPr/>
        </p:nvGrpSpPr>
        <p:grpSpPr>
          <a:xfrm>
            <a:off x="11105609" y="467068"/>
            <a:ext cx="8904236" cy="3561694"/>
            <a:chOff x="0" y="0"/>
            <a:chExt cx="6350000" cy="2540000"/>
          </a:xfrm>
        </p:grpSpPr>
        <p:sp>
          <p:nvSpPr>
            <p:cNvPr id="156" name="Google Shape;156;p4"/>
            <p:cNvSpPr/>
            <p:nvPr/>
          </p:nvSpPr>
          <p:spPr>
            <a:xfrm>
              <a:off x="0" y="0"/>
              <a:ext cx="6350000" cy="2540000"/>
            </a:xfrm>
            <a:custGeom>
              <a:rect b="b" l="l" r="r" t="t"/>
              <a:pathLst>
                <a:path extrusionOk="0" h="2540000" w="635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rotWithShape="1">
              <a:blip r:embed="rId6">
                <a:alphaModFix/>
              </a:blip>
              <a:stretch>
                <a:fillRect b="-26726" l="0" r="0" t="-6396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p:nvPr/>
          </p:nvSpPr>
          <p:spPr>
            <a:xfrm>
              <a:off x="0" y="0"/>
              <a:ext cx="6350000" cy="2540000"/>
            </a:xfrm>
            <a:custGeom>
              <a:rect b="b" l="l" r="r" t="t"/>
              <a:pathLst>
                <a:path extrusionOk="0" h="2540000" w="635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4"/>
          <p:cNvSpPr txBox="1"/>
          <p:nvPr/>
        </p:nvSpPr>
        <p:spPr>
          <a:xfrm>
            <a:off x="767014" y="1156256"/>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認識元宇宙</a:t>
            </a:r>
            <a:endParaRPr/>
          </a:p>
        </p:txBody>
      </p:sp>
      <p:sp>
        <p:nvSpPr>
          <p:cNvPr id="159" name="Google Shape;159;p4"/>
          <p:cNvSpPr/>
          <p:nvPr/>
        </p:nvSpPr>
        <p:spPr>
          <a:xfrm>
            <a:off x="14801419" y="9110662"/>
            <a:ext cx="1512616" cy="428625"/>
          </a:xfrm>
          <a:custGeom>
            <a:rect b="b" l="l" r="r" t="t"/>
            <a:pathLst>
              <a:path extrusionOk="0" h="428625" w="1512616">
                <a:moveTo>
                  <a:pt x="0" y="0"/>
                </a:moveTo>
                <a:lnTo>
                  <a:pt x="1512616" y="0"/>
                </a:lnTo>
                <a:lnTo>
                  <a:pt x="1512616" y="428626"/>
                </a:lnTo>
                <a:lnTo>
                  <a:pt x="0" y="428626"/>
                </a:lnTo>
                <a:lnTo>
                  <a:pt x="0" y="0"/>
                </a:lnTo>
                <a:close/>
              </a:path>
            </a:pathLst>
          </a:custGeom>
          <a:blipFill rotWithShape="1">
            <a:blip r:embed="rId7">
              <a:alphaModFix amt="87000"/>
            </a:blip>
            <a:stretch>
              <a:fillRect b="0" l="-72408"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163" name="Shape 163"/>
        <p:cNvGrpSpPr/>
        <p:nvPr/>
      </p:nvGrpSpPr>
      <p:grpSpPr>
        <a:xfrm>
          <a:off x="0" y="0"/>
          <a:ext cx="0" cy="0"/>
          <a:chOff x="0" y="0"/>
          <a:chExt cx="0" cy="0"/>
        </a:xfrm>
      </p:grpSpPr>
      <p:sp>
        <p:nvSpPr>
          <p:cNvPr id="164" name="Google Shape;164;p5"/>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165" name="Google Shape;165;p5"/>
          <p:cNvGrpSpPr/>
          <p:nvPr/>
        </p:nvGrpSpPr>
        <p:grpSpPr>
          <a:xfrm rot="458666">
            <a:off x="14866931" y="-1488183"/>
            <a:ext cx="6955031" cy="12755042"/>
            <a:chOff x="0" y="-28575"/>
            <a:chExt cx="1831778" cy="3359353"/>
          </a:xfrm>
        </p:grpSpPr>
        <p:sp>
          <p:nvSpPr>
            <p:cNvPr id="166" name="Google Shape;166;p5"/>
            <p:cNvSpPr/>
            <p:nvPr/>
          </p:nvSpPr>
          <p:spPr>
            <a:xfrm>
              <a:off x="0" y="0"/>
              <a:ext cx="1831778" cy="3330778"/>
            </a:xfrm>
            <a:custGeom>
              <a:rect b="b" l="l" r="r" t="t"/>
              <a:pathLst>
                <a:path extrusionOk="0"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5"/>
            <p:cNvSpPr txBox="1"/>
            <p:nvPr/>
          </p:nvSpPr>
          <p:spPr>
            <a:xfrm>
              <a:off x="0" y="-28575"/>
              <a:ext cx="1831778" cy="335935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8" name="Google Shape;168;p5"/>
          <p:cNvGrpSpPr/>
          <p:nvPr/>
        </p:nvGrpSpPr>
        <p:grpSpPr>
          <a:xfrm>
            <a:off x="0" y="3066505"/>
            <a:ext cx="18288000" cy="2401223"/>
            <a:chOff x="0" y="-28575"/>
            <a:chExt cx="4358997" cy="572338"/>
          </a:xfrm>
        </p:grpSpPr>
        <p:sp>
          <p:nvSpPr>
            <p:cNvPr id="169" name="Google Shape;169;p5"/>
            <p:cNvSpPr/>
            <p:nvPr/>
          </p:nvSpPr>
          <p:spPr>
            <a:xfrm>
              <a:off x="0" y="0"/>
              <a:ext cx="4358997" cy="543763"/>
            </a:xfrm>
            <a:custGeom>
              <a:rect b="b" l="l" r="r" t="t"/>
              <a:pathLst>
                <a:path extrusionOk="0" h="543763" w="4358997">
                  <a:moveTo>
                    <a:pt x="0" y="0"/>
                  </a:moveTo>
                  <a:lnTo>
                    <a:pt x="4358997" y="0"/>
                  </a:lnTo>
                  <a:lnTo>
                    <a:pt x="4358997" y="543763"/>
                  </a:lnTo>
                  <a:lnTo>
                    <a:pt x="0" y="543763"/>
                  </a:lnTo>
                  <a:close/>
                </a:path>
              </a:pathLst>
            </a:custGeom>
            <a:gradFill>
              <a:gsLst>
                <a:gs pos="0">
                  <a:srgbClr val="3428BA"/>
                </a:gs>
                <a:gs pos="100000">
                  <a:srgbClr val="5FA2DB"/>
                </a:gs>
              </a:gsLst>
              <a:lin ang="0" scaled="0"/>
            </a:gradFill>
            <a:ln>
              <a:noFill/>
            </a:ln>
          </p:spPr>
        </p:sp>
        <p:sp>
          <p:nvSpPr>
            <p:cNvPr id="170" name="Google Shape;170;p5"/>
            <p:cNvSpPr txBox="1"/>
            <p:nvPr/>
          </p:nvSpPr>
          <p:spPr>
            <a:xfrm>
              <a:off x="0" y="-28575"/>
              <a:ext cx="4358997" cy="57233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1" name="Google Shape;171;p5"/>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172" name="Google Shape;172;p5"/>
          <p:cNvSpPr/>
          <p:nvPr/>
        </p:nvSpPr>
        <p:spPr>
          <a:xfrm>
            <a:off x="15292301" y="925830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5">
              <a:alphaModFix amt="87000"/>
            </a:blip>
            <a:stretch>
              <a:fillRect b="0" l="-72408" r="0" t="0"/>
            </a:stretch>
          </a:blipFill>
          <a:ln>
            <a:noFill/>
          </a:ln>
        </p:spPr>
      </p:sp>
      <p:sp>
        <p:nvSpPr>
          <p:cNvPr id="173" name="Google Shape;173;p5"/>
          <p:cNvSpPr/>
          <p:nvPr/>
        </p:nvSpPr>
        <p:spPr>
          <a:xfrm>
            <a:off x="4971981" y="5867926"/>
            <a:ext cx="2120918" cy="1590689"/>
          </a:xfrm>
          <a:custGeom>
            <a:rect b="b" l="l" r="r" t="t"/>
            <a:pathLst>
              <a:path extrusionOk="0" h="1590689" w="2120918">
                <a:moveTo>
                  <a:pt x="0" y="0"/>
                </a:moveTo>
                <a:lnTo>
                  <a:pt x="2120918" y="0"/>
                </a:lnTo>
                <a:lnTo>
                  <a:pt x="2120918" y="1590689"/>
                </a:lnTo>
                <a:lnTo>
                  <a:pt x="0" y="1590689"/>
                </a:lnTo>
                <a:lnTo>
                  <a:pt x="0" y="0"/>
                </a:lnTo>
                <a:close/>
              </a:path>
            </a:pathLst>
          </a:custGeom>
          <a:blipFill rotWithShape="1">
            <a:blip r:embed="rId6">
              <a:alphaModFix/>
            </a:blip>
            <a:stretch>
              <a:fillRect b="0" l="0" r="0" t="0"/>
            </a:stretch>
          </a:blipFill>
          <a:ln>
            <a:noFill/>
          </a:ln>
        </p:spPr>
      </p:sp>
      <p:sp>
        <p:nvSpPr>
          <p:cNvPr id="174" name="Google Shape;174;p5"/>
          <p:cNvSpPr/>
          <p:nvPr/>
        </p:nvSpPr>
        <p:spPr>
          <a:xfrm>
            <a:off x="767014" y="5816397"/>
            <a:ext cx="1775036" cy="1557546"/>
          </a:xfrm>
          <a:custGeom>
            <a:rect b="b" l="l" r="r" t="t"/>
            <a:pathLst>
              <a:path extrusionOk="0" h="1557546" w="1775036">
                <a:moveTo>
                  <a:pt x="0" y="0"/>
                </a:moveTo>
                <a:lnTo>
                  <a:pt x="1775035" y="0"/>
                </a:lnTo>
                <a:lnTo>
                  <a:pt x="1775035" y="1557546"/>
                </a:lnTo>
                <a:lnTo>
                  <a:pt x="0" y="1557546"/>
                </a:lnTo>
                <a:lnTo>
                  <a:pt x="0" y="0"/>
                </a:lnTo>
                <a:close/>
              </a:path>
            </a:pathLst>
          </a:custGeom>
          <a:blipFill rotWithShape="1">
            <a:blip r:embed="rId7">
              <a:alphaModFix/>
            </a:blip>
            <a:stretch>
              <a:fillRect b="0" l="-30058" r="-25936" t="0"/>
            </a:stretch>
          </a:blipFill>
          <a:ln>
            <a:noFill/>
          </a:ln>
        </p:spPr>
      </p:sp>
      <p:sp>
        <p:nvSpPr>
          <p:cNvPr id="175" name="Google Shape;175;p5"/>
          <p:cNvSpPr txBox="1"/>
          <p:nvPr/>
        </p:nvSpPr>
        <p:spPr>
          <a:xfrm>
            <a:off x="767014" y="1156256"/>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認識元宇宙</a:t>
            </a:r>
            <a:endParaRPr/>
          </a:p>
        </p:txBody>
      </p:sp>
      <p:sp>
        <p:nvSpPr>
          <p:cNvPr id="176" name="Google Shape;176;p5"/>
          <p:cNvSpPr txBox="1"/>
          <p:nvPr/>
        </p:nvSpPr>
        <p:spPr>
          <a:xfrm>
            <a:off x="767014" y="3683021"/>
            <a:ext cx="17258702" cy="863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5000" u="none" cap="none" strike="noStrike">
                <a:solidFill>
                  <a:srgbClr val="FFFFFF"/>
                </a:solidFill>
                <a:latin typeface="Noto Sans TC"/>
                <a:ea typeface="Noto Sans TC"/>
                <a:cs typeface="Noto Sans TC"/>
                <a:sym typeface="Noto Sans TC"/>
              </a:rPr>
              <a:t>META(超越) + UNIVERSE(宇宙) =</a:t>
            </a:r>
            <a:r>
              <a:rPr b="0" i="0" lang="en-US" sz="5000" u="none" cap="none" strike="noStrike">
                <a:solidFill>
                  <a:srgbClr val="FF914D"/>
                </a:solidFill>
                <a:latin typeface="Noto Sans TC"/>
                <a:ea typeface="Noto Sans TC"/>
                <a:cs typeface="Noto Sans TC"/>
                <a:sym typeface="Noto Sans TC"/>
              </a:rPr>
              <a:t> </a:t>
            </a:r>
            <a:r>
              <a:rPr b="1" i="0" lang="en-US" sz="5000" u="none" cap="none" strike="noStrike">
                <a:solidFill>
                  <a:srgbClr val="00EDFF"/>
                </a:solidFill>
                <a:latin typeface="Noto Sans TC"/>
                <a:ea typeface="Noto Sans TC"/>
                <a:cs typeface="Noto Sans TC"/>
                <a:sym typeface="Noto Sans TC"/>
              </a:rPr>
              <a:t>元宇宙 (METAVERSE) </a:t>
            </a:r>
            <a:endParaRPr/>
          </a:p>
        </p:txBody>
      </p:sp>
      <p:sp>
        <p:nvSpPr>
          <p:cNvPr id="177" name="Google Shape;177;p5"/>
          <p:cNvSpPr txBox="1"/>
          <p:nvPr/>
        </p:nvSpPr>
        <p:spPr>
          <a:xfrm>
            <a:off x="599830" y="7630065"/>
            <a:ext cx="12980098" cy="2298574"/>
          </a:xfrm>
          <a:prstGeom prst="rect">
            <a:avLst/>
          </a:prstGeom>
          <a:noFill/>
          <a:ln>
            <a:noFill/>
          </a:ln>
        </p:spPr>
        <p:txBody>
          <a:bodyPr anchorCtr="0" anchor="t" bIns="0" lIns="0" spcFirstLastPara="1" rIns="0" wrap="square" tIns="0">
            <a:spAutoFit/>
          </a:bodyPr>
          <a:lstStyle/>
          <a:p>
            <a:pPr indent="0" lvl="0" marL="0" marR="0" rtl="0" algn="just">
              <a:lnSpc>
                <a:spcPct val="168018"/>
              </a:lnSpc>
              <a:spcBef>
                <a:spcPts val="0"/>
              </a:spcBef>
              <a:spcAft>
                <a:spcPts val="0"/>
              </a:spcAft>
              <a:buNone/>
            </a:pPr>
            <a:r>
              <a:rPr b="0" i="0" lang="en-US" sz="3699" u="none" cap="none" strike="noStrike">
                <a:solidFill>
                  <a:srgbClr val="2600B1"/>
                </a:solidFill>
                <a:latin typeface="Noto Sans TC"/>
                <a:ea typeface="Noto Sans TC"/>
                <a:cs typeface="Noto Sans TC"/>
                <a:sym typeface="Noto Sans TC"/>
              </a:rPr>
              <a:t>早於2021年，Facebook將公司名稱改為Meta，表示其重大品牌重塑計劃的一部分。該公司表示，生意已經從社交媒體擴展到了虛擬現實等領域，改名可以更好地「涵蓋」它的業務。</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6"/>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grpSp>
        <p:nvGrpSpPr>
          <p:cNvPr id="187" name="Google Shape;187;p6"/>
          <p:cNvGrpSpPr/>
          <p:nvPr/>
        </p:nvGrpSpPr>
        <p:grpSpPr>
          <a:xfrm>
            <a:off x="2560626" y="2139080"/>
            <a:ext cx="11991123" cy="7256512"/>
            <a:chOff x="0" y="-95250"/>
            <a:chExt cx="3158156" cy="1911180"/>
          </a:xfrm>
        </p:grpSpPr>
        <p:sp>
          <p:nvSpPr>
            <p:cNvPr id="188" name="Google Shape;188;p6"/>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0" name="Google Shape;190;p6"/>
          <p:cNvSpPr/>
          <p:nvPr/>
        </p:nvSpPr>
        <p:spPr>
          <a:xfrm>
            <a:off x="14182774" y="6704839"/>
            <a:ext cx="3405800" cy="3341791"/>
          </a:xfrm>
          <a:custGeom>
            <a:rect b="b" l="l" r="r" t="t"/>
            <a:pathLst>
              <a:path extrusionOk="0" h="3341791" w="3405800">
                <a:moveTo>
                  <a:pt x="0" y="0"/>
                </a:moveTo>
                <a:lnTo>
                  <a:pt x="3405799" y="0"/>
                </a:lnTo>
                <a:lnTo>
                  <a:pt x="3405799" y="3341791"/>
                </a:lnTo>
                <a:lnTo>
                  <a:pt x="0" y="3341791"/>
                </a:lnTo>
                <a:lnTo>
                  <a:pt x="0" y="0"/>
                </a:lnTo>
                <a:close/>
              </a:path>
            </a:pathLst>
          </a:custGeom>
          <a:blipFill rotWithShape="1">
            <a:blip r:embed="rId4">
              <a:alphaModFix/>
            </a:blip>
            <a:stretch>
              <a:fillRect b="0" l="0" r="0" t="-2015"/>
            </a:stretch>
          </a:blipFill>
          <a:ln>
            <a:noFill/>
          </a:ln>
        </p:spPr>
      </p:sp>
      <p:sp>
        <p:nvSpPr>
          <p:cNvPr id="191" name="Google Shape;191;p6"/>
          <p:cNvSpPr txBox="1"/>
          <p:nvPr/>
        </p:nvSpPr>
        <p:spPr>
          <a:xfrm>
            <a:off x="0" y="873922"/>
            <a:ext cx="18288000" cy="2070323"/>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PROJECT NEXT 短片</a:t>
            </a:r>
            <a:endParaRPr/>
          </a:p>
          <a:p>
            <a:pPr indent="0" lvl="0" marL="0" marR="0" rtl="0" algn="ctr">
              <a:lnSpc>
                <a:spcPct val="105001"/>
              </a:lnSpc>
              <a:spcBef>
                <a:spcPts val="0"/>
              </a:spcBef>
              <a:spcAft>
                <a:spcPts val="0"/>
              </a:spcAft>
              <a:buNone/>
            </a:pPr>
            <a:r>
              <a:t/>
            </a:r>
            <a:endParaRPr b="1" i="0" sz="7678" u="none" cap="none" strike="noStrike">
              <a:solidFill>
                <a:srgbClr val="FFFFFF"/>
              </a:solidFill>
              <a:latin typeface="Noto Sans TC"/>
              <a:ea typeface="Noto Sans TC"/>
              <a:cs typeface="Noto Sans TC"/>
              <a:sym typeface="Noto Sans TC"/>
            </a:endParaRPr>
          </a:p>
        </p:txBody>
      </p:sp>
      <p:pic>
        <p:nvPicPr>
          <p:cNvPr descr="香港青年協會全健空間(九龍) 「Project NEXT 新興科技素養及價值教育計劃」&#10;&#10;元宇宙是一個虛擬的共享空間，融合了增強現實（AR）、虛擬現實（VR）和區塊鏈技術，讓用戶能夠互動、創造和交易。隨著元宇宙的興起，學習新興科技素養至關重要，因為它使我們能夠有效參與這個數位生態系統，提升創意和協作能力，並為未來的職業生涯做好準備。快來了解元宇宙的無限可能吧！&#10;&#10;【Project NEXT教學短片】&#10;針對四大新興科技：人工智能、元宇宙、大數據及區塊鏈。&#10;&#10;媒體素養教育網：Medialiteracy.hk&#10;&#10;策劃：香港青年協會全健空間(九龍) &#10;動畫製作：Charlie" id="192" name="Google Shape;192;p6" title="【Project NEXT 教學短片】Episode 1 元宇宙｜新興科技素養及價值教育計劃">
            <a:hlinkClick r:id="rId5"/>
          </p:cNvPr>
          <p:cNvPicPr preferRelativeResize="0"/>
          <p:nvPr/>
        </p:nvPicPr>
        <p:blipFill>
          <a:blip r:embed="rId6">
            <a:alphaModFix/>
          </a:blip>
          <a:stretch>
            <a:fillRect/>
          </a:stretch>
        </p:blipFill>
        <p:spPr>
          <a:xfrm>
            <a:off x="3065500" y="2944240"/>
            <a:ext cx="10981375" cy="61770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7"/>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grpSp>
        <p:nvGrpSpPr>
          <p:cNvPr id="198" name="Google Shape;198;p7"/>
          <p:cNvGrpSpPr/>
          <p:nvPr/>
        </p:nvGrpSpPr>
        <p:grpSpPr>
          <a:xfrm>
            <a:off x="2560626" y="2049825"/>
            <a:ext cx="12423978" cy="7518457"/>
            <a:chOff x="0" y="-95250"/>
            <a:chExt cx="3158156" cy="1911180"/>
          </a:xfrm>
        </p:grpSpPr>
        <p:sp>
          <p:nvSpPr>
            <p:cNvPr id="199" name="Google Shape;199;p7"/>
            <p:cNvSpPr/>
            <p:nvPr/>
          </p:nvSpPr>
          <p:spPr>
            <a:xfrm>
              <a:off x="0" y="0"/>
              <a:ext cx="3158156" cy="1815930"/>
            </a:xfrm>
            <a:custGeom>
              <a:rect b="b" l="l" r="r" t="t"/>
              <a:pathLst>
                <a:path extrusionOk="0" h="1815930" w="3158156">
                  <a:moveTo>
                    <a:pt x="36765" y="0"/>
                  </a:moveTo>
                  <a:lnTo>
                    <a:pt x="3121390" y="0"/>
                  </a:lnTo>
                  <a:cubicBezTo>
                    <a:pt x="3131141" y="0"/>
                    <a:pt x="3140493" y="3873"/>
                    <a:pt x="3147388" y="10768"/>
                  </a:cubicBezTo>
                  <a:cubicBezTo>
                    <a:pt x="3154282" y="17663"/>
                    <a:pt x="3158156" y="27015"/>
                    <a:pt x="3158156" y="36765"/>
                  </a:cubicBezTo>
                  <a:lnTo>
                    <a:pt x="3158156" y="1779165"/>
                  </a:lnTo>
                  <a:cubicBezTo>
                    <a:pt x="3158156" y="1788915"/>
                    <a:pt x="3154282" y="1798267"/>
                    <a:pt x="3147388" y="1805162"/>
                  </a:cubicBezTo>
                  <a:cubicBezTo>
                    <a:pt x="3140493" y="1812057"/>
                    <a:pt x="3131141" y="1815930"/>
                    <a:pt x="3121390" y="1815930"/>
                  </a:cubicBezTo>
                  <a:lnTo>
                    <a:pt x="36765" y="1815930"/>
                  </a:lnTo>
                  <a:cubicBezTo>
                    <a:pt x="27015" y="1815930"/>
                    <a:pt x="17663" y="1812057"/>
                    <a:pt x="10768" y="1805162"/>
                  </a:cubicBezTo>
                  <a:cubicBezTo>
                    <a:pt x="3873" y="1798267"/>
                    <a:pt x="0" y="1788915"/>
                    <a:pt x="0" y="1779165"/>
                  </a:cubicBezTo>
                  <a:lnTo>
                    <a:pt x="0" y="36765"/>
                  </a:lnTo>
                  <a:cubicBezTo>
                    <a:pt x="0" y="27015"/>
                    <a:pt x="3873" y="17663"/>
                    <a:pt x="10768" y="10768"/>
                  </a:cubicBezTo>
                  <a:cubicBezTo>
                    <a:pt x="17663" y="3873"/>
                    <a:pt x="27015" y="0"/>
                    <a:pt x="36765"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7"/>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01" name="Google Shape;201;p7"/>
          <p:cNvSpPr/>
          <p:nvPr/>
        </p:nvSpPr>
        <p:spPr>
          <a:xfrm>
            <a:off x="2930615" y="2710282"/>
            <a:ext cx="11684000" cy="6572250"/>
          </a:xfrm>
          <a:custGeom>
            <a:rect b="b" l="l" r="r" t="t"/>
            <a:pathLst>
              <a:path extrusionOk="0" h="6572250" w="11684000">
                <a:moveTo>
                  <a:pt x="0" y="0"/>
                </a:moveTo>
                <a:lnTo>
                  <a:pt x="11684000" y="0"/>
                </a:lnTo>
                <a:lnTo>
                  <a:pt x="11684000" y="6572250"/>
                </a:lnTo>
                <a:lnTo>
                  <a:pt x="0" y="6572250"/>
                </a:lnTo>
                <a:lnTo>
                  <a:pt x="0" y="0"/>
                </a:lnTo>
                <a:close/>
              </a:path>
            </a:pathLst>
          </a:custGeom>
          <a:blipFill rotWithShape="1">
            <a:blip r:embed="rId4">
              <a:alphaModFix/>
            </a:blip>
            <a:stretch>
              <a:fillRect b="0" l="0" r="0" t="0"/>
            </a:stretch>
          </a:blipFill>
          <a:ln>
            <a:noFill/>
          </a:ln>
        </p:spPr>
      </p:sp>
      <p:sp>
        <p:nvSpPr>
          <p:cNvPr id="202" name="Google Shape;202;p7"/>
          <p:cNvSpPr txBox="1"/>
          <p:nvPr/>
        </p:nvSpPr>
        <p:spPr>
          <a:xfrm>
            <a:off x="0" y="1152525"/>
            <a:ext cx="18288000" cy="809214"/>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5978" u="none" cap="none" strike="noStrike">
                <a:solidFill>
                  <a:srgbClr val="FFFFFF"/>
                </a:solidFill>
                <a:latin typeface="Noto Sans TC"/>
                <a:ea typeface="Noto Sans TC"/>
                <a:cs typeface="Noto Sans TC"/>
                <a:sym typeface="Noto Sans TC"/>
              </a:rPr>
              <a:t>在不同數碼平台創作代表自己的虛擬頭像</a:t>
            </a:r>
            <a:endParaRPr/>
          </a:p>
        </p:txBody>
      </p:sp>
      <p:sp>
        <p:nvSpPr>
          <p:cNvPr id="203" name="Google Shape;203;p7"/>
          <p:cNvSpPr/>
          <p:nvPr/>
        </p:nvSpPr>
        <p:spPr>
          <a:xfrm>
            <a:off x="769855" y="859057"/>
            <a:ext cx="1300900" cy="1300900"/>
          </a:xfrm>
          <a:custGeom>
            <a:rect b="b" l="l" r="r" t="t"/>
            <a:pathLst>
              <a:path extrusionOk="0" h="1300900" w="1300900">
                <a:moveTo>
                  <a:pt x="0" y="0"/>
                </a:moveTo>
                <a:lnTo>
                  <a:pt x="1300900" y="0"/>
                </a:lnTo>
                <a:lnTo>
                  <a:pt x="1300900" y="1300900"/>
                </a:lnTo>
                <a:lnTo>
                  <a:pt x="0" y="1300900"/>
                </a:lnTo>
                <a:lnTo>
                  <a:pt x="0" y="0"/>
                </a:lnTo>
                <a:close/>
              </a:path>
            </a:pathLst>
          </a:custGeom>
          <a:blipFill rotWithShape="1">
            <a:blip r:embed="rId5">
              <a:alphaModFix/>
            </a:blip>
            <a:stretch>
              <a:fillRect b="0" l="0" r="0" t="0"/>
            </a:stretch>
          </a:blipFill>
          <a:ln>
            <a:noFill/>
          </a:ln>
        </p:spPr>
      </p:sp>
      <p:sp>
        <p:nvSpPr>
          <p:cNvPr id="204" name="Google Shape;204;p7"/>
          <p:cNvSpPr txBox="1"/>
          <p:nvPr/>
        </p:nvSpPr>
        <p:spPr>
          <a:xfrm>
            <a:off x="2930615" y="9582755"/>
            <a:ext cx="2053314" cy="475828"/>
          </a:xfrm>
          <a:prstGeom prst="rect">
            <a:avLst/>
          </a:prstGeom>
          <a:noFill/>
          <a:ln>
            <a:noFill/>
          </a:ln>
        </p:spPr>
        <p:txBody>
          <a:bodyPr anchorCtr="0" anchor="t" bIns="0" lIns="0" spcFirstLastPara="1" rIns="0" wrap="square" tIns="0">
            <a:spAutoFit/>
          </a:bodyPr>
          <a:lstStyle/>
          <a:p>
            <a:pPr indent="0" lvl="0" marL="0" marR="0" rtl="0" algn="ctr">
              <a:lnSpc>
                <a:spcPct val="154043"/>
              </a:lnSpc>
              <a:spcBef>
                <a:spcPts val="0"/>
              </a:spcBef>
              <a:spcAft>
                <a:spcPts val="0"/>
              </a:spcAft>
              <a:buNone/>
            </a:pPr>
            <a:r>
              <a:rPr b="0" i="0" lang="en-US" sz="2572" u="none" cap="none" strike="noStrike">
                <a:solidFill>
                  <a:srgbClr val="FFFCF3"/>
                </a:solidFill>
                <a:latin typeface="Noto Sans TC"/>
                <a:ea typeface="Noto Sans TC"/>
                <a:cs typeface="Noto Sans TC"/>
                <a:sym typeface="Noto Sans TC"/>
              </a:rPr>
              <a:t>(香港01,2023)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8"/>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210" name="Google Shape;210;p8"/>
          <p:cNvGrpSpPr/>
          <p:nvPr/>
        </p:nvGrpSpPr>
        <p:grpSpPr>
          <a:xfrm>
            <a:off x="8617790" y="1633686"/>
            <a:ext cx="11970329" cy="9295078"/>
            <a:chOff x="0" y="-28575"/>
            <a:chExt cx="3637011" cy="2824175"/>
          </a:xfrm>
        </p:grpSpPr>
        <p:sp>
          <p:nvSpPr>
            <p:cNvPr id="211" name="Google Shape;211;p8"/>
            <p:cNvSpPr/>
            <p:nvPr/>
          </p:nvSpPr>
          <p:spPr>
            <a:xfrm>
              <a:off x="0" y="0"/>
              <a:ext cx="3637011" cy="2795600"/>
            </a:xfrm>
            <a:custGeom>
              <a:rect b="b" l="l" r="r" t="t"/>
              <a:pathLst>
                <a:path extrusionOk="0" h="2795600" w="3637011">
                  <a:moveTo>
                    <a:pt x="56915" y="0"/>
                  </a:moveTo>
                  <a:lnTo>
                    <a:pt x="3580096" y="0"/>
                  </a:lnTo>
                  <a:cubicBezTo>
                    <a:pt x="3611529" y="0"/>
                    <a:pt x="3637011" y="25482"/>
                    <a:pt x="3637011" y="56915"/>
                  </a:cubicBezTo>
                  <a:lnTo>
                    <a:pt x="3637011" y="2738685"/>
                  </a:lnTo>
                  <a:cubicBezTo>
                    <a:pt x="3637011" y="2770119"/>
                    <a:pt x="3611529" y="2795600"/>
                    <a:pt x="3580096" y="2795600"/>
                  </a:cubicBezTo>
                  <a:lnTo>
                    <a:pt x="56915" y="2795600"/>
                  </a:lnTo>
                  <a:cubicBezTo>
                    <a:pt x="25482" y="2795600"/>
                    <a:pt x="0" y="2770119"/>
                    <a:pt x="0" y="2738685"/>
                  </a:cubicBezTo>
                  <a:lnTo>
                    <a:pt x="0" y="56915"/>
                  </a:lnTo>
                  <a:cubicBezTo>
                    <a:pt x="0" y="25482"/>
                    <a:pt x="25482" y="0"/>
                    <a:pt x="56915"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
            <p:cNvSpPr txBox="1"/>
            <p:nvPr/>
          </p:nvSpPr>
          <p:spPr>
            <a:xfrm>
              <a:off x="0" y="-28575"/>
              <a:ext cx="3637010"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3" name="Google Shape;213;p8"/>
          <p:cNvSpPr/>
          <p:nvPr/>
        </p:nvSpPr>
        <p:spPr>
          <a:xfrm>
            <a:off x="10013964" y="2192519"/>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grpSp>
        <p:nvGrpSpPr>
          <p:cNvPr id="214" name="Google Shape;214;p8"/>
          <p:cNvGrpSpPr/>
          <p:nvPr/>
        </p:nvGrpSpPr>
        <p:grpSpPr>
          <a:xfrm>
            <a:off x="1029270" y="1628629"/>
            <a:ext cx="5951308" cy="1687711"/>
            <a:chOff x="0" y="-38100"/>
            <a:chExt cx="1567423" cy="444500"/>
          </a:xfrm>
        </p:grpSpPr>
        <p:sp>
          <p:nvSpPr>
            <p:cNvPr id="215" name="Google Shape;215;p8"/>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8"/>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7" name="Google Shape;217;p8"/>
          <p:cNvGrpSpPr/>
          <p:nvPr/>
        </p:nvGrpSpPr>
        <p:grpSpPr>
          <a:xfrm>
            <a:off x="-2209847" y="4042276"/>
            <a:ext cx="10827637" cy="2082563"/>
            <a:chOff x="0" y="-28575"/>
            <a:chExt cx="2580798" cy="496385"/>
          </a:xfrm>
        </p:grpSpPr>
        <p:sp>
          <p:nvSpPr>
            <p:cNvPr id="218" name="Google Shape;218;p8"/>
            <p:cNvSpPr/>
            <p:nvPr/>
          </p:nvSpPr>
          <p:spPr>
            <a:xfrm>
              <a:off x="0" y="0"/>
              <a:ext cx="2580798" cy="467810"/>
            </a:xfrm>
            <a:custGeom>
              <a:rect b="b" l="l" r="r" t="t"/>
              <a:pathLst>
                <a:path extrusionOk="0" h="467810" w="2580798">
                  <a:moveTo>
                    <a:pt x="0" y="0"/>
                  </a:moveTo>
                  <a:lnTo>
                    <a:pt x="2580798" y="0"/>
                  </a:lnTo>
                  <a:lnTo>
                    <a:pt x="2580798" y="467810"/>
                  </a:lnTo>
                  <a:lnTo>
                    <a:pt x="0" y="467810"/>
                  </a:lnTo>
                  <a:close/>
                </a:path>
              </a:pathLst>
            </a:custGeom>
            <a:gradFill>
              <a:gsLst>
                <a:gs pos="0">
                  <a:srgbClr val="3428BA"/>
                </a:gs>
                <a:gs pos="100000">
                  <a:srgbClr val="5FA2DB"/>
                </a:gs>
              </a:gsLst>
              <a:lin ang="0" scaled="0"/>
            </a:gradFill>
            <a:ln>
              <a:noFill/>
            </a:ln>
          </p:spPr>
        </p:sp>
        <p:sp>
          <p:nvSpPr>
            <p:cNvPr id="219" name="Google Shape;219;p8"/>
            <p:cNvSpPr txBox="1"/>
            <p:nvPr/>
          </p:nvSpPr>
          <p:spPr>
            <a:xfrm>
              <a:off x="0" y="-28575"/>
              <a:ext cx="2580798" cy="49638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0" name="Google Shape;220;p8"/>
          <p:cNvGrpSpPr/>
          <p:nvPr/>
        </p:nvGrpSpPr>
        <p:grpSpPr>
          <a:xfrm>
            <a:off x="-1195749" y="7058289"/>
            <a:ext cx="5077990" cy="5077990"/>
            <a:chOff x="0" y="0"/>
            <a:chExt cx="812800" cy="812800"/>
          </a:xfrm>
        </p:grpSpPr>
        <p:sp>
          <p:nvSpPr>
            <p:cNvPr id="221" name="Google Shape;221;p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795AC6">
                    <a:alpha val="4313"/>
                  </a:srgbClr>
                </a:gs>
                <a:gs pos="100000">
                  <a:srgbClr val="5540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8"/>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3" name="Google Shape;223;p8"/>
          <p:cNvSpPr/>
          <p:nvPr/>
        </p:nvSpPr>
        <p:spPr>
          <a:xfrm>
            <a:off x="2815947" y="6311170"/>
            <a:ext cx="3735705" cy="4038600"/>
          </a:xfrm>
          <a:custGeom>
            <a:rect b="b" l="l" r="r" t="t"/>
            <a:pathLst>
              <a:path extrusionOk="0" h="4038600" w="3735705">
                <a:moveTo>
                  <a:pt x="0" y="0"/>
                </a:moveTo>
                <a:lnTo>
                  <a:pt x="3735705" y="0"/>
                </a:lnTo>
                <a:lnTo>
                  <a:pt x="3735705" y="4038600"/>
                </a:lnTo>
                <a:lnTo>
                  <a:pt x="0" y="4038600"/>
                </a:lnTo>
                <a:lnTo>
                  <a:pt x="0" y="0"/>
                </a:lnTo>
                <a:close/>
              </a:path>
            </a:pathLst>
          </a:custGeom>
          <a:blipFill rotWithShape="1">
            <a:blip r:embed="rId5">
              <a:alphaModFix/>
            </a:blip>
            <a:stretch>
              <a:fillRect b="0" l="0" r="0" t="0"/>
            </a:stretch>
          </a:blipFill>
          <a:ln>
            <a:noFill/>
          </a:ln>
        </p:spPr>
      </p:sp>
      <p:sp>
        <p:nvSpPr>
          <p:cNvPr id="224" name="Google Shape;224;p8"/>
          <p:cNvSpPr txBox="1"/>
          <p:nvPr/>
        </p:nvSpPr>
        <p:spPr>
          <a:xfrm>
            <a:off x="1028700" y="1988037"/>
            <a:ext cx="5951877" cy="123715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熱身遊戲</a:t>
            </a:r>
            <a:endParaRPr/>
          </a:p>
        </p:txBody>
      </p:sp>
      <p:sp>
        <p:nvSpPr>
          <p:cNvPr id="225" name="Google Shape;225;p8"/>
          <p:cNvSpPr txBox="1"/>
          <p:nvPr/>
        </p:nvSpPr>
        <p:spPr>
          <a:xfrm>
            <a:off x="1159550" y="4420550"/>
            <a:ext cx="7886400" cy="1693200"/>
          </a:xfrm>
          <a:prstGeom prst="rect">
            <a:avLst/>
          </a:prstGeom>
          <a:noFill/>
          <a:ln>
            <a:noFill/>
          </a:ln>
        </p:spPr>
        <p:txBody>
          <a:bodyPr anchorCtr="0" anchor="t" bIns="0" lIns="0" spcFirstLastPara="1" rIns="0" wrap="square" tIns="0">
            <a:spAutoFit/>
          </a:bodyPr>
          <a:lstStyle/>
          <a:p>
            <a:pPr indent="0" lvl="0" marL="0" marR="0" rtl="0" algn="l">
              <a:lnSpc>
                <a:spcPct val="101000"/>
              </a:lnSpc>
              <a:spcBef>
                <a:spcPts val="0"/>
              </a:spcBef>
              <a:spcAft>
                <a:spcPts val="0"/>
              </a:spcAft>
              <a:buNone/>
            </a:pPr>
            <a:r>
              <a:rPr b="0" i="0" lang="en-US" sz="11000" u="none" cap="none" strike="noStrike">
                <a:solidFill>
                  <a:srgbClr val="FFFFFF"/>
                </a:solidFill>
                <a:latin typeface="Noto Sans TC"/>
                <a:ea typeface="Noto Sans TC"/>
                <a:cs typeface="Noto Sans TC"/>
                <a:sym typeface="Noto Sans TC"/>
              </a:rPr>
              <a:t>腦力快閃賽</a:t>
            </a:r>
            <a:endParaRPr/>
          </a:p>
        </p:txBody>
      </p:sp>
      <p:sp>
        <p:nvSpPr>
          <p:cNvPr id="226" name="Google Shape;226;p8"/>
          <p:cNvSpPr txBox="1"/>
          <p:nvPr/>
        </p:nvSpPr>
        <p:spPr>
          <a:xfrm>
            <a:off x="9144000" y="3331039"/>
            <a:ext cx="8746306" cy="5927261"/>
          </a:xfrm>
          <a:prstGeom prst="rect">
            <a:avLst/>
          </a:prstGeom>
          <a:noFill/>
          <a:ln>
            <a:noFill/>
          </a:ln>
        </p:spPr>
        <p:txBody>
          <a:bodyPr anchorCtr="0" anchor="t" bIns="0" lIns="0" spcFirstLastPara="1" rIns="0" wrap="square" tIns="0">
            <a:spAutoFit/>
          </a:bodyPr>
          <a:lstStyle/>
          <a:p>
            <a:pPr indent="-415155" lvl="1" marL="830309" marR="0" rtl="0" algn="l">
              <a:lnSpc>
                <a:spcPct val="176020"/>
              </a:lnSpc>
              <a:spcBef>
                <a:spcPts val="0"/>
              </a:spcBef>
              <a:spcAft>
                <a:spcPts val="0"/>
              </a:spcAft>
              <a:buClr>
                <a:srgbClr val="FFFFFF"/>
              </a:buClr>
              <a:buSzPts val="3845"/>
              <a:buFont typeface="Arial"/>
              <a:buChar char="•"/>
            </a:pPr>
            <a:r>
              <a:rPr b="0" i="0" lang="en-US" sz="3845" u="none" cap="none" strike="noStrike">
                <a:solidFill>
                  <a:srgbClr val="FFFFFF"/>
                </a:solidFill>
                <a:latin typeface="Noto Sans TC"/>
                <a:ea typeface="Noto Sans TC"/>
                <a:cs typeface="Noto Sans TC"/>
                <a:sym typeface="Noto Sans TC"/>
              </a:rPr>
              <a:t>全班分為4-5 隊，計時1分鐘</a:t>
            </a:r>
            <a:endParaRPr/>
          </a:p>
          <a:p>
            <a:pPr indent="-415155" lvl="1" marL="830309" marR="0" rtl="0" algn="l">
              <a:lnSpc>
                <a:spcPct val="176020"/>
              </a:lnSpc>
              <a:spcBef>
                <a:spcPts val="0"/>
              </a:spcBef>
              <a:spcAft>
                <a:spcPts val="0"/>
              </a:spcAft>
              <a:buClr>
                <a:srgbClr val="FFFFFF"/>
              </a:buClr>
              <a:buSzPts val="3845"/>
              <a:buFont typeface="Arial"/>
              <a:buChar char="•"/>
            </a:pPr>
            <a:r>
              <a:rPr b="0" i="0" lang="en-US" sz="3845" u="none" cap="none" strike="noStrike">
                <a:solidFill>
                  <a:srgbClr val="FFFFFF"/>
                </a:solidFill>
                <a:latin typeface="Noto Sans TC"/>
                <a:ea typeface="Noto Sans TC"/>
                <a:cs typeface="Noto Sans TC"/>
                <a:sym typeface="Noto Sans TC"/>
              </a:rPr>
              <a:t>每隊每次只能派一位同學到黑板前寫出題目相關的答案後回座位，接著再派下一位同學寫出答案，如此類推。</a:t>
            </a:r>
            <a:endParaRPr/>
          </a:p>
          <a:p>
            <a:pPr indent="0" lvl="0" marL="0" marR="0" rtl="0" algn="l">
              <a:lnSpc>
                <a:spcPct val="176020"/>
              </a:lnSpc>
              <a:spcBef>
                <a:spcPts val="0"/>
              </a:spcBef>
              <a:spcAft>
                <a:spcPts val="0"/>
              </a:spcAft>
              <a:buNone/>
            </a:pPr>
            <a:r>
              <a:t/>
            </a:r>
            <a:endParaRPr b="0" i="0" sz="3845" u="none" cap="none" strike="noStrike">
              <a:solidFill>
                <a:srgbClr val="FFFFFF"/>
              </a:solidFill>
              <a:latin typeface="Noto Sans TC"/>
              <a:ea typeface="Noto Sans TC"/>
              <a:cs typeface="Noto Sans TC"/>
              <a:sym typeface="Noto Sans TC"/>
            </a:endParaRPr>
          </a:p>
          <a:p>
            <a:pPr indent="-415155" lvl="1" marL="830309" marR="0" rtl="0" algn="l">
              <a:lnSpc>
                <a:spcPct val="176020"/>
              </a:lnSpc>
              <a:spcBef>
                <a:spcPts val="0"/>
              </a:spcBef>
              <a:spcAft>
                <a:spcPts val="0"/>
              </a:spcAft>
              <a:buClr>
                <a:srgbClr val="FFFFFF"/>
              </a:buClr>
              <a:buSzPts val="3845"/>
              <a:buFont typeface="Arial"/>
              <a:buChar char="•"/>
            </a:pPr>
            <a:r>
              <a:rPr b="0" i="0" lang="en-US" sz="3845" u="none" cap="none" strike="noStrike">
                <a:solidFill>
                  <a:srgbClr val="FFFFFF"/>
                </a:solidFill>
                <a:latin typeface="Noto Sans TC"/>
                <a:ea typeface="Noto Sans TC"/>
                <a:cs typeface="Noto Sans TC"/>
                <a:sym typeface="Noto Sans TC"/>
              </a:rPr>
              <a:t>在黑板寫得最多答案的組別為之勝利</a:t>
            </a:r>
            <a:endParaRPr/>
          </a:p>
          <a:p>
            <a:pPr indent="0" lvl="0" marL="0" marR="0" rtl="0" algn="l">
              <a:lnSpc>
                <a:spcPct val="176020"/>
              </a:lnSpc>
              <a:spcBef>
                <a:spcPts val="0"/>
              </a:spcBef>
              <a:spcAft>
                <a:spcPts val="0"/>
              </a:spcAft>
              <a:buNone/>
            </a:pPr>
            <a:r>
              <a:t/>
            </a:r>
            <a:endParaRPr b="0" i="0" sz="3845" u="none" cap="none" strike="noStrike">
              <a:solidFill>
                <a:srgbClr val="FFFFFF"/>
              </a:solidFill>
              <a:latin typeface="Noto Sans TC"/>
              <a:ea typeface="Noto Sans TC"/>
              <a:cs typeface="Noto Sans TC"/>
              <a:sym typeface="Noto Sans T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9"/>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232" name="Google Shape;232;p9"/>
          <p:cNvGrpSpPr/>
          <p:nvPr/>
        </p:nvGrpSpPr>
        <p:grpSpPr>
          <a:xfrm>
            <a:off x="8617790" y="1633686"/>
            <a:ext cx="11970329" cy="9295078"/>
            <a:chOff x="0" y="-28575"/>
            <a:chExt cx="3637011" cy="2824175"/>
          </a:xfrm>
        </p:grpSpPr>
        <p:sp>
          <p:nvSpPr>
            <p:cNvPr id="233" name="Google Shape;233;p9"/>
            <p:cNvSpPr/>
            <p:nvPr/>
          </p:nvSpPr>
          <p:spPr>
            <a:xfrm>
              <a:off x="0" y="0"/>
              <a:ext cx="3637011" cy="2795600"/>
            </a:xfrm>
            <a:custGeom>
              <a:rect b="b" l="l" r="r" t="t"/>
              <a:pathLst>
                <a:path extrusionOk="0" h="2795600" w="3637011">
                  <a:moveTo>
                    <a:pt x="56915" y="0"/>
                  </a:moveTo>
                  <a:lnTo>
                    <a:pt x="3580096" y="0"/>
                  </a:lnTo>
                  <a:cubicBezTo>
                    <a:pt x="3611529" y="0"/>
                    <a:pt x="3637011" y="25482"/>
                    <a:pt x="3637011" y="56915"/>
                  </a:cubicBezTo>
                  <a:lnTo>
                    <a:pt x="3637011" y="2738685"/>
                  </a:lnTo>
                  <a:cubicBezTo>
                    <a:pt x="3637011" y="2770119"/>
                    <a:pt x="3611529" y="2795600"/>
                    <a:pt x="3580096" y="2795600"/>
                  </a:cubicBezTo>
                  <a:lnTo>
                    <a:pt x="56915" y="2795600"/>
                  </a:lnTo>
                  <a:cubicBezTo>
                    <a:pt x="25482" y="2795600"/>
                    <a:pt x="0" y="2770119"/>
                    <a:pt x="0" y="2738685"/>
                  </a:cubicBezTo>
                  <a:lnTo>
                    <a:pt x="0" y="56915"/>
                  </a:lnTo>
                  <a:cubicBezTo>
                    <a:pt x="0" y="25482"/>
                    <a:pt x="25482" y="0"/>
                    <a:pt x="56915"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9"/>
            <p:cNvSpPr txBox="1"/>
            <p:nvPr/>
          </p:nvSpPr>
          <p:spPr>
            <a:xfrm>
              <a:off x="0" y="-28575"/>
              <a:ext cx="3637010"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5" name="Google Shape;235;p9"/>
          <p:cNvSpPr/>
          <p:nvPr/>
        </p:nvSpPr>
        <p:spPr>
          <a:xfrm>
            <a:off x="10013964" y="2192519"/>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grpSp>
        <p:nvGrpSpPr>
          <p:cNvPr id="236" name="Google Shape;236;p9"/>
          <p:cNvGrpSpPr/>
          <p:nvPr/>
        </p:nvGrpSpPr>
        <p:grpSpPr>
          <a:xfrm>
            <a:off x="1029270" y="1628629"/>
            <a:ext cx="5951308" cy="1687711"/>
            <a:chOff x="0" y="-38100"/>
            <a:chExt cx="1567423" cy="444500"/>
          </a:xfrm>
        </p:grpSpPr>
        <p:sp>
          <p:nvSpPr>
            <p:cNvPr id="237" name="Google Shape;237;p9"/>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39" name="Google Shape;239;p9"/>
          <p:cNvGrpSpPr/>
          <p:nvPr/>
        </p:nvGrpSpPr>
        <p:grpSpPr>
          <a:xfrm>
            <a:off x="-2209847" y="4042276"/>
            <a:ext cx="10827637" cy="2082563"/>
            <a:chOff x="0" y="-28575"/>
            <a:chExt cx="2580798" cy="496385"/>
          </a:xfrm>
        </p:grpSpPr>
        <p:sp>
          <p:nvSpPr>
            <p:cNvPr id="240" name="Google Shape;240;p9"/>
            <p:cNvSpPr/>
            <p:nvPr/>
          </p:nvSpPr>
          <p:spPr>
            <a:xfrm>
              <a:off x="0" y="0"/>
              <a:ext cx="2580798" cy="467810"/>
            </a:xfrm>
            <a:custGeom>
              <a:rect b="b" l="l" r="r" t="t"/>
              <a:pathLst>
                <a:path extrusionOk="0" h="467810" w="2580798">
                  <a:moveTo>
                    <a:pt x="0" y="0"/>
                  </a:moveTo>
                  <a:lnTo>
                    <a:pt x="2580798" y="0"/>
                  </a:lnTo>
                  <a:lnTo>
                    <a:pt x="2580798" y="467810"/>
                  </a:lnTo>
                  <a:lnTo>
                    <a:pt x="0" y="467810"/>
                  </a:lnTo>
                  <a:close/>
                </a:path>
              </a:pathLst>
            </a:custGeom>
            <a:gradFill>
              <a:gsLst>
                <a:gs pos="0">
                  <a:srgbClr val="3428BA"/>
                </a:gs>
                <a:gs pos="100000">
                  <a:srgbClr val="5FA2DB"/>
                </a:gs>
              </a:gsLst>
              <a:lin ang="0" scaled="0"/>
            </a:gradFill>
            <a:ln>
              <a:noFill/>
            </a:ln>
          </p:spPr>
        </p:sp>
        <p:sp>
          <p:nvSpPr>
            <p:cNvPr id="241" name="Google Shape;241;p9"/>
            <p:cNvSpPr txBox="1"/>
            <p:nvPr/>
          </p:nvSpPr>
          <p:spPr>
            <a:xfrm>
              <a:off x="0" y="-28575"/>
              <a:ext cx="2580798" cy="49638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2" name="Google Shape;242;p9"/>
          <p:cNvGrpSpPr/>
          <p:nvPr/>
        </p:nvGrpSpPr>
        <p:grpSpPr>
          <a:xfrm>
            <a:off x="-1195749" y="7058289"/>
            <a:ext cx="5077990" cy="5077990"/>
            <a:chOff x="0" y="0"/>
            <a:chExt cx="812800" cy="812800"/>
          </a:xfrm>
        </p:grpSpPr>
        <p:sp>
          <p:nvSpPr>
            <p:cNvPr id="243" name="Google Shape;243;p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795AC6">
                    <a:alpha val="4313"/>
                  </a:srgbClr>
                </a:gs>
                <a:gs pos="100000">
                  <a:srgbClr val="5540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9"/>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5" name="Google Shape;245;p9"/>
          <p:cNvSpPr/>
          <p:nvPr/>
        </p:nvSpPr>
        <p:spPr>
          <a:xfrm>
            <a:off x="2815947" y="6311170"/>
            <a:ext cx="3735705" cy="4038600"/>
          </a:xfrm>
          <a:custGeom>
            <a:rect b="b" l="l" r="r" t="t"/>
            <a:pathLst>
              <a:path extrusionOk="0" h="4038600" w="3735705">
                <a:moveTo>
                  <a:pt x="0" y="0"/>
                </a:moveTo>
                <a:lnTo>
                  <a:pt x="3735705" y="0"/>
                </a:lnTo>
                <a:lnTo>
                  <a:pt x="3735705" y="4038600"/>
                </a:lnTo>
                <a:lnTo>
                  <a:pt x="0" y="4038600"/>
                </a:lnTo>
                <a:lnTo>
                  <a:pt x="0" y="0"/>
                </a:lnTo>
                <a:close/>
              </a:path>
            </a:pathLst>
          </a:custGeom>
          <a:blipFill rotWithShape="1">
            <a:blip r:embed="rId5">
              <a:alphaModFix/>
            </a:blip>
            <a:stretch>
              <a:fillRect b="0" l="0" r="0" t="0"/>
            </a:stretch>
          </a:blipFill>
          <a:ln>
            <a:noFill/>
          </a:ln>
        </p:spPr>
      </p:sp>
      <p:sp>
        <p:nvSpPr>
          <p:cNvPr id="246" name="Google Shape;246;p9"/>
          <p:cNvSpPr/>
          <p:nvPr/>
        </p:nvSpPr>
        <p:spPr>
          <a:xfrm>
            <a:off x="14387996" y="2621144"/>
            <a:ext cx="3900004" cy="7665856"/>
          </a:xfrm>
          <a:custGeom>
            <a:rect b="b" l="l" r="r" t="t"/>
            <a:pathLst>
              <a:path extrusionOk="0" h="7665856" w="3900004">
                <a:moveTo>
                  <a:pt x="0" y="0"/>
                </a:moveTo>
                <a:lnTo>
                  <a:pt x="3900004" y="0"/>
                </a:lnTo>
                <a:lnTo>
                  <a:pt x="3900004" y="7665856"/>
                </a:lnTo>
                <a:lnTo>
                  <a:pt x="0" y="7665856"/>
                </a:lnTo>
                <a:lnTo>
                  <a:pt x="0" y="0"/>
                </a:lnTo>
                <a:close/>
              </a:path>
            </a:pathLst>
          </a:custGeom>
          <a:blipFill rotWithShape="1">
            <a:blip r:embed="rId6">
              <a:alphaModFix/>
            </a:blip>
            <a:stretch>
              <a:fillRect b="0" l="0" r="0" t="0"/>
            </a:stretch>
          </a:blipFill>
          <a:ln>
            <a:noFill/>
          </a:ln>
        </p:spPr>
      </p:sp>
      <p:sp>
        <p:nvSpPr>
          <p:cNvPr id="247" name="Google Shape;247;p9"/>
          <p:cNvSpPr txBox="1"/>
          <p:nvPr/>
        </p:nvSpPr>
        <p:spPr>
          <a:xfrm>
            <a:off x="1028700" y="1988037"/>
            <a:ext cx="5951877" cy="123715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熱身遊戲</a:t>
            </a:r>
            <a:endParaRPr/>
          </a:p>
        </p:txBody>
      </p:sp>
      <p:sp>
        <p:nvSpPr>
          <p:cNvPr id="248" name="Google Shape;248;p9"/>
          <p:cNvSpPr txBox="1"/>
          <p:nvPr/>
        </p:nvSpPr>
        <p:spPr>
          <a:xfrm>
            <a:off x="1159550" y="4420550"/>
            <a:ext cx="7647300" cy="1693200"/>
          </a:xfrm>
          <a:prstGeom prst="rect">
            <a:avLst/>
          </a:prstGeom>
          <a:noFill/>
          <a:ln>
            <a:noFill/>
          </a:ln>
        </p:spPr>
        <p:txBody>
          <a:bodyPr anchorCtr="0" anchor="t" bIns="0" lIns="0" spcFirstLastPara="1" rIns="0" wrap="square" tIns="0">
            <a:spAutoFit/>
          </a:bodyPr>
          <a:lstStyle/>
          <a:p>
            <a:pPr indent="0" lvl="0" marL="0" marR="0" rtl="0" algn="l">
              <a:lnSpc>
                <a:spcPct val="101000"/>
              </a:lnSpc>
              <a:spcBef>
                <a:spcPts val="0"/>
              </a:spcBef>
              <a:spcAft>
                <a:spcPts val="0"/>
              </a:spcAft>
              <a:buNone/>
            </a:pPr>
            <a:r>
              <a:rPr b="0" i="0" lang="en-US" sz="11000" u="none" cap="none" strike="noStrike">
                <a:solidFill>
                  <a:srgbClr val="FFFFFF"/>
                </a:solidFill>
                <a:latin typeface="Noto Sans TC"/>
                <a:ea typeface="Noto Sans TC"/>
                <a:cs typeface="Noto Sans TC"/>
                <a:sym typeface="Noto Sans TC"/>
              </a:rPr>
              <a:t>腦力快閃賽</a:t>
            </a:r>
            <a:endParaRPr/>
          </a:p>
        </p:txBody>
      </p:sp>
      <p:sp>
        <p:nvSpPr>
          <p:cNvPr id="249" name="Google Shape;249;p9"/>
          <p:cNvSpPr txBox="1"/>
          <p:nvPr/>
        </p:nvSpPr>
        <p:spPr>
          <a:xfrm>
            <a:off x="11921107" y="1943206"/>
            <a:ext cx="2785177" cy="793424"/>
          </a:xfrm>
          <a:prstGeom prst="rect">
            <a:avLst/>
          </a:prstGeom>
          <a:noFill/>
          <a:ln>
            <a:noFill/>
          </a:ln>
        </p:spPr>
        <p:txBody>
          <a:bodyPr anchorCtr="0" anchor="t" bIns="0" lIns="0" spcFirstLastPara="1" rIns="0" wrap="square" tIns="0">
            <a:spAutoFit/>
          </a:bodyPr>
          <a:lstStyle/>
          <a:p>
            <a:pPr indent="0" lvl="0" marL="0" marR="0" rtl="0" algn="l">
              <a:lnSpc>
                <a:spcPct val="154016"/>
              </a:lnSpc>
              <a:spcBef>
                <a:spcPts val="0"/>
              </a:spcBef>
              <a:spcAft>
                <a:spcPts val="0"/>
              </a:spcAft>
              <a:buNone/>
            </a:pPr>
            <a:r>
              <a:rPr b="0" i="0" lang="en-US" sz="4345" u="none" cap="none" strike="noStrike">
                <a:solidFill>
                  <a:srgbClr val="FFBA2F"/>
                </a:solidFill>
                <a:latin typeface="Noto Sans TC"/>
                <a:ea typeface="Noto Sans TC"/>
                <a:cs typeface="Noto Sans TC"/>
                <a:sym typeface="Noto Sans TC"/>
              </a:rPr>
              <a:t>題目一</a:t>
            </a:r>
            <a:endParaRPr/>
          </a:p>
        </p:txBody>
      </p:sp>
      <p:sp>
        <p:nvSpPr>
          <p:cNvPr id="250" name="Google Shape;250;p9"/>
          <p:cNvSpPr txBox="1"/>
          <p:nvPr/>
        </p:nvSpPr>
        <p:spPr>
          <a:xfrm>
            <a:off x="8900343" y="3963340"/>
            <a:ext cx="8951628" cy="4975860"/>
          </a:xfrm>
          <a:prstGeom prst="rect">
            <a:avLst/>
          </a:prstGeom>
          <a:noFill/>
          <a:ln>
            <a:noFill/>
          </a:ln>
        </p:spPr>
        <p:txBody>
          <a:bodyPr anchorCtr="0" anchor="t" bIns="0" lIns="0" spcFirstLastPara="1" rIns="0" wrap="square" tIns="0">
            <a:spAutoFit/>
          </a:bodyPr>
          <a:lstStyle/>
          <a:p>
            <a:pPr indent="0" lvl="0" marL="0" marR="0" rtl="0" algn="just">
              <a:lnSpc>
                <a:spcPct val="166983"/>
              </a:lnSpc>
              <a:spcBef>
                <a:spcPts val="0"/>
              </a:spcBef>
              <a:spcAft>
                <a:spcPts val="0"/>
              </a:spcAft>
              <a:buNone/>
            </a:pPr>
            <a:r>
              <a:rPr b="0" i="0" lang="en-US" sz="6000" u="none" cap="none" strike="noStrike">
                <a:solidFill>
                  <a:srgbClr val="FFFFFF"/>
                </a:solidFill>
                <a:latin typeface="Noto Sans TC"/>
                <a:ea typeface="Noto Sans TC"/>
                <a:cs typeface="Noto Sans TC"/>
                <a:sym typeface="Noto Sans TC"/>
              </a:rPr>
              <a:t>寫出香港的明星</a:t>
            </a:r>
            <a:endParaRPr/>
          </a:p>
          <a:p>
            <a:pPr indent="-647700" lvl="1" marL="1295400" marR="0" rtl="0" algn="just">
              <a:lnSpc>
                <a:spcPct val="166983"/>
              </a:lnSpc>
              <a:spcBef>
                <a:spcPts val="0"/>
              </a:spcBef>
              <a:spcAft>
                <a:spcPts val="0"/>
              </a:spcAft>
              <a:buClr>
                <a:srgbClr val="FFFFFF"/>
              </a:buClr>
              <a:buSzPts val="6000"/>
              <a:buFont typeface="Arial"/>
              <a:buChar char="•"/>
            </a:pPr>
            <a:r>
              <a:rPr b="0" i="0" lang="en-US" sz="6000" u="none" cap="none" strike="noStrike">
                <a:solidFill>
                  <a:srgbClr val="FFFFFF"/>
                </a:solidFill>
                <a:latin typeface="Noto Sans TC"/>
                <a:ea typeface="Noto Sans TC"/>
                <a:cs typeface="Noto Sans TC"/>
                <a:sym typeface="Noto Sans TC"/>
              </a:rPr>
              <a:t>歌手</a:t>
            </a:r>
            <a:endParaRPr/>
          </a:p>
          <a:p>
            <a:pPr indent="-647700" lvl="1" marL="1295400" marR="0" rtl="0" algn="just">
              <a:lnSpc>
                <a:spcPct val="166983"/>
              </a:lnSpc>
              <a:spcBef>
                <a:spcPts val="0"/>
              </a:spcBef>
              <a:spcAft>
                <a:spcPts val="0"/>
              </a:spcAft>
              <a:buClr>
                <a:srgbClr val="FFFFFF"/>
              </a:buClr>
              <a:buSzPts val="6000"/>
              <a:buFont typeface="Arial"/>
              <a:buChar char="•"/>
            </a:pPr>
            <a:r>
              <a:rPr b="0" i="0" lang="en-US" sz="6000" u="none" cap="none" strike="noStrike">
                <a:solidFill>
                  <a:srgbClr val="FFFFFF"/>
                </a:solidFill>
                <a:latin typeface="Noto Sans TC"/>
                <a:ea typeface="Noto Sans TC"/>
                <a:cs typeface="Noto Sans TC"/>
                <a:sym typeface="Noto Sans TC"/>
              </a:rPr>
              <a:t>演員</a:t>
            </a:r>
            <a:endParaRPr/>
          </a:p>
          <a:p>
            <a:pPr indent="-647700" lvl="1" marL="1295400" marR="0" rtl="0" algn="just">
              <a:lnSpc>
                <a:spcPct val="166983"/>
              </a:lnSpc>
              <a:spcBef>
                <a:spcPts val="0"/>
              </a:spcBef>
              <a:spcAft>
                <a:spcPts val="0"/>
              </a:spcAft>
              <a:buClr>
                <a:srgbClr val="FFFFFF"/>
              </a:buClr>
              <a:buSzPts val="6000"/>
              <a:buFont typeface="Arial"/>
              <a:buChar char="•"/>
            </a:pPr>
            <a:r>
              <a:rPr b="0" i="0" lang="en-US" sz="6000" u="none" cap="none" strike="noStrike">
                <a:solidFill>
                  <a:srgbClr val="FFFFFF"/>
                </a:solidFill>
                <a:latin typeface="Noto Sans TC"/>
                <a:ea typeface="Noto Sans TC"/>
                <a:cs typeface="Noto Sans TC"/>
                <a:sym typeface="Noto Sans TC"/>
              </a:rPr>
              <a:t>YOUTUBER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0"/>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256" name="Google Shape;256;p10"/>
          <p:cNvGrpSpPr/>
          <p:nvPr/>
        </p:nvGrpSpPr>
        <p:grpSpPr>
          <a:xfrm>
            <a:off x="8617790" y="1633686"/>
            <a:ext cx="11970329" cy="9295078"/>
            <a:chOff x="0" y="-28575"/>
            <a:chExt cx="3637011" cy="2824175"/>
          </a:xfrm>
        </p:grpSpPr>
        <p:sp>
          <p:nvSpPr>
            <p:cNvPr id="257" name="Google Shape;257;p10"/>
            <p:cNvSpPr/>
            <p:nvPr/>
          </p:nvSpPr>
          <p:spPr>
            <a:xfrm>
              <a:off x="0" y="0"/>
              <a:ext cx="3637011" cy="2795600"/>
            </a:xfrm>
            <a:custGeom>
              <a:rect b="b" l="l" r="r" t="t"/>
              <a:pathLst>
                <a:path extrusionOk="0" h="2795600" w="3637011">
                  <a:moveTo>
                    <a:pt x="56915" y="0"/>
                  </a:moveTo>
                  <a:lnTo>
                    <a:pt x="3580096" y="0"/>
                  </a:lnTo>
                  <a:cubicBezTo>
                    <a:pt x="3611529" y="0"/>
                    <a:pt x="3637011" y="25482"/>
                    <a:pt x="3637011" y="56915"/>
                  </a:cubicBezTo>
                  <a:lnTo>
                    <a:pt x="3637011" y="2738685"/>
                  </a:lnTo>
                  <a:cubicBezTo>
                    <a:pt x="3637011" y="2770119"/>
                    <a:pt x="3611529" y="2795600"/>
                    <a:pt x="3580096" y="2795600"/>
                  </a:cubicBezTo>
                  <a:lnTo>
                    <a:pt x="56915" y="2795600"/>
                  </a:lnTo>
                  <a:cubicBezTo>
                    <a:pt x="25482" y="2795600"/>
                    <a:pt x="0" y="2770119"/>
                    <a:pt x="0" y="2738685"/>
                  </a:cubicBezTo>
                  <a:lnTo>
                    <a:pt x="0" y="56915"/>
                  </a:lnTo>
                  <a:cubicBezTo>
                    <a:pt x="0" y="25482"/>
                    <a:pt x="25482" y="0"/>
                    <a:pt x="56915"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0"/>
            <p:cNvSpPr txBox="1"/>
            <p:nvPr/>
          </p:nvSpPr>
          <p:spPr>
            <a:xfrm>
              <a:off x="0" y="-28575"/>
              <a:ext cx="3637010"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9" name="Google Shape;259;p10"/>
          <p:cNvSpPr/>
          <p:nvPr/>
        </p:nvSpPr>
        <p:spPr>
          <a:xfrm>
            <a:off x="10013964" y="2192519"/>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grpSp>
        <p:nvGrpSpPr>
          <p:cNvPr id="260" name="Google Shape;260;p10"/>
          <p:cNvGrpSpPr/>
          <p:nvPr/>
        </p:nvGrpSpPr>
        <p:grpSpPr>
          <a:xfrm>
            <a:off x="1029270" y="1628629"/>
            <a:ext cx="5951308" cy="1687711"/>
            <a:chOff x="0" y="-38100"/>
            <a:chExt cx="1567423" cy="444500"/>
          </a:xfrm>
        </p:grpSpPr>
        <p:sp>
          <p:nvSpPr>
            <p:cNvPr id="261" name="Google Shape;261;p10"/>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0"/>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63" name="Google Shape;263;p10"/>
          <p:cNvGrpSpPr/>
          <p:nvPr/>
        </p:nvGrpSpPr>
        <p:grpSpPr>
          <a:xfrm>
            <a:off x="-2209847" y="4042276"/>
            <a:ext cx="10827637" cy="2082563"/>
            <a:chOff x="0" y="-28575"/>
            <a:chExt cx="2580798" cy="496385"/>
          </a:xfrm>
        </p:grpSpPr>
        <p:sp>
          <p:nvSpPr>
            <p:cNvPr id="264" name="Google Shape;264;p10"/>
            <p:cNvSpPr/>
            <p:nvPr/>
          </p:nvSpPr>
          <p:spPr>
            <a:xfrm>
              <a:off x="0" y="0"/>
              <a:ext cx="2580798" cy="467810"/>
            </a:xfrm>
            <a:custGeom>
              <a:rect b="b" l="l" r="r" t="t"/>
              <a:pathLst>
                <a:path extrusionOk="0" h="467810" w="2580798">
                  <a:moveTo>
                    <a:pt x="0" y="0"/>
                  </a:moveTo>
                  <a:lnTo>
                    <a:pt x="2580798" y="0"/>
                  </a:lnTo>
                  <a:lnTo>
                    <a:pt x="2580798" y="467810"/>
                  </a:lnTo>
                  <a:lnTo>
                    <a:pt x="0" y="467810"/>
                  </a:lnTo>
                  <a:close/>
                </a:path>
              </a:pathLst>
            </a:custGeom>
            <a:gradFill>
              <a:gsLst>
                <a:gs pos="0">
                  <a:srgbClr val="3428BA"/>
                </a:gs>
                <a:gs pos="100000">
                  <a:srgbClr val="5FA2DB"/>
                </a:gs>
              </a:gsLst>
              <a:lin ang="0" scaled="0"/>
            </a:gradFill>
            <a:ln>
              <a:noFill/>
            </a:ln>
          </p:spPr>
        </p:sp>
        <p:sp>
          <p:nvSpPr>
            <p:cNvPr id="265" name="Google Shape;265;p10"/>
            <p:cNvSpPr txBox="1"/>
            <p:nvPr/>
          </p:nvSpPr>
          <p:spPr>
            <a:xfrm>
              <a:off x="0" y="-28575"/>
              <a:ext cx="2580798" cy="49638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66" name="Google Shape;266;p10"/>
          <p:cNvGrpSpPr/>
          <p:nvPr/>
        </p:nvGrpSpPr>
        <p:grpSpPr>
          <a:xfrm>
            <a:off x="-1195749" y="7058289"/>
            <a:ext cx="5077990" cy="5077990"/>
            <a:chOff x="0" y="0"/>
            <a:chExt cx="812800" cy="812800"/>
          </a:xfrm>
        </p:grpSpPr>
        <p:sp>
          <p:nvSpPr>
            <p:cNvPr id="267" name="Google Shape;267;p1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795AC6">
                    <a:alpha val="4313"/>
                  </a:srgbClr>
                </a:gs>
                <a:gs pos="100000">
                  <a:srgbClr val="5540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69" name="Google Shape;269;p10"/>
          <p:cNvSpPr/>
          <p:nvPr/>
        </p:nvSpPr>
        <p:spPr>
          <a:xfrm>
            <a:off x="2815947" y="6311170"/>
            <a:ext cx="3735705" cy="4038600"/>
          </a:xfrm>
          <a:custGeom>
            <a:rect b="b" l="l" r="r" t="t"/>
            <a:pathLst>
              <a:path extrusionOk="0" h="4038600" w="3735705">
                <a:moveTo>
                  <a:pt x="0" y="0"/>
                </a:moveTo>
                <a:lnTo>
                  <a:pt x="3735705" y="0"/>
                </a:lnTo>
                <a:lnTo>
                  <a:pt x="3735705" y="4038600"/>
                </a:lnTo>
                <a:lnTo>
                  <a:pt x="0" y="4038600"/>
                </a:lnTo>
                <a:lnTo>
                  <a:pt x="0" y="0"/>
                </a:lnTo>
                <a:close/>
              </a:path>
            </a:pathLst>
          </a:custGeom>
          <a:blipFill rotWithShape="1">
            <a:blip r:embed="rId5">
              <a:alphaModFix/>
            </a:blip>
            <a:stretch>
              <a:fillRect b="0" l="0" r="0" t="0"/>
            </a:stretch>
          </a:blipFill>
          <a:ln>
            <a:noFill/>
          </a:ln>
        </p:spPr>
      </p:sp>
      <p:sp>
        <p:nvSpPr>
          <p:cNvPr id="270" name="Google Shape;270;p10"/>
          <p:cNvSpPr/>
          <p:nvPr/>
        </p:nvSpPr>
        <p:spPr>
          <a:xfrm>
            <a:off x="13964804" y="5106700"/>
            <a:ext cx="4323196" cy="5180300"/>
          </a:xfrm>
          <a:custGeom>
            <a:rect b="b" l="l" r="r" t="t"/>
            <a:pathLst>
              <a:path extrusionOk="0" h="5180300" w="4323196">
                <a:moveTo>
                  <a:pt x="0" y="0"/>
                </a:moveTo>
                <a:lnTo>
                  <a:pt x="4323196" y="0"/>
                </a:lnTo>
                <a:lnTo>
                  <a:pt x="4323196" y="5180300"/>
                </a:lnTo>
                <a:lnTo>
                  <a:pt x="0" y="5180300"/>
                </a:lnTo>
                <a:lnTo>
                  <a:pt x="0" y="0"/>
                </a:lnTo>
                <a:close/>
              </a:path>
            </a:pathLst>
          </a:custGeom>
          <a:blipFill rotWithShape="1">
            <a:blip r:embed="rId6">
              <a:alphaModFix/>
            </a:blip>
            <a:stretch>
              <a:fillRect b="0" l="0" r="0" t="0"/>
            </a:stretch>
          </a:blipFill>
          <a:ln>
            <a:noFill/>
          </a:ln>
        </p:spPr>
      </p:sp>
      <p:sp>
        <p:nvSpPr>
          <p:cNvPr id="271" name="Google Shape;271;p10"/>
          <p:cNvSpPr txBox="1"/>
          <p:nvPr/>
        </p:nvSpPr>
        <p:spPr>
          <a:xfrm>
            <a:off x="1028700" y="1988037"/>
            <a:ext cx="5951877" cy="123715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熱身遊戲</a:t>
            </a:r>
            <a:endParaRPr/>
          </a:p>
        </p:txBody>
      </p:sp>
      <p:sp>
        <p:nvSpPr>
          <p:cNvPr id="272" name="Google Shape;272;p10"/>
          <p:cNvSpPr txBox="1"/>
          <p:nvPr/>
        </p:nvSpPr>
        <p:spPr>
          <a:xfrm>
            <a:off x="1159550" y="4420550"/>
            <a:ext cx="7811700" cy="1693200"/>
          </a:xfrm>
          <a:prstGeom prst="rect">
            <a:avLst/>
          </a:prstGeom>
          <a:noFill/>
          <a:ln>
            <a:noFill/>
          </a:ln>
        </p:spPr>
        <p:txBody>
          <a:bodyPr anchorCtr="0" anchor="t" bIns="0" lIns="0" spcFirstLastPara="1" rIns="0" wrap="square" tIns="0">
            <a:spAutoFit/>
          </a:bodyPr>
          <a:lstStyle/>
          <a:p>
            <a:pPr indent="0" lvl="0" marL="0" marR="0" rtl="0" algn="l">
              <a:lnSpc>
                <a:spcPct val="101000"/>
              </a:lnSpc>
              <a:spcBef>
                <a:spcPts val="0"/>
              </a:spcBef>
              <a:spcAft>
                <a:spcPts val="0"/>
              </a:spcAft>
              <a:buNone/>
            </a:pPr>
            <a:r>
              <a:rPr b="0" i="0" lang="en-US" sz="11000" u="none" cap="none" strike="noStrike">
                <a:solidFill>
                  <a:srgbClr val="FFFFFF"/>
                </a:solidFill>
                <a:latin typeface="Noto Sans TC"/>
                <a:ea typeface="Noto Sans TC"/>
                <a:cs typeface="Noto Sans TC"/>
                <a:sym typeface="Noto Sans TC"/>
              </a:rPr>
              <a:t>腦力快閃賽</a:t>
            </a:r>
            <a:endParaRPr/>
          </a:p>
        </p:txBody>
      </p:sp>
      <p:sp>
        <p:nvSpPr>
          <p:cNvPr id="273" name="Google Shape;273;p10"/>
          <p:cNvSpPr txBox="1"/>
          <p:nvPr/>
        </p:nvSpPr>
        <p:spPr>
          <a:xfrm>
            <a:off x="11921107" y="1943206"/>
            <a:ext cx="2785177" cy="793424"/>
          </a:xfrm>
          <a:prstGeom prst="rect">
            <a:avLst/>
          </a:prstGeom>
          <a:noFill/>
          <a:ln>
            <a:noFill/>
          </a:ln>
        </p:spPr>
        <p:txBody>
          <a:bodyPr anchorCtr="0" anchor="t" bIns="0" lIns="0" spcFirstLastPara="1" rIns="0" wrap="square" tIns="0">
            <a:spAutoFit/>
          </a:bodyPr>
          <a:lstStyle/>
          <a:p>
            <a:pPr indent="0" lvl="0" marL="0" marR="0" rtl="0" algn="l">
              <a:lnSpc>
                <a:spcPct val="154016"/>
              </a:lnSpc>
              <a:spcBef>
                <a:spcPts val="0"/>
              </a:spcBef>
              <a:spcAft>
                <a:spcPts val="0"/>
              </a:spcAft>
              <a:buNone/>
            </a:pPr>
            <a:r>
              <a:rPr b="0" i="0" lang="en-US" sz="4345" u="none" cap="none" strike="noStrike">
                <a:solidFill>
                  <a:srgbClr val="FFBA2F"/>
                </a:solidFill>
                <a:latin typeface="Noto Sans TC"/>
                <a:ea typeface="Noto Sans TC"/>
                <a:cs typeface="Noto Sans TC"/>
                <a:sym typeface="Noto Sans TC"/>
              </a:rPr>
              <a:t>題目二</a:t>
            </a:r>
            <a:endParaRPr/>
          </a:p>
        </p:txBody>
      </p:sp>
      <p:sp>
        <p:nvSpPr>
          <p:cNvPr id="274" name="Google Shape;274;p10"/>
          <p:cNvSpPr txBox="1"/>
          <p:nvPr/>
        </p:nvSpPr>
        <p:spPr>
          <a:xfrm>
            <a:off x="8837882" y="3049640"/>
            <a:ext cx="8951628" cy="4975860"/>
          </a:xfrm>
          <a:prstGeom prst="rect">
            <a:avLst/>
          </a:prstGeom>
          <a:noFill/>
          <a:ln>
            <a:noFill/>
          </a:ln>
        </p:spPr>
        <p:txBody>
          <a:bodyPr anchorCtr="0" anchor="t" bIns="0" lIns="0" spcFirstLastPara="1" rIns="0" wrap="square" tIns="0">
            <a:spAutoFit/>
          </a:bodyPr>
          <a:lstStyle/>
          <a:p>
            <a:pPr indent="0" lvl="0" marL="0" marR="0" rtl="0" algn="just">
              <a:lnSpc>
                <a:spcPct val="166983"/>
              </a:lnSpc>
              <a:spcBef>
                <a:spcPts val="0"/>
              </a:spcBef>
              <a:spcAft>
                <a:spcPts val="0"/>
              </a:spcAft>
              <a:buNone/>
            </a:pPr>
            <a:r>
              <a:rPr b="0" i="0" lang="en-US" sz="6000" u="none" cap="none" strike="noStrike">
                <a:solidFill>
                  <a:srgbClr val="FFFFFF"/>
                </a:solidFill>
                <a:latin typeface="Noto Sans TC"/>
                <a:ea typeface="Noto Sans TC"/>
                <a:cs typeface="Noto Sans TC"/>
                <a:sym typeface="Noto Sans TC"/>
              </a:rPr>
              <a:t>寫出你能想到的</a:t>
            </a:r>
            <a:endParaRPr/>
          </a:p>
          <a:p>
            <a:pPr indent="0" lvl="0" marL="0" marR="0" rtl="0" algn="just">
              <a:lnSpc>
                <a:spcPct val="166983"/>
              </a:lnSpc>
              <a:spcBef>
                <a:spcPts val="0"/>
              </a:spcBef>
              <a:spcAft>
                <a:spcPts val="0"/>
              </a:spcAft>
              <a:buNone/>
            </a:pPr>
            <a:r>
              <a:rPr b="0" i="0" lang="en-US" sz="6000" u="none" cap="none" strike="noStrike">
                <a:solidFill>
                  <a:srgbClr val="FFFFFF"/>
                </a:solidFill>
                <a:latin typeface="Noto Sans TC"/>
                <a:ea typeface="Noto Sans TC"/>
                <a:cs typeface="Noto Sans TC"/>
                <a:sym typeface="Noto Sans TC"/>
              </a:rPr>
              <a:t>「元宇宙虛擬場景」</a:t>
            </a:r>
            <a:endParaRPr/>
          </a:p>
          <a:p>
            <a:pPr indent="-647700" lvl="1" marL="1295400" marR="0" rtl="0" algn="just">
              <a:lnSpc>
                <a:spcPct val="166983"/>
              </a:lnSpc>
              <a:spcBef>
                <a:spcPts val="0"/>
              </a:spcBef>
              <a:spcAft>
                <a:spcPts val="0"/>
              </a:spcAft>
              <a:buClr>
                <a:srgbClr val="FFFFFF"/>
              </a:buClr>
              <a:buSzPts val="6000"/>
              <a:buFont typeface="Arial"/>
              <a:buChar char="•"/>
            </a:pPr>
            <a:r>
              <a:rPr b="0" i="0" lang="en-US" sz="6000" u="none" cap="none" strike="noStrike">
                <a:solidFill>
                  <a:srgbClr val="FFFFFF"/>
                </a:solidFill>
                <a:latin typeface="Noto Sans TC"/>
                <a:ea typeface="Noto Sans TC"/>
                <a:cs typeface="Noto Sans TC"/>
                <a:sym typeface="Noto Sans TC"/>
              </a:rPr>
              <a:t>虛擬演唱會</a:t>
            </a:r>
            <a:endParaRPr/>
          </a:p>
          <a:p>
            <a:pPr indent="-647700" lvl="1" marL="1295400" marR="0" rtl="0" algn="just">
              <a:lnSpc>
                <a:spcPct val="166983"/>
              </a:lnSpc>
              <a:spcBef>
                <a:spcPts val="0"/>
              </a:spcBef>
              <a:spcAft>
                <a:spcPts val="0"/>
              </a:spcAft>
              <a:buClr>
                <a:srgbClr val="FFFFFF"/>
              </a:buClr>
              <a:buSzPts val="6000"/>
              <a:buFont typeface="Arial"/>
              <a:buChar char="•"/>
            </a:pPr>
            <a:r>
              <a:rPr b="0" i="0" lang="en-US" sz="6000" u="none" cap="none" strike="noStrike">
                <a:solidFill>
                  <a:srgbClr val="FFFFFF"/>
                </a:solidFill>
                <a:latin typeface="Noto Sans TC"/>
                <a:ea typeface="Noto Sans TC"/>
                <a:cs typeface="Noto Sans TC"/>
                <a:sym typeface="Noto Sans TC"/>
              </a:rPr>
              <a:t>虛擬課室</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1"/>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280" name="Google Shape;280;p11"/>
          <p:cNvGrpSpPr/>
          <p:nvPr/>
        </p:nvGrpSpPr>
        <p:grpSpPr>
          <a:xfrm>
            <a:off x="8617790" y="1633686"/>
            <a:ext cx="11970329" cy="9295078"/>
            <a:chOff x="0" y="-28575"/>
            <a:chExt cx="3637011" cy="2824175"/>
          </a:xfrm>
        </p:grpSpPr>
        <p:sp>
          <p:nvSpPr>
            <p:cNvPr id="281" name="Google Shape;281;p11"/>
            <p:cNvSpPr/>
            <p:nvPr/>
          </p:nvSpPr>
          <p:spPr>
            <a:xfrm>
              <a:off x="0" y="0"/>
              <a:ext cx="3637011" cy="2795600"/>
            </a:xfrm>
            <a:custGeom>
              <a:rect b="b" l="l" r="r" t="t"/>
              <a:pathLst>
                <a:path extrusionOk="0" h="2795600" w="3637011">
                  <a:moveTo>
                    <a:pt x="56915" y="0"/>
                  </a:moveTo>
                  <a:lnTo>
                    <a:pt x="3580096" y="0"/>
                  </a:lnTo>
                  <a:cubicBezTo>
                    <a:pt x="3611529" y="0"/>
                    <a:pt x="3637011" y="25482"/>
                    <a:pt x="3637011" y="56915"/>
                  </a:cubicBezTo>
                  <a:lnTo>
                    <a:pt x="3637011" y="2738685"/>
                  </a:lnTo>
                  <a:cubicBezTo>
                    <a:pt x="3637011" y="2770119"/>
                    <a:pt x="3611529" y="2795600"/>
                    <a:pt x="3580096" y="2795600"/>
                  </a:cubicBezTo>
                  <a:lnTo>
                    <a:pt x="56915" y="2795600"/>
                  </a:lnTo>
                  <a:cubicBezTo>
                    <a:pt x="25482" y="2795600"/>
                    <a:pt x="0" y="2770119"/>
                    <a:pt x="0" y="2738685"/>
                  </a:cubicBezTo>
                  <a:lnTo>
                    <a:pt x="0" y="56915"/>
                  </a:lnTo>
                  <a:cubicBezTo>
                    <a:pt x="0" y="25482"/>
                    <a:pt x="25482" y="0"/>
                    <a:pt x="56915"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txBox="1"/>
            <p:nvPr/>
          </p:nvSpPr>
          <p:spPr>
            <a:xfrm>
              <a:off x="0" y="-28575"/>
              <a:ext cx="3637010"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83" name="Google Shape;283;p11"/>
          <p:cNvSpPr/>
          <p:nvPr/>
        </p:nvSpPr>
        <p:spPr>
          <a:xfrm>
            <a:off x="10013964" y="2192519"/>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grpSp>
        <p:nvGrpSpPr>
          <p:cNvPr id="284" name="Google Shape;284;p11"/>
          <p:cNvGrpSpPr/>
          <p:nvPr/>
        </p:nvGrpSpPr>
        <p:grpSpPr>
          <a:xfrm>
            <a:off x="1029270" y="1628629"/>
            <a:ext cx="5951308" cy="1687711"/>
            <a:chOff x="0" y="-38100"/>
            <a:chExt cx="1567423" cy="444500"/>
          </a:xfrm>
        </p:grpSpPr>
        <p:sp>
          <p:nvSpPr>
            <p:cNvPr id="285" name="Google Shape;285;p11"/>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87" name="Google Shape;287;p11"/>
          <p:cNvGrpSpPr/>
          <p:nvPr/>
        </p:nvGrpSpPr>
        <p:grpSpPr>
          <a:xfrm>
            <a:off x="-2209847" y="4042276"/>
            <a:ext cx="10827637" cy="2082563"/>
            <a:chOff x="0" y="-28575"/>
            <a:chExt cx="2580798" cy="496385"/>
          </a:xfrm>
        </p:grpSpPr>
        <p:sp>
          <p:nvSpPr>
            <p:cNvPr id="288" name="Google Shape;288;p11"/>
            <p:cNvSpPr/>
            <p:nvPr/>
          </p:nvSpPr>
          <p:spPr>
            <a:xfrm>
              <a:off x="0" y="0"/>
              <a:ext cx="2580798" cy="467810"/>
            </a:xfrm>
            <a:custGeom>
              <a:rect b="b" l="l" r="r" t="t"/>
              <a:pathLst>
                <a:path extrusionOk="0" h="467810" w="2580798">
                  <a:moveTo>
                    <a:pt x="0" y="0"/>
                  </a:moveTo>
                  <a:lnTo>
                    <a:pt x="2580798" y="0"/>
                  </a:lnTo>
                  <a:lnTo>
                    <a:pt x="2580798" y="467810"/>
                  </a:lnTo>
                  <a:lnTo>
                    <a:pt x="0" y="467810"/>
                  </a:lnTo>
                  <a:close/>
                </a:path>
              </a:pathLst>
            </a:custGeom>
            <a:gradFill>
              <a:gsLst>
                <a:gs pos="0">
                  <a:srgbClr val="3428BA"/>
                </a:gs>
                <a:gs pos="100000">
                  <a:srgbClr val="5FA2DB"/>
                </a:gs>
              </a:gsLst>
              <a:lin ang="0" scaled="0"/>
            </a:gradFill>
            <a:ln>
              <a:noFill/>
            </a:ln>
          </p:spPr>
        </p:sp>
        <p:sp>
          <p:nvSpPr>
            <p:cNvPr id="289" name="Google Shape;289;p11"/>
            <p:cNvSpPr txBox="1"/>
            <p:nvPr/>
          </p:nvSpPr>
          <p:spPr>
            <a:xfrm>
              <a:off x="0" y="-28575"/>
              <a:ext cx="2580798" cy="49638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90" name="Google Shape;290;p11"/>
          <p:cNvGrpSpPr/>
          <p:nvPr/>
        </p:nvGrpSpPr>
        <p:grpSpPr>
          <a:xfrm>
            <a:off x="-1195749" y="7058289"/>
            <a:ext cx="5077990" cy="5077990"/>
            <a:chOff x="0" y="0"/>
            <a:chExt cx="812800" cy="812800"/>
          </a:xfrm>
        </p:grpSpPr>
        <p:sp>
          <p:nvSpPr>
            <p:cNvPr id="291" name="Google Shape;291;p1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795AC6">
                    <a:alpha val="4313"/>
                  </a:srgbClr>
                </a:gs>
                <a:gs pos="100000">
                  <a:srgbClr val="5540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3" name="Google Shape;293;p11"/>
          <p:cNvSpPr/>
          <p:nvPr/>
        </p:nvSpPr>
        <p:spPr>
          <a:xfrm>
            <a:off x="2815947" y="6311170"/>
            <a:ext cx="3735705" cy="4038600"/>
          </a:xfrm>
          <a:custGeom>
            <a:rect b="b" l="l" r="r" t="t"/>
            <a:pathLst>
              <a:path extrusionOk="0" h="4038600" w="3735705">
                <a:moveTo>
                  <a:pt x="0" y="0"/>
                </a:moveTo>
                <a:lnTo>
                  <a:pt x="3735705" y="0"/>
                </a:lnTo>
                <a:lnTo>
                  <a:pt x="3735705" y="4038600"/>
                </a:lnTo>
                <a:lnTo>
                  <a:pt x="0" y="4038600"/>
                </a:lnTo>
                <a:lnTo>
                  <a:pt x="0" y="0"/>
                </a:lnTo>
                <a:close/>
              </a:path>
            </a:pathLst>
          </a:custGeom>
          <a:blipFill rotWithShape="1">
            <a:blip r:embed="rId5">
              <a:alphaModFix/>
            </a:blip>
            <a:stretch>
              <a:fillRect b="0" l="0" r="0" t="0"/>
            </a:stretch>
          </a:blipFill>
          <a:ln>
            <a:noFill/>
          </a:ln>
        </p:spPr>
      </p:sp>
      <p:sp>
        <p:nvSpPr>
          <p:cNvPr id="294" name="Google Shape;294;p11"/>
          <p:cNvSpPr/>
          <p:nvPr/>
        </p:nvSpPr>
        <p:spPr>
          <a:xfrm>
            <a:off x="13964804" y="5106700"/>
            <a:ext cx="4323196" cy="5180300"/>
          </a:xfrm>
          <a:custGeom>
            <a:rect b="b" l="l" r="r" t="t"/>
            <a:pathLst>
              <a:path extrusionOk="0" h="5180300" w="4323196">
                <a:moveTo>
                  <a:pt x="0" y="0"/>
                </a:moveTo>
                <a:lnTo>
                  <a:pt x="4323196" y="0"/>
                </a:lnTo>
                <a:lnTo>
                  <a:pt x="4323196" y="5180300"/>
                </a:lnTo>
                <a:lnTo>
                  <a:pt x="0" y="5180300"/>
                </a:lnTo>
                <a:lnTo>
                  <a:pt x="0" y="0"/>
                </a:lnTo>
                <a:close/>
              </a:path>
            </a:pathLst>
          </a:custGeom>
          <a:blipFill rotWithShape="1">
            <a:blip r:embed="rId6">
              <a:alphaModFix/>
            </a:blip>
            <a:stretch>
              <a:fillRect b="0" l="0" r="0" t="0"/>
            </a:stretch>
          </a:blipFill>
          <a:ln>
            <a:noFill/>
          </a:ln>
        </p:spPr>
      </p:sp>
      <p:sp>
        <p:nvSpPr>
          <p:cNvPr id="295" name="Google Shape;295;p11"/>
          <p:cNvSpPr txBox="1"/>
          <p:nvPr/>
        </p:nvSpPr>
        <p:spPr>
          <a:xfrm>
            <a:off x="1028700" y="1988037"/>
            <a:ext cx="5951877" cy="123715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熱身遊戲</a:t>
            </a:r>
            <a:endParaRPr/>
          </a:p>
        </p:txBody>
      </p:sp>
      <p:sp>
        <p:nvSpPr>
          <p:cNvPr id="296" name="Google Shape;296;p11"/>
          <p:cNvSpPr txBox="1"/>
          <p:nvPr/>
        </p:nvSpPr>
        <p:spPr>
          <a:xfrm>
            <a:off x="1159550" y="4420550"/>
            <a:ext cx="7688700" cy="1693200"/>
          </a:xfrm>
          <a:prstGeom prst="rect">
            <a:avLst/>
          </a:prstGeom>
          <a:noFill/>
          <a:ln>
            <a:noFill/>
          </a:ln>
        </p:spPr>
        <p:txBody>
          <a:bodyPr anchorCtr="0" anchor="t" bIns="0" lIns="0" spcFirstLastPara="1" rIns="0" wrap="square" tIns="0">
            <a:spAutoFit/>
          </a:bodyPr>
          <a:lstStyle/>
          <a:p>
            <a:pPr indent="0" lvl="0" marL="0" marR="0" rtl="0" algn="l">
              <a:lnSpc>
                <a:spcPct val="101000"/>
              </a:lnSpc>
              <a:spcBef>
                <a:spcPts val="0"/>
              </a:spcBef>
              <a:spcAft>
                <a:spcPts val="0"/>
              </a:spcAft>
              <a:buNone/>
            </a:pPr>
            <a:r>
              <a:rPr b="0" i="0" lang="en-US" sz="11000" u="none" cap="none" strike="noStrike">
                <a:solidFill>
                  <a:srgbClr val="FFFFFF"/>
                </a:solidFill>
                <a:latin typeface="Noto Sans TC"/>
                <a:ea typeface="Noto Sans TC"/>
                <a:cs typeface="Noto Sans TC"/>
                <a:sym typeface="Noto Sans TC"/>
              </a:rPr>
              <a:t>腦力快閃賽</a:t>
            </a:r>
            <a:endParaRPr/>
          </a:p>
        </p:txBody>
      </p:sp>
      <p:sp>
        <p:nvSpPr>
          <p:cNvPr id="297" name="Google Shape;297;p11"/>
          <p:cNvSpPr txBox="1"/>
          <p:nvPr/>
        </p:nvSpPr>
        <p:spPr>
          <a:xfrm>
            <a:off x="11921107" y="1943206"/>
            <a:ext cx="2785177" cy="793358"/>
          </a:xfrm>
          <a:prstGeom prst="rect">
            <a:avLst/>
          </a:prstGeom>
          <a:noFill/>
          <a:ln>
            <a:noFill/>
          </a:ln>
        </p:spPr>
        <p:txBody>
          <a:bodyPr anchorCtr="0" anchor="t" bIns="0" lIns="0" spcFirstLastPara="1" rIns="0" wrap="square" tIns="0">
            <a:spAutoFit/>
          </a:bodyPr>
          <a:lstStyle/>
          <a:p>
            <a:pPr indent="0" lvl="0" marL="0" marR="0" rtl="0" algn="l">
              <a:lnSpc>
                <a:spcPct val="154016"/>
              </a:lnSpc>
              <a:spcBef>
                <a:spcPts val="0"/>
              </a:spcBef>
              <a:spcAft>
                <a:spcPts val="0"/>
              </a:spcAft>
              <a:buNone/>
            </a:pPr>
            <a:r>
              <a:rPr b="0" i="0" lang="en-US" sz="4345" u="none" cap="none" strike="noStrike">
                <a:solidFill>
                  <a:srgbClr val="FFBA2F"/>
                </a:solidFill>
                <a:latin typeface="Noto Sans TC"/>
                <a:ea typeface="Noto Sans TC"/>
                <a:cs typeface="Noto Sans TC"/>
                <a:sym typeface="Noto Sans TC"/>
              </a:rPr>
              <a:t>題目三</a:t>
            </a:r>
            <a:endParaRPr/>
          </a:p>
        </p:txBody>
      </p:sp>
      <p:sp>
        <p:nvSpPr>
          <p:cNvPr id="298" name="Google Shape;298;p11"/>
          <p:cNvSpPr txBox="1"/>
          <p:nvPr/>
        </p:nvSpPr>
        <p:spPr>
          <a:xfrm>
            <a:off x="9020226" y="3049640"/>
            <a:ext cx="7688547" cy="3632062"/>
          </a:xfrm>
          <a:prstGeom prst="rect">
            <a:avLst/>
          </a:prstGeom>
          <a:noFill/>
          <a:ln>
            <a:noFill/>
          </a:ln>
        </p:spPr>
        <p:txBody>
          <a:bodyPr anchorCtr="0" anchor="t" bIns="0" lIns="0" spcFirstLastPara="1" rIns="0" wrap="square" tIns="0">
            <a:spAutoFit/>
          </a:bodyPr>
          <a:lstStyle/>
          <a:p>
            <a:pPr indent="0" lvl="0" marL="0" marR="0" rtl="0" algn="just">
              <a:lnSpc>
                <a:spcPct val="167008"/>
              </a:lnSpc>
              <a:spcBef>
                <a:spcPts val="0"/>
              </a:spcBef>
              <a:spcAft>
                <a:spcPts val="0"/>
              </a:spcAft>
              <a:buNone/>
            </a:pPr>
            <a:r>
              <a:rPr b="0" i="0" lang="en-US" sz="5853" u="none" cap="none" strike="noStrike">
                <a:solidFill>
                  <a:srgbClr val="FFFFFF"/>
                </a:solidFill>
                <a:latin typeface="Noto Sans TC"/>
                <a:ea typeface="Noto Sans TC"/>
                <a:cs typeface="Noto Sans TC"/>
                <a:sym typeface="Noto Sans TC"/>
              </a:rPr>
              <a:t>寫出你能想到的︰</a:t>
            </a:r>
            <a:endParaRPr/>
          </a:p>
          <a:p>
            <a:pPr indent="0" lvl="0" marL="0" marR="0" rtl="0" algn="just">
              <a:lnSpc>
                <a:spcPct val="167008"/>
              </a:lnSpc>
              <a:spcBef>
                <a:spcPts val="0"/>
              </a:spcBef>
              <a:spcAft>
                <a:spcPts val="0"/>
              </a:spcAft>
              <a:buNone/>
            </a:pPr>
            <a:r>
              <a:rPr b="0" i="0" lang="en-US" sz="5853" u="none" cap="none" strike="noStrike">
                <a:solidFill>
                  <a:srgbClr val="FFFFFF"/>
                </a:solidFill>
                <a:latin typeface="Noto Sans TC"/>
                <a:ea typeface="Noto Sans TC"/>
                <a:cs typeface="Noto Sans TC"/>
                <a:sym typeface="Noto Sans TC"/>
              </a:rPr>
              <a:t>元宇宙</a:t>
            </a:r>
            <a:endParaRPr/>
          </a:p>
          <a:p>
            <a:pPr indent="0" lvl="0" marL="0" marR="0" rtl="0" algn="just">
              <a:lnSpc>
                <a:spcPct val="167008"/>
              </a:lnSpc>
              <a:spcBef>
                <a:spcPts val="0"/>
              </a:spcBef>
              <a:spcAft>
                <a:spcPts val="0"/>
              </a:spcAft>
              <a:buNone/>
            </a:pPr>
            <a:r>
              <a:rPr b="0" i="0" lang="en-US" sz="5853" u="none" cap="none" strike="noStrike">
                <a:solidFill>
                  <a:srgbClr val="FFFFFF"/>
                </a:solidFill>
                <a:latin typeface="Noto Sans TC"/>
                <a:ea typeface="Noto Sans TC"/>
                <a:cs typeface="Noto Sans TC"/>
                <a:sym typeface="Noto Sans TC"/>
              </a:rPr>
              <a:t>不可以做的事</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2"/>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304" name="Google Shape;304;p12"/>
          <p:cNvGrpSpPr/>
          <p:nvPr/>
        </p:nvGrpSpPr>
        <p:grpSpPr>
          <a:xfrm>
            <a:off x="-3083425" y="-8039810"/>
            <a:ext cx="22397211" cy="8895950"/>
            <a:chOff x="0" y="-250794"/>
            <a:chExt cx="29862948" cy="11861268"/>
          </a:xfrm>
        </p:grpSpPr>
        <p:sp>
          <p:nvSpPr>
            <p:cNvPr id="305" name="Google Shape;305;p12"/>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4">
                <a:alphaModFix amt="31999"/>
              </a:blip>
              <a:stretch>
                <a:fillRect b="0" l="0" r="0" t="0"/>
              </a:stretch>
            </a:blipFill>
            <a:ln>
              <a:noFill/>
            </a:ln>
          </p:spPr>
        </p:sp>
        <p:grpSp>
          <p:nvGrpSpPr>
            <p:cNvPr id="306" name="Google Shape;306;p12"/>
            <p:cNvGrpSpPr/>
            <p:nvPr/>
          </p:nvGrpSpPr>
          <p:grpSpPr>
            <a:xfrm>
              <a:off x="0" y="-250794"/>
              <a:ext cx="29573487" cy="11835869"/>
              <a:chOff x="0" y="-57150"/>
              <a:chExt cx="6739107" cy="2697118"/>
            </a:xfrm>
          </p:grpSpPr>
          <p:sp>
            <p:nvSpPr>
              <p:cNvPr id="307" name="Google Shape;307;p12"/>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2"/>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9" name="Google Shape;309;p12"/>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5">
                <a:alphaModFix amt="63000"/>
              </a:blip>
              <a:stretch>
                <a:fillRect b="0" l="0" r="0" t="0"/>
              </a:stretch>
            </a:blipFill>
            <a:ln>
              <a:noFill/>
            </a:ln>
          </p:spPr>
        </p:sp>
      </p:grpSp>
      <p:sp>
        <p:nvSpPr>
          <p:cNvPr id="310" name="Google Shape;310;p12"/>
          <p:cNvSpPr/>
          <p:nvPr/>
        </p:nvSpPr>
        <p:spPr>
          <a:xfrm>
            <a:off x="936337" y="3801072"/>
            <a:ext cx="4542740" cy="4745681"/>
          </a:xfrm>
          <a:custGeom>
            <a:rect b="b" l="l" r="r" t="t"/>
            <a:pathLst>
              <a:path extrusionOk="0" h="1078053" w="1031952">
                <a:moveTo>
                  <a:pt x="56240" y="0"/>
                </a:moveTo>
                <a:lnTo>
                  <a:pt x="975712" y="0"/>
                </a:lnTo>
                <a:cubicBezTo>
                  <a:pt x="990628" y="0"/>
                  <a:pt x="1004933" y="5925"/>
                  <a:pt x="1015480" y="16472"/>
                </a:cubicBezTo>
                <a:cubicBezTo>
                  <a:pt x="1026027" y="27019"/>
                  <a:pt x="1031952" y="41324"/>
                  <a:pt x="1031952" y="56240"/>
                </a:cubicBezTo>
                <a:lnTo>
                  <a:pt x="1031952" y="1021813"/>
                </a:lnTo>
                <a:cubicBezTo>
                  <a:pt x="1031952" y="1052874"/>
                  <a:pt x="1006772" y="1078053"/>
                  <a:pt x="975712" y="1078053"/>
                </a:cubicBezTo>
                <a:lnTo>
                  <a:pt x="56240" y="1078053"/>
                </a:lnTo>
                <a:cubicBezTo>
                  <a:pt x="41324" y="1078053"/>
                  <a:pt x="27019" y="1072128"/>
                  <a:pt x="16472" y="1061581"/>
                </a:cubicBezTo>
                <a:cubicBezTo>
                  <a:pt x="5925" y="1051034"/>
                  <a:pt x="0" y="1036729"/>
                  <a:pt x="0" y="1021813"/>
                </a:cubicBezTo>
                <a:lnTo>
                  <a:pt x="0" y="56240"/>
                </a:lnTo>
                <a:cubicBezTo>
                  <a:pt x="0" y="25179"/>
                  <a:pt x="25179" y="0"/>
                  <a:pt x="56240" y="0"/>
                </a:cubicBezTo>
                <a:close/>
              </a:path>
            </a:pathLst>
          </a:custGeom>
          <a:blipFill rotWithShape="1">
            <a:blip r:embed="rId6">
              <a:alphaModFix/>
            </a:blip>
            <a:stretch>
              <a:fillRect b="0" l="-42857" r="-42857" t="0"/>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p:nvPr/>
        </p:nvSpPr>
        <p:spPr>
          <a:xfrm>
            <a:off x="6850339" y="3801072"/>
            <a:ext cx="4542740" cy="4745681"/>
          </a:xfrm>
          <a:custGeom>
            <a:rect b="b" l="l" r="r" t="t"/>
            <a:pathLst>
              <a:path extrusionOk="0" h="1078053" w="1031952">
                <a:moveTo>
                  <a:pt x="56240" y="0"/>
                </a:moveTo>
                <a:lnTo>
                  <a:pt x="975712" y="0"/>
                </a:lnTo>
                <a:cubicBezTo>
                  <a:pt x="990628" y="0"/>
                  <a:pt x="1004933" y="5925"/>
                  <a:pt x="1015480" y="16472"/>
                </a:cubicBezTo>
                <a:cubicBezTo>
                  <a:pt x="1026027" y="27019"/>
                  <a:pt x="1031952" y="41324"/>
                  <a:pt x="1031952" y="56240"/>
                </a:cubicBezTo>
                <a:lnTo>
                  <a:pt x="1031952" y="1021813"/>
                </a:lnTo>
                <a:cubicBezTo>
                  <a:pt x="1031952" y="1052874"/>
                  <a:pt x="1006772" y="1078053"/>
                  <a:pt x="975712" y="1078053"/>
                </a:cubicBezTo>
                <a:lnTo>
                  <a:pt x="56240" y="1078053"/>
                </a:lnTo>
                <a:cubicBezTo>
                  <a:pt x="41324" y="1078053"/>
                  <a:pt x="27019" y="1072128"/>
                  <a:pt x="16472" y="1061581"/>
                </a:cubicBezTo>
                <a:cubicBezTo>
                  <a:pt x="5925" y="1051034"/>
                  <a:pt x="0" y="1036729"/>
                  <a:pt x="0" y="1021813"/>
                </a:cubicBezTo>
                <a:lnTo>
                  <a:pt x="0" y="56240"/>
                </a:lnTo>
                <a:cubicBezTo>
                  <a:pt x="0" y="25179"/>
                  <a:pt x="25179" y="0"/>
                  <a:pt x="56240" y="0"/>
                </a:cubicBezTo>
                <a:close/>
              </a:path>
            </a:pathLst>
          </a:custGeom>
          <a:blipFill rotWithShape="1">
            <a:blip r:embed="rId7">
              <a:alphaModFix/>
            </a:blip>
            <a:stretch>
              <a:fillRect b="0" l="-28399" r="-28399" t="0"/>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
          <p:cNvSpPr/>
          <p:nvPr/>
        </p:nvSpPr>
        <p:spPr>
          <a:xfrm>
            <a:off x="12716560" y="3801072"/>
            <a:ext cx="4542740" cy="4745681"/>
          </a:xfrm>
          <a:custGeom>
            <a:rect b="b" l="l" r="r" t="t"/>
            <a:pathLst>
              <a:path extrusionOk="0" h="1078053" w="1031952">
                <a:moveTo>
                  <a:pt x="56240" y="0"/>
                </a:moveTo>
                <a:lnTo>
                  <a:pt x="975712" y="0"/>
                </a:lnTo>
                <a:cubicBezTo>
                  <a:pt x="990628" y="0"/>
                  <a:pt x="1004933" y="5925"/>
                  <a:pt x="1015480" y="16472"/>
                </a:cubicBezTo>
                <a:cubicBezTo>
                  <a:pt x="1026027" y="27019"/>
                  <a:pt x="1031952" y="41324"/>
                  <a:pt x="1031952" y="56240"/>
                </a:cubicBezTo>
                <a:lnTo>
                  <a:pt x="1031952" y="1021813"/>
                </a:lnTo>
                <a:cubicBezTo>
                  <a:pt x="1031952" y="1052874"/>
                  <a:pt x="1006772" y="1078053"/>
                  <a:pt x="975712" y="1078053"/>
                </a:cubicBezTo>
                <a:lnTo>
                  <a:pt x="56240" y="1078053"/>
                </a:lnTo>
                <a:cubicBezTo>
                  <a:pt x="41324" y="1078053"/>
                  <a:pt x="27019" y="1072128"/>
                  <a:pt x="16472" y="1061581"/>
                </a:cubicBezTo>
                <a:cubicBezTo>
                  <a:pt x="5925" y="1051034"/>
                  <a:pt x="0" y="1036729"/>
                  <a:pt x="0" y="1021813"/>
                </a:cubicBezTo>
                <a:lnTo>
                  <a:pt x="0" y="56240"/>
                </a:lnTo>
                <a:cubicBezTo>
                  <a:pt x="0" y="25179"/>
                  <a:pt x="25179" y="0"/>
                  <a:pt x="56240" y="0"/>
                </a:cubicBezTo>
                <a:close/>
              </a:path>
            </a:pathLst>
          </a:custGeom>
          <a:blipFill rotWithShape="1">
            <a:blip r:embed="rId8">
              <a:alphaModFix/>
            </a:blip>
            <a:stretch>
              <a:fillRect b="0" l="-48321" r="-48321" t="0"/>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txBox="1"/>
          <p:nvPr/>
        </p:nvSpPr>
        <p:spPr>
          <a:xfrm>
            <a:off x="936337" y="1325377"/>
            <a:ext cx="10898139" cy="1326303"/>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9622" u="none" cap="none" strike="noStrike">
                <a:solidFill>
                  <a:srgbClr val="FFFFFF"/>
                </a:solidFill>
                <a:latin typeface="Noto Sans TC"/>
                <a:ea typeface="Noto Sans TC"/>
                <a:cs typeface="Noto Sans TC"/>
                <a:sym typeface="Noto Sans TC"/>
              </a:rPr>
              <a:t>元宇宙重要概念</a:t>
            </a:r>
            <a:endParaRPr/>
          </a:p>
        </p:txBody>
      </p:sp>
      <p:sp>
        <p:nvSpPr>
          <p:cNvPr id="314" name="Google Shape;314;p12"/>
          <p:cNvSpPr/>
          <p:nvPr/>
        </p:nvSpPr>
        <p:spPr>
          <a:xfrm>
            <a:off x="10321860" y="1988528"/>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9">
              <a:alphaModFix amt="87000"/>
            </a:blip>
            <a:stretch>
              <a:fillRect b="0" l="-72408" r="0" t="0"/>
            </a:stretch>
          </a:blipFill>
          <a:ln>
            <a:noFill/>
          </a:ln>
        </p:spPr>
      </p:sp>
      <p:sp>
        <p:nvSpPr>
          <p:cNvPr id="315" name="Google Shape;315;p12"/>
          <p:cNvSpPr txBox="1"/>
          <p:nvPr/>
        </p:nvSpPr>
        <p:spPr>
          <a:xfrm>
            <a:off x="1865300" y="8750634"/>
            <a:ext cx="2741966" cy="573757"/>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US" sz="4118" u="none" cap="none" strike="noStrike">
                <a:solidFill>
                  <a:srgbClr val="1A3ECD"/>
                </a:solidFill>
                <a:latin typeface="Noto Sans TC"/>
                <a:ea typeface="Noto Sans TC"/>
                <a:cs typeface="Noto Sans TC"/>
                <a:sym typeface="Noto Sans TC"/>
              </a:rPr>
              <a:t>未來持久化</a:t>
            </a:r>
            <a:endParaRPr/>
          </a:p>
        </p:txBody>
      </p:sp>
      <p:sp>
        <p:nvSpPr>
          <p:cNvPr id="316" name="Google Shape;316;p12"/>
          <p:cNvSpPr txBox="1"/>
          <p:nvPr/>
        </p:nvSpPr>
        <p:spPr>
          <a:xfrm>
            <a:off x="7941737" y="8750634"/>
            <a:ext cx="2116510" cy="573757"/>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US" sz="4118" u="none" cap="none" strike="noStrike">
                <a:solidFill>
                  <a:srgbClr val="1A3ECD"/>
                </a:solidFill>
                <a:latin typeface="Noto Sans TC"/>
                <a:ea typeface="Noto Sans TC"/>
                <a:cs typeface="Noto Sans TC"/>
                <a:sym typeface="Noto Sans TC"/>
              </a:rPr>
              <a:t>去中心化</a:t>
            </a:r>
            <a:endParaRPr/>
          </a:p>
        </p:txBody>
      </p:sp>
      <p:sp>
        <p:nvSpPr>
          <p:cNvPr id="317" name="Google Shape;317;p12"/>
          <p:cNvSpPr txBox="1"/>
          <p:nvPr/>
        </p:nvSpPr>
        <p:spPr>
          <a:xfrm>
            <a:off x="12716560" y="8750634"/>
            <a:ext cx="4647515" cy="573757"/>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US" sz="4118" u="none" cap="none" strike="noStrike">
                <a:solidFill>
                  <a:srgbClr val="1A3ECD"/>
                </a:solidFill>
                <a:latin typeface="Noto Sans TC"/>
                <a:ea typeface="Noto Sans TC"/>
                <a:cs typeface="Noto Sans TC"/>
                <a:sym typeface="Noto Sans TC"/>
              </a:rPr>
              <a:t>非封閉式/ 沒有界限</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3"/>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grpSp>
        <p:nvGrpSpPr>
          <p:cNvPr id="323" name="Google Shape;323;p13"/>
          <p:cNvGrpSpPr/>
          <p:nvPr/>
        </p:nvGrpSpPr>
        <p:grpSpPr>
          <a:xfrm>
            <a:off x="2966753" y="1633686"/>
            <a:ext cx="12461207" cy="9295078"/>
            <a:chOff x="0" y="-28575"/>
            <a:chExt cx="3786158" cy="2824175"/>
          </a:xfrm>
        </p:grpSpPr>
        <p:sp>
          <p:nvSpPr>
            <p:cNvPr id="324" name="Google Shape;324;p13"/>
            <p:cNvSpPr/>
            <p:nvPr/>
          </p:nvSpPr>
          <p:spPr>
            <a:xfrm>
              <a:off x="0" y="0"/>
              <a:ext cx="3786158" cy="2795600"/>
            </a:xfrm>
            <a:custGeom>
              <a:rect b="b" l="l" r="r" t="t"/>
              <a:pathLst>
                <a:path extrusionOk="0" h="2795600" w="3786158">
                  <a:moveTo>
                    <a:pt x="44111" y="0"/>
                  </a:moveTo>
                  <a:lnTo>
                    <a:pt x="3742047" y="0"/>
                  </a:lnTo>
                  <a:cubicBezTo>
                    <a:pt x="3753746" y="0"/>
                    <a:pt x="3764966" y="4647"/>
                    <a:pt x="3773238" y="12920"/>
                  </a:cubicBezTo>
                  <a:cubicBezTo>
                    <a:pt x="3781510" y="21192"/>
                    <a:pt x="3786158" y="32412"/>
                    <a:pt x="3786158" y="44111"/>
                  </a:cubicBezTo>
                  <a:lnTo>
                    <a:pt x="3786158" y="2751489"/>
                  </a:lnTo>
                  <a:cubicBezTo>
                    <a:pt x="3786158" y="2763188"/>
                    <a:pt x="3781510" y="2774408"/>
                    <a:pt x="3773238" y="2782680"/>
                  </a:cubicBezTo>
                  <a:cubicBezTo>
                    <a:pt x="3764966" y="2790953"/>
                    <a:pt x="3753746" y="2795600"/>
                    <a:pt x="3742047" y="2795600"/>
                  </a:cubicBezTo>
                  <a:lnTo>
                    <a:pt x="44111" y="2795600"/>
                  </a:lnTo>
                  <a:cubicBezTo>
                    <a:pt x="32412" y="2795600"/>
                    <a:pt x="21192" y="2790953"/>
                    <a:pt x="12920" y="2782680"/>
                  </a:cubicBezTo>
                  <a:cubicBezTo>
                    <a:pt x="4647" y="2774408"/>
                    <a:pt x="0" y="2763188"/>
                    <a:pt x="0" y="2751489"/>
                  </a:cubicBezTo>
                  <a:lnTo>
                    <a:pt x="0" y="44111"/>
                  </a:lnTo>
                  <a:cubicBezTo>
                    <a:pt x="0" y="32412"/>
                    <a:pt x="4647" y="21192"/>
                    <a:pt x="12920" y="12920"/>
                  </a:cubicBezTo>
                  <a:cubicBezTo>
                    <a:pt x="21192" y="4647"/>
                    <a:pt x="32412" y="0"/>
                    <a:pt x="44111" y="0"/>
                  </a:cubicBezTo>
                  <a:close/>
                </a:path>
              </a:pathLst>
            </a:custGeom>
            <a:solidFill>
              <a:srgbClr val="081D72">
                <a:alpha val="5764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
            <p:cNvSpPr txBox="1"/>
            <p:nvPr/>
          </p:nvSpPr>
          <p:spPr>
            <a:xfrm>
              <a:off x="0" y="-28575"/>
              <a:ext cx="3786158"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6" name="Google Shape;326;p13"/>
          <p:cNvGrpSpPr/>
          <p:nvPr/>
        </p:nvGrpSpPr>
        <p:grpSpPr>
          <a:xfrm>
            <a:off x="2983266" y="1633685"/>
            <a:ext cx="12461382" cy="9295207"/>
            <a:chOff x="0" y="-28575"/>
            <a:chExt cx="3786158" cy="2824175"/>
          </a:xfrm>
        </p:grpSpPr>
        <p:sp>
          <p:nvSpPr>
            <p:cNvPr id="327" name="Google Shape;327;p13"/>
            <p:cNvSpPr/>
            <p:nvPr/>
          </p:nvSpPr>
          <p:spPr>
            <a:xfrm>
              <a:off x="0" y="0"/>
              <a:ext cx="3786158" cy="2795600"/>
            </a:xfrm>
            <a:custGeom>
              <a:rect b="b" l="l" r="r" t="t"/>
              <a:pathLst>
                <a:path extrusionOk="0" h="2795600" w="3786158">
                  <a:moveTo>
                    <a:pt x="44111" y="0"/>
                  </a:moveTo>
                  <a:lnTo>
                    <a:pt x="3742047" y="0"/>
                  </a:lnTo>
                  <a:cubicBezTo>
                    <a:pt x="3753746" y="0"/>
                    <a:pt x="3764966" y="4647"/>
                    <a:pt x="3773238" y="12920"/>
                  </a:cubicBezTo>
                  <a:cubicBezTo>
                    <a:pt x="3781510" y="21192"/>
                    <a:pt x="3786158" y="32412"/>
                    <a:pt x="3786158" y="44111"/>
                  </a:cubicBezTo>
                  <a:lnTo>
                    <a:pt x="3786158" y="2751489"/>
                  </a:lnTo>
                  <a:cubicBezTo>
                    <a:pt x="3786158" y="2763188"/>
                    <a:pt x="3781510" y="2774408"/>
                    <a:pt x="3773238" y="2782680"/>
                  </a:cubicBezTo>
                  <a:cubicBezTo>
                    <a:pt x="3764966" y="2790953"/>
                    <a:pt x="3753746" y="2795600"/>
                    <a:pt x="3742047" y="2795600"/>
                  </a:cubicBezTo>
                  <a:lnTo>
                    <a:pt x="44111" y="2795600"/>
                  </a:lnTo>
                  <a:cubicBezTo>
                    <a:pt x="32412" y="2795600"/>
                    <a:pt x="21192" y="2790953"/>
                    <a:pt x="12920" y="2782680"/>
                  </a:cubicBezTo>
                  <a:cubicBezTo>
                    <a:pt x="4647" y="2774408"/>
                    <a:pt x="0" y="2763188"/>
                    <a:pt x="0" y="2751489"/>
                  </a:cubicBezTo>
                  <a:lnTo>
                    <a:pt x="0" y="44111"/>
                  </a:lnTo>
                  <a:cubicBezTo>
                    <a:pt x="0" y="32412"/>
                    <a:pt x="4647" y="21192"/>
                    <a:pt x="12920" y="12920"/>
                  </a:cubicBezTo>
                  <a:cubicBezTo>
                    <a:pt x="21192" y="4647"/>
                    <a:pt x="32412" y="0"/>
                    <a:pt x="44111" y="0"/>
                  </a:cubicBezTo>
                  <a:close/>
                </a:path>
              </a:pathLst>
            </a:custGeom>
            <a:gradFill>
              <a:gsLst>
                <a:gs pos="0">
                  <a:srgbClr val="1719CF">
                    <a:alpha val="58039"/>
                  </a:srgbClr>
                </a:gs>
                <a:gs pos="100000">
                  <a:srgbClr val="0DCF7E">
                    <a:alpha val="58039"/>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3"/>
            <p:cNvSpPr txBox="1"/>
            <p:nvPr/>
          </p:nvSpPr>
          <p:spPr>
            <a:xfrm>
              <a:off x="0" y="-28575"/>
              <a:ext cx="3786158"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9" name="Google Shape;329;p13"/>
          <p:cNvSpPr/>
          <p:nvPr/>
        </p:nvSpPr>
        <p:spPr>
          <a:xfrm>
            <a:off x="11624322" y="2586203"/>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sp>
        <p:nvSpPr>
          <p:cNvPr id="330" name="Google Shape;330;p13"/>
          <p:cNvSpPr txBox="1"/>
          <p:nvPr/>
        </p:nvSpPr>
        <p:spPr>
          <a:xfrm>
            <a:off x="5290801" y="2353577"/>
            <a:ext cx="6138723" cy="1008178"/>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未來的持久化</a:t>
            </a:r>
            <a:endParaRPr/>
          </a:p>
        </p:txBody>
      </p:sp>
      <p:sp>
        <p:nvSpPr>
          <p:cNvPr id="331" name="Google Shape;331;p13"/>
          <p:cNvSpPr txBox="1"/>
          <p:nvPr/>
        </p:nvSpPr>
        <p:spPr>
          <a:xfrm>
            <a:off x="3678200" y="3910075"/>
            <a:ext cx="11513400" cy="5777100"/>
          </a:xfrm>
          <a:prstGeom prst="rect">
            <a:avLst/>
          </a:prstGeom>
          <a:noFill/>
          <a:ln>
            <a:noFill/>
          </a:ln>
        </p:spPr>
        <p:txBody>
          <a:bodyPr anchorCtr="0" anchor="t" bIns="0" lIns="0" spcFirstLastPara="1" rIns="0" wrap="square" tIns="0">
            <a:spAutoFit/>
          </a:bodyPr>
          <a:lstStyle/>
          <a:p>
            <a:pPr indent="0" lvl="0" marL="0" marR="0" rtl="0" algn="ctr">
              <a:lnSpc>
                <a:spcPct val="189028"/>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在虛擬的元宇宙世界中，用戶創造或擁有的一切事物都能夠永久保存下來，不會因為時間的流逝、設備的更換或用戶的離開而消失，所有遊戲進度和數據也會永久保存，一切都會恢復到你上次離開的狀態。</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4"/>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337" name="Google Shape;337;p14"/>
          <p:cNvGrpSpPr/>
          <p:nvPr/>
        </p:nvGrpSpPr>
        <p:grpSpPr>
          <a:xfrm>
            <a:off x="-3083425" y="-8039810"/>
            <a:ext cx="22397211" cy="8895950"/>
            <a:chOff x="0" y="-250794"/>
            <a:chExt cx="29862948" cy="11861268"/>
          </a:xfrm>
        </p:grpSpPr>
        <p:sp>
          <p:nvSpPr>
            <p:cNvPr id="338" name="Google Shape;338;p14"/>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4">
                <a:alphaModFix amt="31999"/>
              </a:blip>
              <a:stretch>
                <a:fillRect b="0" l="0" r="0" t="0"/>
              </a:stretch>
            </a:blipFill>
            <a:ln>
              <a:noFill/>
            </a:ln>
          </p:spPr>
        </p:sp>
        <p:grpSp>
          <p:nvGrpSpPr>
            <p:cNvPr id="339" name="Google Shape;339;p14"/>
            <p:cNvGrpSpPr/>
            <p:nvPr/>
          </p:nvGrpSpPr>
          <p:grpSpPr>
            <a:xfrm>
              <a:off x="0" y="-250794"/>
              <a:ext cx="29573487" cy="11835869"/>
              <a:chOff x="0" y="-57150"/>
              <a:chExt cx="6739107" cy="2697118"/>
            </a:xfrm>
          </p:grpSpPr>
          <p:sp>
            <p:nvSpPr>
              <p:cNvPr id="340" name="Google Shape;340;p14"/>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4"/>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2" name="Google Shape;342;p14"/>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5">
                <a:alphaModFix amt="63000"/>
              </a:blip>
              <a:stretch>
                <a:fillRect b="0" l="0" r="0" t="0"/>
              </a:stretch>
            </a:blipFill>
            <a:ln>
              <a:noFill/>
            </a:ln>
          </p:spPr>
        </p:sp>
      </p:grpSp>
      <p:sp>
        <p:nvSpPr>
          <p:cNvPr id="343" name="Google Shape;343;p14"/>
          <p:cNvSpPr/>
          <p:nvPr/>
        </p:nvSpPr>
        <p:spPr>
          <a:xfrm>
            <a:off x="1787920" y="3305984"/>
            <a:ext cx="6310850" cy="4239777"/>
          </a:xfrm>
          <a:custGeom>
            <a:rect b="b" l="l" r="r" t="t"/>
            <a:pathLst>
              <a:path extrusionOk="0" h="1040117" w="1548200">
                <a:moveTo>
                  <a:pt x="40483" y="0"/>
                </a:moveTo>
                <a:lnTo>
                  <a:pt x="1507717" y="0"/>
                </a:lnTo>
                <a:cubicBezTo>
                  <a:pt x="1518454" y="0"/>
                  <a:pt x="1528751" y="4265"/>
                  <a:pt x="1536343" y="11857"/>
                </a:cubicBezTo>
                <a:cubicBezTo>
                  <a:pt x="1543935" y="19449"/>
                  <a:pt x="1548200" y="29746"/>
                  <a:pt x="1548200" y="40483"/>
                </a:cubicBezTo>
                <a:lnTo>
                  <a:pt x="1548200" y="999634"/>
                </a:lnTo>
                <a:cubicBezTo>
                  <a:pt x="1548200" y="1010371"/>
                  <a:pt x="1543935" y="1020668"/>
                  <a:pt x="1536343" y="1028260"/>
                </a:cubicBezTo>
                <a:cubicBezTo>
                  <a:pt x="1528751" y="1035852"/>
                  <a:pt x="1518454" y="1040117"/>
                  <a:pt x="1507717" y="1040117"/>
                </a:cubicBezTo>
                <a:lnTo>
                  <a:pt x="40483" y="1040117"/>
                </a:lnTo>
                <a:cubicBezTo>
                  <a:pt x="18125" y="1040117"/>
                  <a:pt x="0" y="1021992"/>
                  <a:pt x="0" y="999634"/>
                </a:cubicBezTo>
                <a:lnTo>
                  <a:pt x="0" y="40483"/>
                </a:lnTo>
                <a:cubicBezTo>
                  <a:pt x="0" y="29746"/>
                  <a:pt x="4265" y="19449"/>
                  <a:pt x="11857" y="11857"/>
                </a:cubicBezTo>
                <a:cubicBezTo>
                  <a:pt x="19449" y="4265"/>
                  <a:pt x="29746" y="0"/>
                  <a:pt x="40483" y="0"/>
                </a:cubicBezTo>
                <a:close/>
              </a:path>
            </a:pathLst>
          </a:custGeom>
          <a:blipFill rotWithShape="1">
            <a:blip r:embed="rId6">
              <a:alphaModFix/>
            </a:blip>
            <a:stretch>
              <a:fillRect b="-2562" l="0" r="0" t="-2562"/>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4"/>
          <p:cNvSpPr/>
          <p:nvPr/>
        </p:nvSpPr>
        <p:spPr>
          <a:xfrm>
            <a:off x="10189230" y="3305984"/>
            <a:ext cx="6310850" cy="4239777"/>
          </a:xfrm>
          <a:custGeom>
            <a:rect b="b" l="l" r="r" t="t"/>
            <a:pathLst>
              <a:path extrusionOk="0" h="1040117" w="1548200">
                <a:moveTo>
                  <a:pt x="40483" y="0"/>
                </a:moveTo>
                <a:lnTo>
                  <a:pt x="1507717" y="0"/>
                </a:lnTo>
                <a:cubicBezTo>
                  <a:pt x="1518454" y="0"/>
                  <a:pt x="1528751" y="4265"/>
                  <a:pt x="1536343" y="11857"/>
                </a:cubicBezTo>
                <a:cubicBezTo>
                  <a:pt x="1543935" y="19449"/>
                  <a:pt x="1548200" y="29746"/>
                  <a:pt x="1548200" y="40483"/>
                </a:cubicBezTo>
                <a:lnTo>
                  <a:pt x="1548200" y="999634"/>
                </a:lnTo>
                <a:cubicBezTo>
                  <a:pt x="1548200" y="1010371"/>
                  <a:pt x="1543935" y="1020668"/>
                  <a:pt x="1536343" y="1028260"/>
                </a:cubicBezTo>
                <a:cubicBezTo>
                  <a:pt x="1528751" y="1035852"/>
                  <a:pt x="1518454" y="1040117"/>
                  <a:pt x="1507717" y="1040117"/>
                </a:cubicBezTo>
                <a:lnTo>
                  <a:pt x="40483" y="1040117"/>
                </a:lnTo>
                <a:cubicBezTo>
                  <a:pt x="18125" y="1040117"/>
                  <a:pt x="0" y="1021992"/>
                  <a:pt x="0" y="999634"/>
                </a:cubicBezTo>
                <a:lnTo>
                  <a:pt x="0" y="40483"/>
                </a:lnTo>
                <a:cubicBezTo>
                  <a:pt x="0" y="29746"/>
                  <a:pt x="4265" y="19449"/>
                  <a:pt x="11857" y="11857"/>
                </a:cubicBezTo>
                <a:cubicBezTo>
                  <a:pt x="19449" y="4265"/>
                  <a:pt x="29746" y="0"/>
                  <a:pt x="40483" y="0"/>
                </a:cubicBezTo>
                <a:close/>
              </a:path>
            </a:pathLst>
          </a:custGeom>
          <a:blipFill rotWithShape="1">
            <a:blip r:embed="rId7">
              <a:alphaModFix/>
            </a:blip>
            <a:stretch>
              <a:fillRect b="0" l="-456" r="-456" t="0"/>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4"/>
          <p:cNvSpPr txBox="1"/>
          <p:nvPr/>
        </p:nvSpPr>
        <p:spPr>
          <a:xfrm>
            <a:off x="936337" y="1353952"/>
            <a:ext cx="10898139" cy="1326303"/>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9622" u="none" cap="none" strike="noStrike">
                <a:solidFill>
                  <a:srgbClr val="FFFFFF"/>
                </a:solidFill>
                <a:latin typeface="Noto Sans TC"/>
                <a:ea typeface="Noto Sans TC"/>
                <a:cs typeface="Noto Sans TC"/>
                <a:sym typeface="Noto Sans TC"/>
              </a:rPr>
              <a:t>去中心化</a:t>
            </a:r>
            <a:endParaRPr/>
          </a:p>
        </p:txBody>
      </p:sp>
      <p:sp>
        <p:nvSpPr>
          <p:cNvPr id="346" name="Google Shape;346;p14"/>
          <p:cNvSpPr/>
          <p:nvPr/>
        </p:nvSpPr>
        <p:spPr>
          <a:xfrm>
            <a:off x="6821662" y="1950428"/>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8">
              <a:alphaModFix amt="87000"/>
            </a:blip>
            <a:stretch>
              <a:fillRect b="0" l="-72408" r="0" t="0"/>
            </a:stretch>
          </a:blipFill>
          <a:ln>
            <a:noFill/>
          </a:ln>
        </p:spPr>
      </p:sp>
      <p:sp>
        <p:nvSpPr>
          <p:cNvPr id="347" name="Google Shape;347;p14"/>
          <p:cNvSpPr txBox="1"/>
          <p:nvPr/>
        </p:nvSpPr>
        <p:spPr>
          <a:xfrm>
            <a:off x="3998503" y="7760953"/>
            <a:ext cx="1965885" cy="465080"/>
          </a:xfrm>
          <a:prstGeom prst="rect">
            <a:avLst/>
          </a:prstGeom>
          <a:noFill/>
          <a:ln>
            <a:noFill/>
          </a:ln>
        </p:spPr>
        <p:txBody>
          <a:bodyPr anchorCtr="0" anchor="t" bIns="0" lIns="0" spcFirstLastPara="1" rIns="0" wrap="square" tIns="0">
            <a:spAutoFit/>
          </a:bodyPr>
          <a:lstStyle/>
          <a:p>
            <a:pPr indent="0" lvl="0" marL="0" marR="0" rtl="0" algn="l">
              <a:lnSpc>
                <a:spcPct val="105010"/>
              </a:lnSpc>
              <a:spcBef>
                <a:spcPts val="0"/>
              </a:spcBef>
              <a:spcAft>
                <a:spcPts val="0"/>
              </a:spcAft>
              <a:buNone/>
            </a:pPr>
            <a:r>
              <a:rPr b="1" i="0" lang="en-US" sz="3413" u="none" cap="none" strike="noStrike">
                <a:solidFill>
                  <a:srgbClr val="1A3ECD"/>
                </a:solidFill>
                <a:latin typeface="Noto Sans TC"/>
                <a:ea typeface="Noto Sans TC"/>
                <a:cs typeface="Noto Sans TC"/>
                <a:sym typeface="Noto Sans TC"/>
              </a:rPr>
              <a:t>原神遊戲</a:t>
            </a:r>
            <a:endParaRPr/>
          </a:p>
        </p:txBody>
      </p:sp>
      <p:sp>
        <p:nvSpPr>
          <p:cNvPr id="348" name="Google Shape;348;p14"/>
          <p:cNvSpPr txBox="1"/>
          <p:nvPr/>
        </p:nvSpPr>
        <p:spPr>
          <a:xfrm>
            <a:off x="12149974" y="7760953"/>
            <a:ext cx="2465562" cy="465080"/>
          </a:xfrm>
          <a:prstGeom prst="rect">
            <a:avLst/>
          </a:prstGeom>
          <a:noFill/>
          <a:ln>
            <a:noFill/>
          </a:ln>
        </p:spPr>
        <p:txBody>
          <a:bodyPr anchorCtr="0" anchor="t" bIns="0" lIns="0" spcFirstLastPara="1" rIns="0" wrap="square" tIns="0">
            <a:spAutoFit/>
          </a:bodyPr>
          <a:lstStyle/>
          <a:p>
            <a:pPr indent="0" lvl="0" marL="0" marR="0" rtl="0" algn="l">
              <a:lnSpc>
                <a:spcPct val="105010"/>
              </a:lnSpc>
              <a:spcBef>
                <a:spcPts val="0"/>
              </a:spcBef>
              <a:spcAft>
                <a:spcPts val="0"/>
              </a:spcAft>
              <a:buNone/>
            </a:pPr>
            <a:r>
              <a:rPr b="1" i="0" lang="en-US" sz="3413" u="none" cap="none" strike="noStrike">
                <a:solidFill>
                  <a:srgbClr val="1A3ECD"/>
                </a:solidFill>
                <a:latin typeface="Noto Sans TC"/>
                <a:ea typeface="Noto Sans TC"/>
                <a:cs typeface="Noto Sans TC"/>
                <a:sym typeface="Noto Sans TC"/>
              </a:rPr>
              <a:t>米哈遊公司</a:t>
            </a:r>
            <a:endParaRPr/>
          </a:p>
        </p:txBody>
      </p:sp>
      <p:sp>
        <p:nvSpPr>
          <p:cNvPr id="349" name="Google Shape;349;p14"/>
          <p:cNvSpPr txBox="1"/>
          <p:nvPr/>
        </p:nvSpPr>
        <p:spPr>
          <a:xfrm>
            <a:off x="1478386" y="8755442"/>
            <a:ext cx="15330022" cy="669925"/>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US" sz="3999" u="none" cap="none" strike="noStrike">
                <a:solidFill>
                  <a:srgbClr val="FFFFFF"/>
                </a:solidFill>
                <a:latin typeface="Noto Sans TC"/>
                <a:ea typeface="Noto Sans TC"/>
                <a:cs typeface="Noto Sans TC"/>
                <a:sym typeface="Noto Sans TC"/>
              </a:rPr>
              <a:t>在傳統遊戲，所有的遊戲數據和規則都是由</a:t>
            </a:r>
            <a:r>
              <a:rPr b="1" i="0" lang="en-US" sz="3999" u="none" cap="none" strike="noStrike">
                <a:solidFill>
                  <a:srgbClr val="0D3FE6"/>
                </a:solidFill>
                <a:latin typeface="Noto Sans TC"/>
                <a:ea typeface="Noto Sans TC"/>
                <a:cs typeface="Noto Sans TC"/>
                <a:sym typeface="Noto Sans TC"/>
              </a:rPr>
              <a:t>遊戲公司的服務器控制</a:t>
            </a:r>
            <a:r>
              <a:rPr b="0" i="0" lang="en-US" sz="3999" u="none" cap="none" strike="noStrike">
                <a:solidFill>
                  <a:srgbClr val="FFFFFF"/>
                </a:solidFill>
                <a:latin typeface="Noto Sans TC"/>
                <a:ea typeface="Noto Sans TC"/>
                <a:cs typeface="Noto Sans TC"/>
                <a:sym typeface="Noto Sans TC"/>
              </a:rPr>
              <a:t>的</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5"/>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355" name="Google Shape;355;p15"/>
          <p:cNvGrpSpPr/>
          <p:nvPr/>
        </p:nvGrpSpPr>
        <p:grpSpPr>
          <a:xfrm>
            <a:off x="-3083425" y="-8039810"/>
            <a:ext cx="22397211" cy="8895950"/>
            <a:chOff x="0" y="-250794"/>
            <a:chExt cx="29862948" cy="11861268"/>
          </a:xfrm>
        </p:grpSpPr>
        <p:sp>
          <p:nvSpPr>
            <p:cNvPr id="356" name="Google Shape;356;p15"/>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4">
                <a:alphaModFix amt="31999"/>
              </a:blip>
              <a:stretch>
                <a:fillRect b="0" l="0" r="0" t="0"/>
              </a:stretch>
            </a:blipFill>
            <a:ln>
              <a:noFill/>
            </a:ln>
          </p:spPr>
        </p:sp>
        <p:grpSp>
          <p:nvGrpSpPr>
            <p:cNvPr id="357" name="Google Shape;357;p15"/>
            <p:cNvGrpSpPr/>
            <p:nvPr/>
          </p:nvGrpSpPr>
          <p:grpSpPr>
            <a:xfrm>
              <a:off x="0" y="-250794"/>
              <a:ext cx="29573487" cy="11835869"/>
              <a:chOff x="0" y="-57150"/>
              <a:chExt cx="6739107" cy="2697118"/>
            </a:xfrm>
          </p:grpSpPr>
          <p:sp>
            <p:nvSpPr>
              <p:cNvPr id="358" name="Google Shape;358;p15"/>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0" name="Google Shape;360;p15"/>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5">
                <a:alphaModFix amt="63000"/>
              </a:blip>
              <a:stretch>
                <a:fillRect b="0" l="0" r="0" t="0"/>
              </a:stretch>
            </a:blipFill>
            <a:ln>
              <a:noFill/>
            </a:ln>
          </p:spPr>
        </p:sp>
      </p:grpSp>
      <p:sp>
        <p:nvSpPr>
          <p:cNvPr id="361" name="Google Shape;361;p15"/>
          <p:cNvSpPr/>
          <p:nvPr/>
        </p:nvSpPr>
        <p:spPr>
          <a:xfrm>
            <a:off x="1787920" y="3305984"/>
            <a:ext cx="6310850" cy="4239777"/>
          </a:xfrm>
          <a:custGeom>
            <a:rect b="b" l="l" r="r" t="t"/>
            <a:pathLst>
              <a:path extrusionOk="0" h="1040117" w="1548200">
                <a:moveTo>
                  <a:pt x="40483" y="0"/>
                </a:moveTo>
                <a:lnTo>
                  <a:pt x="1507717" y="0"/>
                </a:lnTo>
                <a:cubicBezTo>
                  <a:pt x="1518454" y="0"/>
                  <a:pt x="1528751" y="4265"/>
                  <a:pt x="1536343" y="11857"/>
                </a:cubicBezTo>
                <a:cubicBezTo>
                  <a:pt x="1543935" y="19449"/>
                  <a:pt x="1548200" y="29746"/>
                  <a:pt x="1548200" y="40483"/>
                </a:cubicBezTo>
                <a:lnTo>
                  <a:pt x="1548200" y="999634"/>
                </a:lnTo>
                <a:cubicBezTo>
                  <a:pt x="1548200" y="1010371"/>
                  <a:pt x="1543935" y="1020668"/>
                  <a:pt x="1536343" y="1028260"/>
                </a:cubicBezTo>
                <a:cubicBezTo>
                  <a:pt x="1528751" y="1035852"/>
                  <a:pt x="1518454" y="1040117"/>
                  <a:pt x="1507717" y="1040117"/>
                </a:cubicBezTo>
                <a:lnTo>
                  <a:pt x="40483" y="1040117"/>
                </a:lnTo>
                <a:cubicBezTo>
                  <a:pt x="18125" y="1040117"/>
                  <a:pt x="0" y="1021992"/>
                  <a:pt x="0" y="999634"/>
                </a:cubicBezTo>
                <a:lnTo>
                  <a:pt x="0" y="40483"/>
                </a:lnTo>
                <a:cubicBezTo>
                  <a:pt x="0" y="29746"/>
                  <a:pt x="4265" y="19449"/>
                  <a:pt x="11857" y="11857"/>
                </a:cubicBezTo>
                <a:cubicBezTo>
                  <a:pt x="19449" y="4265"/>
                  <a:pt x="29746" y="0"/>
                  <a:pt x="40483" y="0"/>
                </a:cubicBezTo>
                <a:close/>
              </a:path>
            </a:pathLst>
          </a:custGeom>
          <a:blipFill rotWithShape="1">
            <a:blip r:embed="rId6">
              <a:alphaModFix/>
            </a:blip>
            <a:stretch>
              <a:fillRect b="-2562" l="0" r="0" t="-2562"/>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10189230" y="3305984"/>
            <a:ext cx="6310850" cy="4239777"/>
          </a:xfrm>
          <a:custGeom>
            <a:rect b="b" l="l" r="r" t="t"/>
            <a:pathLst>
              <a:path extrusionOk="0" h="1040117" w="1548200">
                <a:moveTo>
                  <a:pt x="40483" y="0"/>
                </a:moveTo>
                <a:lnTo>
                  <a:pt x="1507717" y="0"/>
                </a:lnTo>
                <a:cubicBezTo>
                  <a:pt x="1518454" y="0"/>
                  <a:pt x="1528751" y="4265"/>
                  <a:pt x="1536343" y="11857"/>
                </a:cubicBezTo>
                <a:cubicBezTo>
                  <a:pt x="1543935" y="19449"/>
                  <a:pt x="1548200" y="29746"/>
                  <a:pt x="1548200" y="40483"/>
                </a:cubicBezTo>
                <a:lnTo>
                  <a:pt x="1548200" y="999634"/>
                </a:lnTo>
                <a:cubicBezTo>
                  <a:pt x="1548200" y="1010371"/>
                  <a:pt x="1543935" y="1020668"/>
                  <a:pt x="1536343" y="1028260"/>
                </a:cubicBezTo>
                <a:cubicBezTo>
                  <a:pt x="1528751" y="1035852"/>
                  <a:pt x="1518454" y="1040117"/>
                  <a:pt x="1507717" y="1040117"/>
                </a:cubicBezTo>
                <a:lnTo>
                  <a:pt x="40483" y="1040117"/>
                </a:lnTo>
                <a:cubicBezTo>
                  <a:pt x="18125" y="1040117"/>
                  <a:pt x="0" y="1021992"/>
                  <a:pt x="0" y="999634"/>
                </a:cubicBezTo>
                <a:lnTo>
                  <a:pt x="0" y="40483"/>
                </a:lnTo>
                <a:cubicBezTo>
                  <a:pt x="0" y="29746"/>
                  <a:pt x="4265" y="19449"/>
                  <a:pt x="11857" y="11857"/>
                </a:cubicBezTo>
                <a:cubicBezTo>
                  <a:pt x="19449" y="4265"/>
                  <a:pt x="29746" y="0"/>
                  <a:pt x="40483" y="0"/>
                </a:cubicBezTo>
                <a:close/>
              </a:path>
            </a:pathLst>
          </a:custGeom>
          <a:blipFill rotWithShape="1">
            <a:blip r:embed="rId7">
              <a:alphaModFix/>
            </a:blip>
            <a:stretch>
              <a:fillRect b="0" l="-10037" r="-24327" t="0"/>
            </a:stretch>
          </a:blipFill>
          <a:ln cap="rnd" cmpd="sng" w="142875">
            <a:solidFill>
              <a:srgbClr val="1719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txBox="1"/>
          <p:nvPr/>
        </p:nvSpPr>
        <p:spPr>
          <a:xfrm>
            <a:off x="936337" y="1353952"/>
            <a:ext cx="10898139" cy="1326303"/>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9622" u="none" cap="none" strike="noStrike">
                <a:solidFill>
                  <a:srgbClr val="FFFFFF"/>
                </a:solidFill>
                <a:latin typeface="Noto Sans TC"/>
                <a:ea typeface="Noto Sans TC"/>
                <a:cs typeface="Noto Sans TC"/>
                <a:sym typeface="Noto Sans TC"/>
              </a:rPr>
              <a:t>去中心化</a:t>
            </a:r>
            <a:endParaRPr/>
          </a:p>
        </p:txBody>
      </p:sp>
      <p:sp>
        <p:nvSpPr>
          <p:cNvPr id="364" name="Google Shape;364;p15"/>
          <p:cNvSpPr/>
          <p:nvPr/>
        </p:nvSpPr>
        <p:spPr>
          <a:xfrm>
            <a:off x="6821662" y="1950428"/>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8">
              <a:alphaModFix amt="87000"/>
            </a:blip>
            <a:stretch>
              <a:fillRect b="0" l="-72408" r="0" t="0"/>
            </a:stretch>
          </a:blipFill>
          <a:ln>
            <a:noFill/>
          </a:ln>
        </p:spPr>
      </p:sp>
      <p:sp>
        <p:nvSpPr>
          <p:cNvPr id="365" name="Google Shape;365;p15"/>
          <p:cNvSpPr txBox="1"/>
          <p:nvPr/>
        </p:nvSpPr>
        <p:spPr>
          <a:xfrm>
            <a:off x="3998503" y="7760953"/>
            <a:ext cx="1965885" cy="465080"/>
          </a:xfrm>
          <a:prstGeom prst="rect">
            <a:avLst/>
          </a:prstGeom>
          <a:noFill/>
          <a:ln>
            <a:noFill/>
          </a:ln>
        </p:spPr>
        <p:txBody>
          <a:bodyPr anchorCtr="0" anchor="t" bIns="0" lIns="0" spcFirstLastPara="1" rIns="0" wrap="square" tIns="0">
            <a:spAutoFit/>
          </a:bodyPr>
          <a:lstStyle/>
          <a:p>
            <a:pPr indent="0" lvl="0" marL="0" marR="0" rtl="0" algn="l">
              <a:lnSpc>
                <a:spcPct val="105010"/>
              </a:lnSpc>
              <a:spcBef>
                <a:spcPts val="0"/>
              </a:spcBef>
              <a:spcAft>
                <a:spcPts val="0"/>
              </a:spcAft>
              <a:buNone/>
            </a:pPr>
            <a:r>
              <a:rPr b="1" i="0" lang="en-US" sz="3413" u="none" cap="none" strike="noStrike">
                <a:solidFill>
                  <a:srgbClr val="1A3ECD"/>
                </a:solidFill>
                <a:latin typeface="Noto Sans TC"/>
                <a:ea typeface="Noto Sans TC"/>
                <a:cs typeface="Noto Sans TC"/>
                <a:sym typeface="Noto Sans TC"/>
              </a:rPr>
              <a:t>原神遊戲</a:t>
            </a:r>
            <a:endParaRPr/>
          </a:p>
        </p:txBody>
      </p:sp>
      <p:sp>
        <p:nvSpPr>
          <p:cNvPr id="366" name="Google Shape;366;p15"/>
          <p:cNvSpPr txBox="1"/>
          <p:nvPr/>
        </p:nvSpPr>
        <p:spPr>
          <a:xfrm>
            <a:off x="12428575" y="7760953"/>
            <a:ext cx="1889310" cy="465080"/>
          </a:xfrm>
          <a:prstGeom prst="rect">
            <a:avLst/>
          </a:prstGeom>
          <a:noFill/>
          <a:ln>
            <a:noFill/>
          </a:ln>
        </p:spPr>
        <p:txBody>
          <a:bodyPr anchorCtr="0" anchor="t" bIns="0" lIns="0" spcFirstLastPara="1" rIns="0" wrap="square" tIns="0">
            <a:spAutoFit/>
          </a:bodyPr>
          <a:lstStyle/>
          <a:p>
            <a:pPr indent="0" lvl="0" marL="0" marR="0" rtl="0" algn="l">
              <a:lnSpc>
                <a:spcPct val="105010"/>
              </a:lnSpc>
              <a:spcBef>
                <a:spcPts val="0"/>
              </a:spcBef>
              <a:spcAft>
                <a:spcPts val="0"/>
              </a:spcAft>
              <a:buNone/>
            </a:pPr>
            <a:r>
              <a:rPr b="1" i="0" lang="en-US" sz="3413" u="none" cap="none" strike="noStrike">
                <a:solidFill>
                  <a:srgbClr val="1A3ECD"/>
                </a:solidFill>
                <a:latin typeface="Noto Sans TC"/>
                <a:ea typeface="Noto Sans TC"/>
                <a:cs typeface="Noto Sans TC"/>
                <a:sym typeface="Noto Sans TC"/>
              </a:rPr>
              <a:t>所有玩家</a:t>
            </a:r>
            <a:endParaRPr/>
          </a:p>
        </p:txBody>
      </p:sp>
      <p:sp>
        <p:nvSpPr>
          <p:cNvPr id="367" name="Google Shape;367;p15"/>
          <p:cNvSpPr txBox="1"/>
          <p:nvPr/>
        </p:nvSpPr>
        <p:spPr>
          <a:xfrm>
            <a:off x="2204640" y="8559408"/>
            <a:ext cx="13878720" cy="2079625"/>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US" sz="3999" u="none" cap="none" strike="noStrike">
                <a:solidFill>
                  <a:srgbClr val="FFFFFF"/>
                </a:solidFill>
                <a:latin typeface="Noto Sans TC"/>
                <a:ea typeface="Noto Sans TC"/>
                <a:cs typeface="Noto Sans TC"/>
                <a:sym typeface="Noto Sans TC"/>
              </a:rPr>
              <a:t>去中心化的遊戲，遊戲世界是由</a:t>
            </a:r>
            <a:r>
              <a:rPr b="1" i="0" lang="en-US" sz="3999" u="none" cap="none" strike="noStrike">
                <a:solidFill>
                  <a:srgbClr val="0D3FE6"/>
                </a:solidFill>
                <a:latin typeface="Noto Sans TC"/>
                <a:ea typeface="Noto Sans TC"/>
                <a:cs typeface="Noto Sans TC"/>
                <a:sym typeface="Noto Sans TC"/>
              </a:rPr>
              <a:t>所有玩家的電腦共同組成</a:t>
            </a:r>
            <a:r>
              <a:rPr b="0" i="0" lang="en-US" sz="3999" u="none" cap="none" strike="noStrike">
                <a:solidFill>
                  <a:srgbClr val="FFFFFF"/>
                </a:solidFill>
                <a:latin typeface="Noto Sans TC"/>
                <a:ea typeface="Noto Sans TC"/>
                <a:cs typeface="Noto Sans TC"/>
                <a:sym typeface="Noto Sans TC"/>
              </a:rPr>
              <a:t>的，</a:t>
            </a:r>
            <a:endParaRPr/>
          </a:p>
          <a:p>
            <a:pPr indent="0" lvl="0" marL="0" marR="0" rtl="0" algn="l">
              <a:lnSpc>
                <a:spcPct val="140010"/>
              </a:lnSpc>
              <a:spcBef>
                <a:spcPts val="0"/>
              </a:spcBef>
              <a:spcAft>
                <a:spcPts val="0"/>
              </a:spcAft>
              <a:buNone/>
            </a:pPr>
            <a:r>
              <a:rPr b="0" i="0" lang="en-US" sz="3999" u="none" cap="none" strike="noStrike">
                <a:solidFill>
                  <a:srgbClr val="FFFFFF"/>
                </a:solidFill>
                <a:latin typeface="Noto Sans TC"/>
                <a:ea typeface="Noto Sans TC"/>
                <a:cs typeface="Noto Sans TC"/>
                <a:sym typeface="Noto Sans TC"/>
              </a:rPr>
              <a:t>大家一起維護和管理遊戲，也讓每個玩家都有發言權。</a:t>
            </a:r>
            <a:endParaRPr/>
          </a:p>
          <a:p>
            <a:pPr indent="0" lvl="0" marL="0" marR="0" rtl="0" algn="l">
              <a:lnSpc>
                <a:spcPct val="140010"/>
              </a:lnSpc>
              <a:spcBef>
                <a:spcPts val="0"/>
              </a:spcBef>
              <a:spcAft>
                <a:spcPts val="0"/>
              </a:spcAft>
              <a:buNone/>
            </a:pPr>
            <a:r>
              <a:t/>
            </a:r>
            <a:endParaRPr b="0" i="0" sz="3999" u="none" cap="none" strike="noStrike">
              <a:solidFill>
                <a:srgbClr val="FFFFFF"/>
              </a:solidFill>
              <a:latin typeface="Noto Sans TC"/>
              <a:ea typeface="Noto Sans TC"/>
              <a:cs typeface="Noto Sans TC"/>
              <a:sym typeface="Noto Sans T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6"/>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grpSp>
        <p:nvGrpSpPr>
          <p:cNvPr id="373" name="Google Shape;373;p16"/>
          <p:cNvGrpSpPr/>
          <p:nvPr/>
        </p:nvGrpSpPr>
        <p:grpSpPr>
          <a:xfrm>
            <a:off x="2966753" y="1633686"/>
            <a:ext cx="12461207" cy="9295078"/>
            <a:chOff x="0" y="-28575"/>
            <a:chExt cx="3786158" cy="2824175"/>
          </a:xfrm>
        </p:grpSpPr>
        <p:sp>
          <p:nvSpPr>
            <p:cNvPr id="374" name="Google Shape;374;p16"/>
            <p:cNvSpPr/>
            <p:nvPr/>
          </p:nvSpPr>
          <p:spPr>
            <a:xfrm>
              <a:off x="0" y="0"/>
              <a:ext cx="3786158" cy="2795600"/>
            </a:xfrm>
            <a:custGeom>
              <a:rect b="b" l="l" r="r" t="t"/>
              <a:pathLst>
                <a:path extrusionOk="0" h="2795600" w="3786158">
                  <a:moveTo>
                    <a:pt x="44111" y="0"/>
                  </a:moveTo>
                  <a:lnTo>
                    <a:pt x="3742047" y="0"/>
                  </a:lnTo>
                  <a:cubicBezTo>
                    <a:pt x="3753746" y="0"/>
                    <a:pt x="3764966" y="4647"/>
                    <a:pt x="3773238" y="12920"/>
                  </a:cubicBezTo>
                  <a:cubicBezTo>
                    <a:pt x="3781510" y="21192"/>
                    <a:pt x="3786158" y="32412"/>
                    <a:pt x="3786158" y="44111"/>
                  </a:cubicBezTo>
                  <a:lnTo>
                    <a:pt x="3786158" y="2751489"/>
                  </a:lnTo>
                  <a:cubicBezTo>
                    <a:pt x="3786158" y="2763188"/>
                    <a:pt x="3781510" y="2774408"/>
                    <a:pt x="3773238" y="2782680"/>
                  </a:cubicBezTo>
                  <a:cubicBezTo>
                    <a:pt x="3764966" y="2790953"/>
                    <a:pt x="3753746" y="2795600"/>
                    <a:pt x="3742047" y="2795600"/>
                  </a:cubicBezTo>
                  <a:lnTo>
                    <a:pt x="44111" y="2795600"/>
                  </a:lnTo>
                  <a:cubicBezTo>
                    <a:pt x="32412" y="2795600"/>
                    <a:pt x="21192" y="2790953"/>
                    <a:pt x="12920" y="2782680"/>
                  </a:cubicBezTo>
                  <a:cubicBezTo>
                    <a:pt x="4647" y="2774408"/>
                    <a:pt x="0" y="2763188"/>
                    <a:pt x="0" y="2751489"/>
                  </a:cubicBezTo>
                  <a:lnTo>
                    <a:pt x="0" y="44111"/>
                  </a:lnTo>
                  <a:cubicBezTo>
                    <a:pt x="0" y="32412"/>
                    <a:pt x="4647" y="21192"/>
                    <a:pt x="12920" y="12920"/>
                  </a:cubicBezTo>
                  <a:cubicBezTo>
                    <a:pt x="21192" y="4647"/>
                    <a:pt x="32412" y="0"/>
                    <a:pt x="44111" y="0"/>
                  </a:cubicBezTo>
                  <a:close/>
                </a:path>
              </a:pathLst>
            </a:custGeom>
            <a:solidFill>
              <a:srgbClr val="081D72">
                <a:alpha val="5764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6"/>
            <p:cNvSpPr txBox="1"/>
            <p:nvPr/>
          </p:nvSpPr>
          <p:spPr>
            <a:xfrm>
              <a:off x="0" y="-28575"/>
              <a:ext cx="3786158"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76" name="Google Shape;376;p16"/>
          <p:cNvGrpSpPr/>
          <p:nvPr/>
        </p:nvGrpSpPr>
        <p:grpSpPr>
          <a:xfrm>
            <a:off x="2983266" y="1633686"/>
            <a:ext cx="12461207" cy="9295078"/>
            <a:chOff x="0" y="-28575"/>
            <a:chExt cx="3786158" cy="2824175"/>
          </a:xfrm>
        </p:grpSpPr>
        <p:sp>
          <p:nvSpPr>
            <p:cNvPr id="377" name="Google Shape;377;p16"/>
            <p:cNvSpPr/>
            <p:nvPr/>
          </p:nvSpPr>
          <p:spPr>
            <a:xfrm>
              <a:off x="0" y="0"/>
              <a:ext cx="3786158" cy="2795600"/>
            </a:xfrm>
            <a:custGeom>
              <a:rect b="b" l="l" r="r" t="t"/>
              <a:pathLst>
                <a:path extrusionOk="0" h="2795600" w="3786158">
                  <a:moveTo>
                    <a:pt x="44111" y="0"/>
                  </a:moveTo>
                  <a:lnTo>
                    <a:pt x="3742047" y="0"/>
                  </a:lnTo>
                  <a:cubicBezTo>
                    <a:pt x="3753746" y="0"/>
                    <a:pt x="3764966" y="4647"/>
                    <a:pt x="3773238" y="12920"/>
                  </a:cubicBezTo>
                  <a:cubicBezTo>
                    <a:pt x="3781510" y="21192"/>
                    <a:pt x="3786158" y="32412"/>
                    <a:pt x="3786158" y="44111"/>
                  </a:cubicBezTo>
                  <a:lnTo>
                    <a:pt x="3786158" y="2751489"/>
                  </a:lnTo>
                  <a:cubicBezTo>
                    <a:pt x="3786158" y="2763188"/>
                    <a:pt x="3781510" y="2774408"/>
                    <a:pt x="3773238" y="2782680"/>
                  </a:cubicBezTo>
                  <a:cubicBezTo>
                    <a:pt x="3764966" y="2790953"/>
                    <a:pt x="3753746" y="2795600"/>
                    <a:pt x="3742047" y="2795600"/>
                  </a:cubicBezTo>
                  <a:lnTo>
                    <a:pt x="44111" y="2795600"/>
                  </a:lnTo>
                  <a:cubicBezTo>
                    <a:pt x="32412" y="2795600"/>
                    <a:pt x="21192" y="2790953"/>
                    <a:pt x="12920" y="2782680"/>
                  </a:cubicBezTo>
                  <a:cubicBezTo>
                    <a:pt x="4647" y="2774408"/>
                    <a:pt x="0" y="2763188"/>
                    <a:pt x="0" y="2751489"/>
                  </a:cubicBezTo>
                  <a:lnTo>
                    <a:pt x="0" y="44111"/>
                  </a:lnTo>
                  <a:cubicBezTo>
                    <a:pt x="0" y="32412"/>
                    <a:pt x="4647" y="21192"/>
                    <a:pt x="12920" y="12920"/>
                  </a:cubicBezTo>
                  <a:cubicBezTo>
                    <a:pt x="21192" y="4647"/>
                    <a:pt x="32412" y="0"/>
                    <a:pt x="44111" y="0"/>
                  </a:cubicBezTo>
                  <a:close/>
                </a:path>
              </a:pathLst>
            </a:custGeom>
            <a:gradFill>
              <a:gsLst>
                <a:gs pos="0">
                  <a:srgbClr val="1719CF">
                    <a:alpha val="58039"/>
                  </a:srgbClr>
                </a:gs>
                <a:gs pos="100000">
                  <a:srgbClr val="0DCF7E">
                    <a:alpha val="58039"/>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6"/>
            <p:cNvSpPr txBox="1"/>
            <p:nvPr/>
          </p:nvSpPr>
          <p:spPr>
            <a:xfrm>
              <a:off x="0" y="-28575"/>
              <a:ext cx="3786158"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9" name="Google Shape;379;p16"/>
          <p:cNvSpPr/>
          <p:nvPr/>
        </p:nvSpPr>
        <p:spPr>
          <a:xfrm>
            <a:off x="12873290" y="330429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sp>
        <p:nvSpPr>
          <p:cNvPr id="380" name="Google Shape;380;p16"/>
          <p:cNvSpPr txBox="1"/>
          <p:nvPr/>
        </p:nvSpPr>
        <p:spPr>
          <a:xfrm>
            <a:off x="4041833" y="3071664"/>
            <a:ext cx="8459982" cy="1008178"/>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非封閉式/ 沒有界限</a:t>
            </a:r>
            <a:endParaRPr/>
          </a:p>
        </p:txBody>
      </p:sp>
      <p:sp>
        <p:nvSpPr>
          <p:cNvPr id="381" name="Google Shape;381;p16"/>
          <p:cNvSpPr txBox="1"/>
          <p:nvPr/>
        </p:nvSpPr>
        <p:spPr>
          <a:xfrm>
            <a:off x="4770766" y="4662993"/>
            <a:ext cx="8746469" cy="3044763"/>
          </a:xfrm>
          <a:prstGeom prst="rect">
            <a:avLst/>
          </a:prstGeom>
          <a:noFill/>
          <a:ln>
            <a:noFill/>
          </a:ln>
        </p:spPr>
        <p:txBody>
          <a:bodyPr anchorCtr="0" anchor="t" bIns="0" lIns="0" spcFirstLastPara="1" rIns="0" wrap="square" tIns="0">
            <a:spAutoFit/>
          </a:bodyPr>
          <a:lstStyle/>
          <a:p>
            <a:pPr indent="0" lvl="0" marL="0" marR="0" rtl="0" algn="ctr">
              <a:lnSpc>
                <a:spcPct val="189028"/>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元宇宙就像是一個沒有任何邊界和限制的虛擬空間，用戶可以自由地探索和體驗各種不同的虛擬世界</a:t>
            </a:r>
            <a:endParaRPr/>
          </a:p>
        </p:txBody>
      </p:sp>
    </p:spTree>
  </p:cSld>
  <p:clrMapOvr>
    <a:masterClrMapping/>
  </p:clrMapOvr>
  <p:transition>
    <p:circl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7"/>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sp>
        <p:nvSpPr>
          <p:cNvPr id="387" name="Google Shape;387;p17"/>
          <p:cNvSpPr/>
          <p:nvPr/>
        </p:nvSpPr>
        <p:spPr>
          <a:xfrm>
            <a:off x="0" y="0"/>
            <a:ext cx="10285278" cy="10285277"/>
          </a:xfrm>
          <a:custGeom>
            <a:rect b="b" l="l" r="r" t="t"/>
            <a:pathLst>
              <a:path extrusionOk="0" h="50791492" w="50791492">
                <a:moveTo>
                  <a:pt x="0" y="0"/>
                </a:moveTo>
                <a:lnTo>
                  <a:pt x="0" y="50791492"/>
                </a:lnTo>
                <a:lnTo>
                  <a:pt x="50791492" y="50791492"/>
                </a:lnTo>
                <a:cubicBezTo>
                  <a:pt x="50791492" y="50791492"/>
                  <a:pt x="27118692" y="37193984"/>
                  <a:pt x="34958784" y="26102692"/>
                </a:cubicBezTo>
                <a:cubicBezTo>
                  <a:pt x="42691304" y="15163673"/>
                  <a:pt x="29505148" y="403352"/>
                  <a:pt x="29141421" y="0"/>
                </a:cubicBezTo>
                <a:close/>
              </a:path>
            </a:pathLst>
          </a:custGeom>
          <a:blipFill rotWithShape="1">
            <a:blip r:embed="rId4">
              <a:alphaModFix/>
            </a:blip>
            <a:stretch>
              <a:fillRect b="0" l="-5737" r="-4426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7"/>
          <p:cNvSpPr txBox="1"/>
          <p:nvPr/>
        </p:nvSpPr>
        <p:spPr>
          <a:xfrm>
            <a:off x="8900343" y="2882323"/>
            <a:ext cx="7786314" cy="8136647"/>
          </a:xfrm>
          <a:prstGeom prst="rect">
            <a:avLst/>
          </a:prstGeom>
          <a:noFill/>
          <a:ln>
            <a:noFill/>
          </a:ln>
        </p:spPr>
        <p:txBody>
          <a:bodyPr anchorCtr="0" anchor="t" bIns="0" lIns="0" spcFirstLastPara="1" rIns="0" wrap="square" tIns="0">
            <a:spAutoFit/>
          </a:bodyPr>
          <a:lstStyle/>
          <a:p>
            <a:pPr indent="0" lvl="0" marL="0" marR="0" rtl="0" algn="l">
              <a:lnSpc>
                <a:spcPct val="137001"/>
              </a:lnSpc>
              <a:spcBef>
                <a:spcPts val="0"/>
              </a:spcBef>
              <a:spcAft>
                <a:spcPts val="0"/>
              </a:spcAft>
              <a:buNone/>
            </a:pPr>
            <a:r>
              <a:rPr b="1" i="0" lang="en-US" sz="14967" u="none" cap="none" strike="noStrike">
                <a:solidFill>
                  <a:srgbClr val="FFFFFF"/>
                </a:solidFill>
                <a:latin typeface="Noto Sans TC"/>
                <a:ea typeface="Noto Sans TC"/>
                <a:cs typeface="Noto Sans TC"/>
                <a:sym typeface="Noto Sans TC"/>
              </a:rPr>
              <a:t>元宇宙與</a:t>
            </a:r>
            <a:endParaRPr/>
          </a:p>
          <a:p>
            <a:pPr indent="0" lvl="0" marL="0" marR="0" rtl="0" algn="l">
              <a:lnSpc>
                <a:spcPct val="137001"/>
              </a:lnSpc>
              <a:spcBef>
                <a:spcPts val="0"/>
              </a:spcBef>
              <a:spcAft>
                <a:spcPts val="0"/>
              </a:spcAft>
              <a:buNone/>
            </a:pPr>
            <a:r>
              <a:rPr b="1" i="0" lang="en-US" sz="14967" u="none" cap="none" strike="noStrike">
                <a:solidFill>
                  <a:srgbClr val="FFFFFF"/>
                </a:solidFill>
                <a:latin typeface="Noto Sans TC"/>
                <a:ea typeface="Noto Sans TC"/>
                <a:cs typeface="Noto Sans TC"/>
                <a:sym typeface="Noto Sans TC"/>
              </a:rPr>
              <a:t>現實生活</a:t>
            </a:r>
            <a:endParaRPr/>
          </a:p>
          <a:p>
            <a:pPr indent="0" lvl="0" marL="0" marR="0" rtl="0" algn="l">
              <a:lnSpc>
                <a:spcPct val="159878"/>
              </a:lnSpc>
              <a:spcBef>
                <a:spcPts val="0"/>
              </a:spcBef>
              <a:spcAft>
                <a:spcPts val="0"/>
              </a:spcAft>
              <a:buNone/>
            </a:pPr>
            <a:r>
              <a:t/>
            </a:r>
            <a:endParaRPr b="1" i="0" sz="14967" u="none" cap="none" strike="noStrike">
              <a:solidFill>
                <a:srgbClr val="FFFFFF"/>
              </a:solidFill>
              <a:latin typeface="Noto Sans TC"/>
              <a:ea typeface="Noto Sans TC"/>
              <a:cs typeface="Noto Sans TC"/>
              <a:sym typeface="Noto Sans TC"/>
            </a:endParaRPr>
          </a:p>
        </p:txBody>
      </p:sp>
      <p:sp>
        <p:nvSpPr>
          <p:cNvPr id="389" name="Google Shape;389;p17"/>
          <p:cNvSpPr/>
          <p:nvPr/>
        </p:nvSpPr>
        <p:spPr>
          <a:xfrm>
            <a:off x="4889762" y="7886936"/>
            <a:ext cx="3552270" cy="3552270"/>
          </a:xfrm>
          <a:custGeom>
            <a:rect b="b" l="l" r="r" t="t"/>
            <a:pathLst>
              <a:path extrusionOk="0" h="3552270" w="3552270">
                <a:moveTo>
                  <a:pt x="0" y="0"/>
                </a:moveTo>
                <a:lnTo>
                  <a:pt x="3552270" y="0"/>
                </a:lnTo>
                <a:lnTo>
                  <a:pt x="3552270" y="3552270"/>
                </a:lnTo>
                <a:lnTo>
                  <a:pt x="0" y="3552270"/>
                </a:lnTo>
                <a:lnTo>
                  <a:pt x="0" y="0"/>
                </a:lnTo>
                <a:close/>
              </a:path>
            </a:pathLst>
          </a:custGeom>
          <a:blipFill rotWithShape="1">
            <a:blip r:embed="rId5">
              <a:alphaModFix/>
            </a:blip>
            <a:stretch>
              <a:fillRect b="0" l="0" r="0" t="0"/>
            </a:stretch>
          </a:blipFill>
          <a:ln>
            <a:noFill/>
          </a:ln>
        </p:spPr>
      </p:sp>
      <p:sp>
        <p:nvSpPr>
          <p:cNvPr id="390" name="Google Shape;390;p17"/>
          <p:cNvSpPr/>
          <p:nvPr/>
        </p:nvSpPr>
        <p:spPr>
          <a:xfrm>
            <a:off x="8900343" y="2246426"/>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6">
              <a:alphaModFix amt="87000"/>
            </a:blip>
            <a:stretch>
              <a:fillRect b="0" l="-72408"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8"/>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grpSp>
        <p:nvGrpSpPr>
          <p:cNvPr id="396" name="Google Shape;396;p18"/>
          <p:cNvGrpSpPr/>
          <p:nvPr/>
        </p:nvGrpSpPr>
        <p:grpSpPr>
          <a:xfrm>
            <a:off x="1373569" y="2072281"/>
            <a:ext cx="15464661" cy="7735623"/>
            <a:chOff x="0" y="-95250"/>
            <a:chExt cx="4072997" cy="2037366"/>
          </a:xfrm>
        </p:grpSpPr>
        <p:sp>
          <p:nvSpPr>
            <p:cNvPr id="397" name="Google Shape;397;p18"/>
            <p:cNvSpPr/>
            <p:nvPr/>
          </p:nvSpPr>
          <p:spPr>
            <a:xfrm>
              <a:off x="0" y="0"/>
              <a:ext cx="4072997" cy="1942116"/>
            </a:xfrm>
            <a:custGeom>
              <a:rect b="b" l="l" r="r" t="t"/>
              <a:pathLst>
                <a:path extrusionOk="0" h="1942116" w="4072997">
                  <a:moveTo>
                    <a:pt x="29537" y="0"/>
                  </a:moveTo>
                  <a:lnTo>
                    <a:pt x="4043461" y="0"/>
                  </a:lnTo>
                  <a:cubicBezTo>
                    <a:pt x="4051294" y="0"/>
                    <a:pt x="4058807" y="3112"/>
                    <a:pt x="4064346" y="8651"/>
                  </a:cubicBezTo>
                  <a:cubicBezTo>
                    <a:pt x="4069885" y="14190"/>
                    <a:pt x="4072997" y="21703"/>
                    <a:pt x="4072997" y="29537"/>
                  </a:cubicBezTo>
                  <a:lnTo>
                    <a:pt x="4072997" y="1912579"/>
                  </a:lnTo>
                  <a:cubicBezTo>
                    <a:pt x="4072997" y="1920413"/>
                    <a:pt x="4069885" y="1927926"/>
                    <a:pt x="4064346" y="1933465"/>
                  </a:cubicBezTo>
                  <a:cubicBezTo>
                    <a:pt x="4058807" y="1939004"/>
                    <a:pt x="4051294" y="1942116"/>
                    <a:pt x="4043461" y="1942116"/>
                  </a:cubicBezTo>
                  <a:lnTo>
                    <a:pt x="29537" y="1942116"/>
                  </a:lnTo>
                  <a:cubicBezTo>
                    <a:pt x="21703" y="1942116"/>
                    <a:pt x="14190" y="1939004"/>
                    <a:pt x="8651" y="1933465"/>
                  </a:cubicBezTo>
                  <a:cubicBezTo>
                    <a:pt x="3112" y="1927926"/>
                    <a:pt x="0" y="1920413"/>
                    <a:pt x="0" y="1912579"/>
                  </a:cubicBezTo>
                  <a:lnTo>
                    <a:pt x="0" y="29537"/>
                  </a:lnTo>
                  <a:cubicBezTo>
                    <a:pt x="0" y="21703"/>
                    <a:pt x="3112" y="14190"/>
                    <a:pt x="8651" y="8651"/>
                  </a:cubicBezTo>
                  <a:cubicBezTo>
                    <a:pt x="14190" y="3112"/>
                    <a:pt x="21703" y="0"/>
                    <a:pt x="29537"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txBox="1"/>
            <p:nvPr/>
          </p:nvSpPr>
          <p:spPr>
            <a:xfrm>
              <a:off x="0" y="-95250"/>
              <a:ext cx="4072997" cy="2037366"/>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9" name="Google Shape;399;p18"/>
          <p:cNvSpPr/>
          <p:nvPr/>
        </p:nvSpPr>
        <p:spPr>
          <a:xfrm>
            <a:off x="13087728" y="4452109"/>
            <a:ext cx="2979082" cy="2889710"/>
          </a:xfrm>
          <a:custGeom>
            <a:rect b="b" l="l" r="r" t="t"/>
            <a:pathLst>
              <a:path extrusionOk="0" h="2889710" w="2979082">
                <a:moveTo>
                  <a:pt x="0" y="0"/>
                </a:moveTo>
                <a:lnTo>
                  <a:pt x="2979082" y="0"/>
                </a:lnTo>
                <a:lnTo>
                  <a:pt x="2979082" y="2889709"/>
                </a:lnTo>
                <a:lnTo>
                  <a:pt x="0" y="2889709"/>
                </a:lnTo>
                <a:lnTo>
                  <a:pt x="0" y="0"/>
                </a:lnTo>
                <a:close/>
              </a:path>
            </a:pathLst>
          </a:custGeom>
          <a:blipFill rotWithShape="1">
            <a:blip r:embed="rId4">
              <a:alphaModFix/>
            </a:blip>
            <a:stretch>
              <a:fillRect b="0" l="0" r="0" t="0"/>
            </a:stretch>
          </a:blipFill>
          <a:ln>
            <a:noFill/>
          </a:ln>
        </p:spPr>
      </p:sp>
      <p:sp>
        <p:nvSpPr>
          <p:cNvPr id="400" name="Google Shape;400;p18"/>
          <p:cNvSpPr/>
          <p:nvPr/>
        </p:nvSpPr>
        <p:spPr>
          <a:xfrm>
            <a:off x="2511674" y="4332980"/>
            <a:ext cx="2745424" cy="2745424"/>
          </a:xfrm>
          <a:custGeom>
            <a:rect b="b" l="l" r="r" t="t"/>
            <a:pathLst>
              <a:path extrusionOk="0" h="2745424" w="2745424">
                <a:moveTo>
                  <a:pt x="0" y="0"/>
                </a:moveTo>
                <a:lnTo>
                  <a:pt x="2745424" y="0"/>
                </a:lnTo>
                <a:lnTo>
                  <a:pt x="2745424" y="2745424"/>
                </a:lnTo>
                <a:lnTo>
                  <a:pt x="0" y="2745424"/>
                </a:lnTo>
                <a:lnTo>
                  <a:pt x="0" y="0"/>
                </a:lnTo>
                <a:close/>
              </a:path>
            </a:pathLst>
          </a:custGeom>
          <a:blipFill rotWithShape="1">
            <a:blip r:embed="rId5">
              <a:alphaModFix/>
            </a:blip>
            <a:stretch>
              <a:fillRect b="0" l="0" r="0" t="0"/>
            </a:stretch>
          </a:blipFill>
          <a:ln>
            <a:noFill/>
          </a:ln>
        </p:spPr>
      </p:sp>
      <p:sp>
        <p:nvSpPr>
          <p:cNvPr id="401" name="Google Shape;401;p18"/>
          <p:cNvSpPr txBox="1"/>
          <p:nvPr/>
        </p:nvSpPr>
        <p:spPr>
          <a:xfrm>
            <a:off x="0" y="873922"/>
            <a:ext cx="18288000"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進入元宇宙的媒介</a:t>
            </a:r>
            <a:endParaRPr/>
          </a:p>
        </p:txBody>
      </p:sp>
      <p:sp>
        <p:nvSpPr>
          <p:cNvPr id="402" name="Google Shape;402;p18"/>
          <p:cNvSpPr txBox="1"/>
          <p:nvPr/>
        </p:nvSpPr>
        <p:spPr>
          <a:xfrm>
            <a:off x="2185313" y="7198473"/>
            <a:ext cx="4074300" cy="60660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3940" u="none" cap="none" strike="noStrike">
                <a:solidFill>
                  <a:srgbClr val="FFFFFF"/>
                </a:solidFill>
                <a:latin typeface="Noto Sans TC"/>
                <a:ea typeface="Noto Sans TC"/>
                <a:cs typeface="Noto Sans TC"/>
                <a:sym typeface="Noto Sans TC"/>
              </a:rPr>
              <a:t>虛擬實境 (VR)</a:t>
            </a:r>
            <a:endParaRPr/>
          </a:p>
        </p:txBody>
      </p:sp>
      <p:sp>
        <p:nvSpPr>
          <p:cNvPr id="403" name="Google Shape;403;p18"/>
          <p:cNvSpPr txBox="1"/>
          <p:nvPr/>
        </p:nvSpPr>
        <p:spPr>
          <a:xfrm>
            <a:off x="7051270" y="8751971"/>
            <a:ext cx="3357300" cy="60660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3940" u="none" cap="none" strike="noStrike">
                <a:solidFill>
                  <a:srgbClr val="FFFFFF"/>
                </a:solidFill>
                <a:latin typeface="Noto Sans TC"/>
                <a:ea typeface="Noto Sans TC"/>
                <a:cs typeface="Noto Sans TC"/>
                <a:sym typeface="Noto Sans TC"/>
              </a:rPr>
              <a:t>混合實境 (MR)</a:t>
            </a:r>
            <a:endParaRPr/>
          </a:p>
        </p:txBody>
      </p:sp>
      <p:sp>
        <p:nvSpPr>
          <p:cNvPr id="404" name="Google Shape;404;p18"/>
          <p:cNvSpPr txBox="1"/>
          <p:nvPr/>
        </p:nvSpPr>
        <p:spPr>
          <a:xfrm>
            <a:off x="7155453" y="2594748"/>
            <a:ext cx="3148831" cy="814159"/>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3940" u="none" cap="none" strike="noStrike">
                <a:solidFill>
                  <a:srgbClr val="FFFFFF"/>
                </a:solidFill>
                <a:latin typeface="Noto Sans TC"/>
                <a:ea typeface="Noto Sans TC"/>
                <a:cs typeface="Noto Sans TC"/>
                <a:sym typeface="Noto Sans TC"/>
              </a:rPr>
              <a:t>延展實境 (XR)</a:t>
            </a:r>
            <a:endParaRPr/>
          </a:p>
        </p:txBody>
      </p:sp>
      <p:sp>
        <p:nvSpPr>
          <p:cNvPr id="405" name="Google Shape;405;p18"/>
          <p:cNvSpPr txBox="1"/>
          <p:nvPr/>
        </p:nvSpPr>
        <p:spPr>
          <a:xfrm>
            <a:off x="12911109" y="7302248"/>
            <a:ext cx="3155700" cy="606600"/>
          </a:xfrm>
          <a:prstGeom prst="rect">
            <a:avLst/>
          </a:prstGeom>
          <a:noFill/>
          <a:ln>
            <a:noFill/>
          </a:ln>
        </p:spPr>
        <p:txBody>
          <a:bodyPr anchorCtr="0" anchor="t" bIns="0" lIns="0" spcFirstLastPara="1" rIns="0" wrap="square" tIns="0">
            <a:spAutoFit/>
          </a:bodyPr>
          <a:lstStyle/>
          <a:p>
            <a:pPr indent="0" lvl="0" marL="0" marR="0" rtl="0" algn="just">
              <a:lnSpc>
                <a:spcPct val="180000"/>
              </a:lnSpc>
              <a:spcBef>
                <a:spcPts val="0"/>
              </a:spcBef>
              <a:spcAft>
                <a:spcPts val="0"/>
              </a:spcAft>
              <a:buNone/>
            </a:pPr>
            <a:r>
              <a:rPr b="1" i="0" lang="en-US" sz="3940" u="none" cap="none" strike="noStrike">
                <a:solidFill>
                  <a:srgbClr val="FFFFFF"/>
                </a:solidFill>
                <a:latin typeface="Noto Sans TC"/>
                <a:ea typeface="Noto Sans TC"/>
                <a:cs typeface="Noto Sans TC"/>
                <a:sym typeface="Noto Sans TC"/>
              </a:rPr>
              <a:t>擴增實境 (AR)</a:t>
            </a:r>
            <a:endParaRPr/>
          </a:p>
        </p:txBody>
      </p:sp>
      <p:grpSp>
        <p:nvGrpSpPr>
          <p:cNvPr id="406" name="Google Shape;406;p18"/>
          <p:cNvGrpSpPr/>
          <p:nvPr/>
        </p:nvGrpSpPr>
        <p:grpSpPr>
          <a:xfrm>
            <a:off x="6018195" y="3673981"/>
            <a:ext cx="5077990" cy="5077990"/>
            <a:chOff x="0" y="0"/>
            <a:chExt cx="6770653" cy="6770653"/>
          </a:xfrm>
        </p:grpSpPr>
        <p:grpSp>
          <p:nvGrpSpPr>
            <p:cNvPr id="407" name="Google Shape;407;p18"/>
            <p:cNvGrpSpPr/>
            <p:nvPr/>
          </p:nvGrpSpPr>
          <p:grpSpPr>
            <a:xfrm>
              <a:off x="0" y="0"/>
              <a:ext cx="6770653" cy="6770653"/>
              <a:chOff x="0" y="0"/>
              <a:chExt cx="812800" cy="812800"/>
            </a:xfrm>
          </p:grpSpPr>
          <p:sp>
            <p:nvSpPr>
              <p:cNvPr id="408" name="Google Shape;408;p1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B5EDFF">
                      <a:alpha val="85882"/>
                    </a:srgbClr>
                  </a:gs>
                  <a:gs pos="100000">
                    <a:srgbClr val="FFFEFE">
                      <a:alpha val="85882"/>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8"/>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10" name="Google Shape;410;p18"/>
            <p:cNvSpPr/>
            <p:nvPr/>
          </p:nvSpPr>
          <p:spPr>
            <a:xfrm>
              <a:off x="138567" y="0"/>
              <a:ext cx="6493519" cy="6493519"/>
            </a:xfrm>
            <a:custGeom>
              <a:rect b="b" l="l" r="r" t="t"/>
              <a:pathLst>
                <a:path extrusionOk="0" h="6493519" w="6493519">
                  <a:moveTo>
                    <a:pt x="0" y="0"/>
                  </a:moveTo>
                  <a:lnTo>
                    <a:pt x="6493519" y="0"/>
                  </a:lnTo>
                  <a:lnTo>
                    <a:pt x="6493519" y="6493519"/>
                  </a:lnTo>
                  <a:lnTo>
                    <a:pt x="0" y="6493519"/>
                  </a:lnTo>
                  <a:lnTo>
                    <a:pt x="0" y="0"/>
                  </a:lnTo>
                  <a:close/>
                </a:path>
              </a:pathLst>
            </a:custGeom>
            <a:blipFill rotWithShape="1">
              <a:blip r:embed="rId6">
                <a:alphaModFix/>
              </a:blip>
              <a:stretch>
                <a:fillRect b="0" l="0" r="0" t="0"/>
              </a:stretch>
            </a:blipFill>
            <a:ln>
              <a:noFill/>
            </a:ln>
          </p:spPr>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9"/>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416" name="Google Shape;416;p19"/>
          <p:cNvGrpSpPr/>
          <p:nvPr/>
        </p:nvGrpSpPr>
        <p:grpSpPr>
          <a:xfrm>
            <a:off x="-756088" y="2138656"/>
            <a:ext cx="12443468" cy="8968744"/>
            <a:chOff x="0" y="-28575"/>
            <a:chExt cx="3780768" cy="2725023"/>
          </a:xfrm>
        </p:grpSpPr>
        <p:sp>
          <p:nvSpPr>
            <p:cNvPr id="417" name="Google Shape;417;p19"/>
            <p:cNvSpPr/>
            <p:nvPr/>
          </p:nvSpPr>
          <p:spPr>
            <a:xfrm>
              <a:off x="0" y="0"/>
              <a:ext cx="3780768" cy="2696448"/>
            </a:xfrm>
            <a:custGeom>
              <a:rect b="b" l="l" r="r" t="t"/>
              <a:pathLst>
                <a:path extrusionOk="0" h="2696448" w="3780768">
                  <a:moveTo>
                    <a:pt x="54751" y="0"/>
                  </a:moveTo>
                  <a:lnTo>
                    <a:pt x="3726018" y="0"/>
                  </a:lnTo>
                  <a:cubicBezTo>
                    <a:pt x="3740538" y="0"/>
                    <a:pt x="3754464" y="5768"/>
                    <a:pt x="3764732" y="16036"/>
                  </a:cubicBezTo>
                  <a:cubicBezTo>
                    <a:pt x="3775000" y="26304"/>
                    <a:pt x="3780768" y="40230"/>
                    <a:pt x="3780768" y="54751"/>
                  </a:cubicBezTo>
                  <a:lnTo>
                    <a:pt x="3780768" y="2641697"/>
                  </a:lnTo>
                  <a:cubicBezTo>
                    <a:pt x="3780768" y="2656218"/>
                    <a:pt x="3775000" y="2670144"/>
                    <a:pt x="3764732" y="2680412"/>
                  </a:cubicBezTo>
                  <a:cubicBezTo>
                    <a:pt x="3754464" y="2690680"/>
                    <a:pt x="3740538" y="2696448"/>
                    <a:pt x="3726018" y="2696448"/>
                  </a:cubicBezTo>
                  <a:lnTo>
                    <a:pt x="54751" y="2696448"/>
                  </a:lnTo>
                  <a:cubicBezTo>
                    <a:pt x="40230" y="2696448"/>
                    <a:pt x="26304" y="2690680"/>
                    <a:pt x="16036" y="2680412"/>
                  </a:cubicBezTo>
                  <a:cubicBezTo>
                    <a:pt x="5768" y="2670144"/>
                    <a:pt x="0" y="2656218"/>
                    <a:pt x="0" y="2641697"/>
                  </a:cubicBezTo>
                  <a:lnTo>
                    <a:pt x="0" y="54751"/>
                  </a:lnTo>
                  <a:cubicBezTo>
                    <a:pt x="0" y="40230"/>
                    <a:pt x="5768" y="26304"/>
                    <a:pt x="16036" y="16036"/>
                  </a:cubicBezTo>
                  <a:cubicBezTo>
                    <a:pt x="26304" y="5768"/>
                    <a:pt x="40230" y="0"/>
                    <a:pt x="54751"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txBox="1"/>
            <p:nvPr/>
          </p:nvSpPr>
          <p:spPr>
            <a:xfrm>
              <a:off x="0" y="-28575"/>
              <a:ext cx="3780768" cy="272502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419" name="Google Shape;419;p19"/>
          <p:cNvCxnSpPr/>
          <p:nvPr/>
        </p:nvCxnSpPr>
        <p:spPr>
          <a:xfrm>
            <a:off x="8845744" y="2627394"/>
            <a:ext cx="4424005" cy="0"/>
          </a:xfrm>
          <a:prstGeom prst="straightConnector1">
            <a:avLst/>
          </a:prstGeom>
          <a:noFill/>
          <a:ln cap="flat" cmpd="sng" w="38100">
            <a:solidFill>
              <a:srgbClr val="FFFFFF"/>
            </a:solidFill>
            <a:prstDash val="solid"/>
            <a:round/>
            <a:headEnd len="lg" w="lg" type="oval"/>
            <a:tailEnd len="sm" w="sm" type="none"/>
          </a:ln>
        </p:spPr>
      </p:cxnSp>
      <p:sp>
        <p:nvSpPr>
          <p:cNvPr id="420" name="Google Shape;420;p19"/>
          <p:cNvSpPr/>
          <p:nvPr/>
        </p:nvSpPr>
        <p:spPr>
          <a:xfrm>
            <a:off x="12171983" y="0"/>
            <a:ext cx="6116017" cy="10275036"/>
          </a:xfrm>
          <a:custGeom>
            <a:rect b="b" l="l" r="r" t="t"/>
            <a:pathLst>
              <a:path extrusionOk="0" h="1005328" w="598402">
                <a:moveTo>
                  <a:pt x="0" y="0"/>
                </a:moveTo>
                <a:lnTo>
                  <a:pt x="598402" y="0"/>
                </a:lnTo>
                <a:lnTo>
                  <a:pt x="598402" y="1005328"/>
                </a:lnTo>
                <a:lnTo>
                  <a:pt x="0" y="1005328"/>
                </a:lnTo>
                <a:close/>
              </a:path>
            </a:pathLst>
          </a:custGeom>
          <a:blipFill rotWithShape="1">
            <a:blip r:embed="rId4">
              <a:alphaModFix/>
            </a:blip>
            <a:stretch>
              <a:fillRect b="0" l="-11200" r="-731" t="0"/>
            </a:stretch>
          </a:blipFill>
          <a:ln>
            <a:noFill/>
          </a:ln>
        </p:spPr>
      </p:sp>
      <p:sp>
        <p:nvSpPr>
          <p:cNvPr id="421" name="Google Shape;421;p19"/>
          <p:cNvSpPr txBox="1"/>
          <p:nvPr/>
        </p:nvSpPr>
        <p:spPr>
          <a:xfrm>
            <a:off x="700093" y="612759"/>
            <a:ext cx="8699447" cy="1148697"/>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b="1" i="0" lang="en-US" sz="8299" u="none" cap="none" strike="noStrike">
                <a:solidFill>
                  <a:srgbClr val="FFFFFF"/>
                </a:solidFill>
                <a:latin typeface="Noto Sans TC"/>
                <a:ea typeface="Noto Sans TC"/>
                <a:cs typeface="Noto Sans TC"/>
                <a:sym typeface="Noto Sans TC"/>
              </a:rPr>
              <a:t>虛擬實境 (VR)</a:t>
            </a:r>
            <a:endParaRPr/>
          </a:p>
        </p:txBody>
      </p:sp>
      <p:sp>
        <p:nvSpPr>
          <p:cNvPr id="422" name="Google Shape;422;p19"/>
          <p:cNvSpPr/>
          <p:nvPr/>
        </p:nvSpPr>
        <p:spPr>
          <a:xfrm>
            <a:off x="7747978" y="1028700"/>
            <a:ext cx="1650269" cy="467631"/>
          </a:xfrm>
          <a:custGeom>
            <a:rect b="b" l="l" r="r" t="t"/>
            <a:pathLst>
              <a:path extrusionOk="0" h="467631" w="1650269">
                <a:moveTo>
                  <a:pt x="0" y="0"/>
                </a:moveTo>
                <a:lnTo>
                  <a:pt x="1650269" y="0"/>
                </a:lnTo>
                <a:lnTo>
                  <a:pt x="1650269" y="467631"/>
                </a:lnTo>
                <a:lnTo>
                  <a:pt x="0" y="467631"/>
                </a:lnTo>
                <a:lnTo>
                  <a:pt x="0" y="0"/>
                </a:lnTo>
                <a:close/>
              </a:path>
            </a:pathLst>
          </a:custGeom>
          <a:blipFill rotWithShape="1">
            <a:blip r:embed="rId5">
              <a:alphaModFix amt="87000"/>
            </a:blip>
            <a:stretch>
              <a:fillRect b="0" l="-72408" r="0" t="0"/>
            </a:stretch>
          </a:blipFill>
          <a:ln>
            <a:noFill/>
          </a:ln>
        </p:spPr>
      </p:sp>
      <p:sp>
        <p:nvSpPr>
          <p:cNvPr id="423" name="Google Shape;423;p19"/>
          <p:cNvSpPr txBox="1"/>
          <p:nvPr/>
        </p:nvSpPr>
        <p:spPr>
          <a:xfrm>
            <a:off x="700093" y="8858851"/>
            <a:ext cx="9232309" cy="1227965"/>
          </a:xfrm>
          <a:prstGeom prst="rect">
            <a:avLst/>
          </a:prstGeom>
          <a:noFill/>
          <a:ln>
            <a:noFill/>
          </a:ln>
        </p:spPr>
        <p:txBody>
          <a:bodyPr anchorCtr="0" anchor="t" bIns="0" lIns="0" spcFirstLastPara="1" rIns="0" wrap="square" tIns="0">
            <a:spAutoFit/>
          </a:bodyPr>
          <a:lstStyle/>
          <a:p>
            <a:pPr indent="0" lvl="0" marL="0" marR="0" rtl="0" algn="l">
              <a:lnSpc>
                <a:spcPct val="152015"/>
              </a:lnSpc>
              <a:spcBef>
                <a:spcPts val="0"/>
              </a:spcBef>
              <a:spcAft>
                <a:spcPts val="0"/>
              </a:spcAft>
              <a:buNone/>
            </a:pPr>
            <a:r>
              <a:rPr b="0" i="0" lang="en-US" sz="3299" u="none" cap="none" strike="noStrike">
                <a:solidFill>
                  <a:srgbClr val="FFFFFF"/>
                </a:solidFill>
                <a:latin typeface="Noto Sans TC"/>
                <a:ea typeface="Noto Sans TC"/>
                <a:cs typeface="Noto Sans TC"/>
                <a:sym typeface="Noto Sans TC"/>
              </a:rPr>
              <a:t>利用電子設備創造沉浸式3D虛擬環境，讓使用者身歷其境探索新世界。</a:t>
            </a:r>
            <a:endParaRPr/>
          </a:p>
        </p:txBody>
      </p:sp>
      <p:pic>
        <p:nvPicPr>
          <p:cNvPr id="424" name="Google Shape;424;p19" title="医学生向け臨床教育用VRシミュレーター「VROSCE」">
            <a:hlinkClick r:id="rId6"/>
          </p:cNvPr>
          <p:cNvPicPr preferRelativeResize="0"/>
          <p:nvPr/>
        </p:nvPicPr>
        <p:blipFill>
          <a:blip r:embed="rId7">
            <a:alphaModFix/>
          </a:blip>
          <a:stretch>
            <a:fillRect/>
          </a:stretch>
        </p:blipFill>
        <p:spPr>
          <a:xfrm>
            <a:off x="163375" y="2489650"/>
            <a:ext cx="10983075" cy="617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1000"/>
                                        <p:tgtEl>
                                          <p:spTgt spid="4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20"/>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sp>
        <p:nvSpPr>
          <p:cNvPr id="430" name="Google Shape;430;p20"/>
          <p:cNvSpPr/>
          <p:nvPr/>
        </p:nvSpPr>
        <p:spPr>
          <a:xfrm>
            <a:off x="0" y="3084746"/>
            <a:ext cx="18568820" cy="5032412"/>
          </a:xfrm>
          <a:custGeom>
            <a:rect b="b" l="l" r="r" t="t"/>
            <a:pathLst>
              <a:path extrusionOk="0" h="5032412" w="18568820">
                <a:moveTo>
                  <a:pt x="0" y="0"/>
                </a:moveTo>
                <a:lnTo>
                  <a:pt x="18568820" y="0"/>
                </a:lnTo>
                <a:lnTo>
                  <a:pt x="18568820" y="5032412"/>
                </a:lnTo>
                <a:lnTo>
                  <a:pt x="0" y="5032412"/>
                </a:lnTo>
                <a:lnTo>
                  <a:pt x="0" y="0"/>
                </a:lnTo>
                <a:close/>
              </a:path>
            </a:pathLst>
          </a:custGeom>
          <a:blipFill rotWithShape="1">
            <a:blip r:embed="rId4">
              <a:alphaModFix amt="52999"/>
            </a:blip>
            <a:stretch>
              <a:fillRect b="-137427" l="0" r="-14252" t="-184141"/>
            </a:stretch>
          </a:blipFill>
          <a:ln>
            <a:noFill/>
          </a:ln>
        </p:spPr>
      </p:sp>
      <p:sp>
        <p:nvSpPr>
          <p:cNvPr id="431" name="Google Shape;431;p20"/>
          <p:cNvSpPr/>
          <p:nvPr/>
        </p:nvSpPr>
        <p:spPr>
          <a:xfrm>
            <a:off x="11948881" y="3746003"/>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5">
              <a:alphaModFix amt="87000"/>
            </a:blip>
            <a:stretch>
              <a:fillRect b="0" l="-72408" r="0" t="0"/>
            </a:stretch>
          </a:blipFill>
          <a:ln>
            <a:noFill/>
          </a:ln>
        </p:spPr>
      </p:sp>
      <p:sp>
        <p:nvSpPr>
          <p:cNvPr id="432" name="Google Shape;432;p20"/>
          <p:cNvSpPr txBox="1"/>
          <p:nvPr/>
        </p:nvSpPr>
        <p:spPr>
          <a:xfrm>
            <a:off x="905330" y="467156"/>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擴增實境 (AR)</a:t>
            </a:r>
            <a:endParaRPr/>
          </a:p>
        </p:txBody>
      </p:sp>
      <p:sp>
        <p:nvSpPr>
          <p:cNvPr id="433" name="Google Shape;433;p20"/>
          <p:cNvSpPr txBox="1"/>
          <p:nvPr/>
        </p:nvSpPr>
        <p:spPr>
          <a:xfrm>
            <a:off x="11383973" y="4406229"/>
            <a:ext cx="6636410" cy="3915154"/>
          </a:xfrm>
          <a:prstGeom prst="rect">
            <a:avLst/>
          </a:prstGeom>
          <a:noFill/>
          <a:ln>
            <a:noFill/>
          </a:ln>
        </p:spPr>
        <p:txBody>
          <a:bodyPr anchorCtr="0" anchor="t" bIns="0" lIns="0" spcFirstLastPara="1" rIns="0" wrap="square" tIns="0">
            <a:spAutoFit/>
          </a:bodyPr>
          <a:lstStyle/>
          <a:p>
            <a:pPr indent="-367035" lvl="1" marL="734069" marR="0" rtl="0" algn="just">
              <a:lnSpc>
                <a:spcPct val="153000"/>
              </a:lnSpc>
              <a:spcBef>
                <a:spcPts val="0"/>
              </a:spcBef>
              <a:spcAft>
                <a:spcPts val="0"/>
              </a:spcAft>
              <a:buClr>
                <a:srgbClr val="FFFCF3"/>
              </a:buClr>
              <a:buSzPts val="3400"/>
              <a:buFont typeface="Arial"/>
              <a:buChar char="•"/>
            </a:pPr>
            <a:r>
              <a:rPr b="0" i="0" lang="en-US" sz="3400" u="none" cap="none" strike="noStrike">
                <a:solidFill>
                  <a:srgbClr val="FFFCF3"/>
                </a:solidFill>
                <a:latin typeface="Noto Sans TC"/>
                <a:ea typeface="Noto Sans TC"/>
                <a:cs typeface="Noto Sans TC"/>
                <a:sym typeface="Noto Sans TC"/>
              </a:rPr>
              <a:t>利用AR技術，我們能直接進入各種學科的虛擬世界中學習，學科包含科學、歷史、設計、英文等</a:t>
            </a:r>
            <a:endParaRPr/>
          </a:p>
          <a:p>
            <a:pPr indent="-367035" lvl="1" marL="734069" marR="0" rtl="0" algn="just">
              <a:lnSpc>
                <a:spcPct val="153000"/>
              </a:lnSpc>
              <a:spcBef>
                <a:spcPts val="0"/>
              </a:spcBef>
              <a:spcAft>
                <a:spcPts val="0"/>
              </a:spcAft>
              <a:buClr>
                <a:srgbClr val="FFFCF3"/>
              </a:buClr>
              <a:buSzPts val="3400"/>
              <a:buFont typeface="Arial"/>
              <a:buChar char="•"/>
            </a:pPr>
            <a:r>
              <a:rPr b="0" i="0" lang="en-US" sz="3400" u="none" cap="none" strike="noStrike">
                <a:solidFill>
                  <a:srgbClr val="FFFCF3"/>
                </a:solidFill>
                <a:latin typeface="Noto Sans TC"/>
                <a:ea typeface="Noto Sans TC"/>
                <a:cs typeface="Noto Sans TC"/>
                <a:sym typeface="Noto Sans TC"/>
              </a:rPr>
              <a:t>提高自主學習的動機及趣味性</a:t>
            </a:r>
            <a:endParaRPr/>
          </a:p>
          <a:p>
            <a:pPr indent="0" lvl="0" marL="0" marR="0" rtl="0" algn="just">
              <a:lnSpc>
                <a:spcPct val="153000"/>
              </a:lnSpc>
              <a:spcBef>
                <a:spcPts val="0"/>
              </a:spcBef>
              <a:spcAft>
                <a:spcPts val="0"/>
              </a:spcAft>
              <a:buNone/>
            </a:pPr>
            <a:r>
              <a:t/>
            </a:r>
            <a:endParaRPr b="0" i="0" sz="3400" u="none" cap="none" strike="noStrike">
              <a:solidFill>
                <a:srgbClr val="FFFCF3"/>
              </a:solidFill>
              <a:latin typeface="Noto Sans TC"/>
              <a:ea typeface="Noto Sans TC"/>
              <a:cs typeface="Noto Sans TC"/>
              <a:sym typeface="Noto Sans TC"/>
            </a:endParaRPr>
          </a:p>
        </p:txBody>
      </p:sp>
      <p:grpSp>
        <p:nvGrpSpPr>
          <p:cNvPr id="434" name="Google Shape;434;p20"/>
          <p:cNvGrpSpPr/>
          <p:nvPr/>
        </p:nvGrpSpPr>
        <p:grpSpPr>
          <a:xfrm>
            <a:off x="746039" y="1956602"/>
            <a:ext cx="10637933" cy="7553932"/>
            <a:chOff x="0" y="-95250"/>
            <a:chExt cx="2681277" cy="1903959"/>
          </a:xfrm>
        </p:grpSpPr>
        <p:sp>
          <p:nvSpPr>
            <p:cNvPr id="435" name="Google Shape;435;p20"/>
            <p:cNvSpPr/>
            <p:nvPr/>
          </p:nvSpPr>
          <p:spPr>
            <a:xfrm>
              <a:off x="0" y="0"/>
              <a:ext cx="2681277" cy="1808709"/>
            </a:xfrm>
            <a:custGeom>
              <a:rect b="b" l="l" r="r" t="t"/>
              <a:pathLst>
                <a:path extrusionOk="0" h="1808709" w="2681277">
                  <a:moveTo>
                    <a:pt x="42938" y="0"/>
                  </a:moveTo>
                  <a:lnTo>
                    <a:pt x="2638339" y="0"/>
                  </a:lnTo>
                  <a:cubicBezTo>
                    <a:pt x="2649727" y="0"/>
                    <a:pt x="2660648" y="4524"/>
                    <a:pt x="2668701" y="12576"/>
                  </a:cubicBezTo>
                  <a:cubicBezTo>
                    <a:pt x="2676753" y="20629"/>
                    <a:pt x="2681277" y="31550"/>
                    <a:pt x="2681277" y="42938"/>
                  </a:cubicBezTo>
                  <a:lnTo>
                    <a:pt x="2681277" y="1765771"/>
                  </a:lnTo>
                  <a:cubicBezTo>
                    <a:pt x="2681277" y="1789485"/>
                    <a:pt x="2662053" y="1808709"/>
                    <a:pt x="2638339" y="1808709"/>
                  </a:cubicBezTo>
                  <a:lnTo>
                    <a:pt x="42938" y="1808709"/>
                  </a:lnTo>
                  <a:cubicBezTo>
                    <a:pt x="19224" y="1808709"/>
                    <a:pt x="0" y="1789485"/>
                    <a:pt x="0" y="1765771"/>
                  </a:cubicBezTo>
                  <a:lnTo>
                    <a:pt x="0" y="42938"/>
                  </a:lnTo>
                  <a:cubicBezTo>
                    <a:pt x="0" y="31550"/>
                    <a:pt x="4524" y="20629"/>
                    <a:pt x="12576" y="12576"/>
                  </a:cubicBezTo>
                  <a:cubicBezTo>
                    <a:pt x="20629" y="4524"/>
                    <a:pt x="31550" y="0"/>
                    <a:pt x="42938" y="0"/>
                  </a:cubicBezTo>
                  <a:close/>
                </a:path>
              </a:pathLst>
            </a:custGeom>
            <a:gradFill>
              <a:gsLst>
                <a:gs pos="0">
                  <a:srgbClr val="49EAE3"/>
                </a:gs>
                <a:gs pos="100000">
                  <a:srgbClr val="1779A9"/>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0"/>
            <p:cNvSpPr txBox="1"/>
            <p:nvPr/>
          </p:nvSpPr>
          <p:spPr>
            <a:xfrm>
              <a:off x="0" y="-95250"/>
              <a:ext cx="2681277" cy="1903959"/>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37" name="Google Shape;437;p20"/>
          <p:cNvSpPr txBox="1"/>
          <p:nvPr/>
        </p:nvSpPr>
        <p:spPr>
          <a:xfrm>
            <a:off x="1060503" y="8306250"/>
            <a:ext cx="10671622" cy="1452849"/>
          </a:xfrm>
          <a:prstGeom prst="rect">
            <a:avLst/>
          </a:prstGeom>
          <a:noFill/>
          <a:ln>
            <a:noFill/>
          </a:ln>
        </p:spPr>
        <p:txBody>
          <a:bodyPr anchorCtr="0" anchor="t" bIns="0" lIns="0" spcFirstLastPara="1" rIns="0" wrap="square" tIns="0">
            <a:spAutoFit/>
          </a:bodyPr>
          <a:lstStyle/>
          <a:p>
            <a:pPr indent="0" lvl="0" marL="0" marR="0" rtl="0" algn="l">
              <a:lnSpc>
                <a:spcPct val="190087"/>
              </a:lnSpc>
              <a:spcBef>
                <a:spcPts val="0"/>
              </a:spcBef>
              <a:spcAft>
                <a:spcPts val="0"/>
              </a:spcAft>
              <a:buNone/>
            </a:pPr>
            <a:r>
              <a:rPr b="0" i="0" lang="en-US" sz="2058" u="none" cap="none" strike="noStrike">
                <a:solidFill>
                  <a:srgbClr val="FFFFFF"/>
                </a:solidFill>
                <a:latin typeface="Noto Sans TC"/>
                <a:ea typeface="Noto Sans TC"/>
                <a:cs typeface="Noto Sans TC"/>
                <a:sym typeface="Noto Sans TC"/>
              </a:rPr>
              <a:t>影片來源:Augmented Reality Flashcards: Dinosaur 4D+ | Octagon Studio</a:t>
            </a:r>
            <a:endParaRPr/>
          </a:p>
          <a:p>
            <a:pPr indent="0" lvl="0" marL="0" marR="0" rtl="0" algn="l">
              <a:lnSpc>
                <a:spcPct val="190087"/>
              </a:lnSpc>
              <a:spcBef>
                <a:spcPts val="0"/>
              </a:spcBef>
              <a:spcAft>
                <a:spcPts val="0"/>
              </a:spcAft>
              <a:buNone/>
            </a:pPr>
            <a:r>
              <a:rPr b="0" i="0" lang="en-US" sz="2058" u="none" cap="none" strike="noStrike">
                <a:solidFill>
                  <a:srgbClr val="FFFFFF"/>
                </a:solidFill>
                <a:latin typeface="Noto Sans TC"/>
                <a:ea typeface="Noto Sans TC"/>
                <a:cs typeface="Noto Sans TC"/>
                <a:sym typeface="Noto Sans TC"/>
              </a:rPr>
              <a:t>https://www.youtube.com/watch?v=9gV57NaTjms&amp;t=46s (0:04-1:06) </a:t>
            </a:r>
            <a:endParaRPr/>
          </a:p>
          <a:p>
            <a:pPr indent="0" lvl="0" marL="0" marR="0" rtl="0" algn="l">
              <a:lnSpc>
                <a:spcPct val="190087"/>
              </a:lnSpc>
              <a:spcBef>
                <a:spcPts val="0"/>
              </a:spcBef>
              <a:spcAft>
                <a:spcPts val="0"/>
              </a:spcAft>
              <a:buNone/>
            </a:pPr>
            <a:r>
              <a:t/>
            </a:r>
            <a:endParaRPr b="0" i="0" sz="2058" u="none" cap="none" strike="noStrike">
              <a:solidFill>
                <a:srgbClr val="FFFFFF"/>
              </a:solidFill>
              <a:latin typeface="Noto Sans TC"/>
              <a:ea typeface="Noto Sans TC"/>
              <a:cs typeface="Noto Sans TC"/>
              <a:sym typeface="Noto Sans TC"/>
            </a:endParaRPr>
          </a:p>
        </p:txBody>
      </p:sp>
      <p:pic>
        <p:nvPicPr>
          <p:cNvPr descr="Making learning fun, Dinosaur 4D+ is a product of Octagon Studio as a part of immersive multimedia in education about dinosaurs and their skeletal systems.&#10;&#10;Introducing Dinosaur 4D+, the seamless integration between Augmented Reality Flashcards and free-to-download mobile app that has resulted in bringing the dinosaurs back to life in front of your eyes! Enter the serial number printed on the instruction card included in the Dinosaur 4D+ pack of cards (available for registration on 3 separate devices), launch the application, point your smartphone camera to the Augmented Reality cards, and enjoy the 360-degree view by rotating them plus zooming in and out. Utilizing the VR Mode for maximum experience, you can watch the Plesiosaurus swim and the Pteranodon fly above you! Don’t forget to visit the 3D library for extra information to broaden your knowledge, including their natural habitat and their size comparison to a human. Share the fun with your friends and tap the action button to hear their majestic roars!&#10;&#10;Get Dinosaur 4D+ Flashcards on our webstore: http://octagon.studio/octagon-linktree&#10;&#10;Follow our social media and get to know more about us:&#10;Facebook: https://www.facebook.com/studiooctagon/&#10;Instagram: https://www.instagram.com/octagonstudio/&#10;Twitter: https://twitter.com/octagon_studio&#10;&#10;Cheers,&#10;Octagon Studio&#10;www.octagon.studio" id="438" name="Google Shape;438;p20" title="Augmented Reality Flashcards: Dinosaur 4D+ | Octagon Studio">
            <a:hlinkClick r:id="rId6"/>
          </p:cNvPr>
          <p:cNvPicPr preferRelativeResize="0"/>
          <p:nvPr/>
        </p:nvPicPr>
        <p:blipFill>
          <a:blip r:embed="rId7">
            <a:alphaModFix/>
          </a:blip>
          <a:stretch>
            <a:fillRect/>
          </a:stretch>
        </p:blipFill>
        <p:spPr>
          <a:xfrm>
            <a:off x="1159513" y="2599875"/>
            <a:ext cx="10009000" cy="570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1"/>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sp>
        <p:nvSpPr>
          <p:cNvPr id="444" name="Google Shape;444;p21"/>
          <p:cNvSpPr txBox="1"/>
          <p:nvPr/>
        </p:nvSpPr>
        <p:spPr>
          <a:xfrm>
            <a:off x="700093" y="612759"/>
            <a:ext cx="8699447" cy="1148697"/>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b="1" i="0" lang="en-US" sz="8299" u="none" cap="none" strike="noStrike">
                <a:solidFill>
                  <a:srgbClr val="FFFFFF"/>
                </a:solidFill>
                <a:latin typeface="Noto Sans TC"/>
                <a:ea typeface="Noto Sans TC"/>
                <a:cs typeface="Noto Sans TC"/>
                <a:sym typeface="Noto Sans TC"/>
              </a:rPr>
              <a:t>擴增實境 (AR)</a:t>
            </a:r>
            <a:endParaRPr/>
          </a:p>
        </p:txBody>
      </p:sp>
      <p:sp>
        <p:nvSpPr>
          <p:cNvPr id="445" name="Google Shape;445;p21"/>
          <p:cNvSpPr/>
          <p:nvPr/>
        </p:nvSpPr>
        <p:spPr>
          <a:xfrm>
            <a:off x="7747978" y="1028700"/>
            <a:ext cx="1650269" cy="467631"/>
          </a:xfrm>
          <a:custGeom>
            <a:rect b="b" l="l" r="r" t="t"/>
            <a:pathLst>
              <a:path extrusionOk="0" h="467631" w="1650269">
                <a:moveTo>
                  <a:pt x="0" y="0"/>
                </a:moveTo>
                <a:lnTo>
                  <a:pt x="1650269" y="0"/>
                </a:lnTo>
                <a:lnTo>
                  <a:pt x="1650269" y="467631"/>
                </a:lnTo>
                <a:lnTo>
                  <a:pt x="0" y="467631"/>
                </a:lnTo>
                <a:lnTo>
                  <a:pt x="0" y="0"/>
                </a:lnTo>
                <a:close/>
              </a:path>
            </a:pathLst>
          </a:custGeom>
          <a:blipFill rotWithShape="1">
            <a:blip r:embed="rId4">
              <a:alphaModFix amt="87000"/>
            </a:blip>
            <a:stretch>
              <a:fillRect b="0" l="-72408" r="0" t="0"/>
            </a:stretch>
          </a:blipFill>
          <a:ln>
            <a:noFill/>
          </a:ln>
        </p:spPr>
      </p:sp>
      <p:sp>
        <p:nvSpPr>
          <p:cNvPr id="446" name="Google Shape;446;p21"/>
          <p:cNvSpPr/>
          <p:nvPr/>
        </p:nvSpPr>
        <p:spPr>
          <a:xfrm>
            <a:off x="6863577" y="7459563"/>
            <a:ext cx="18270008" cy="6201698"/>
          </a:xfrm>
          <a:custGeom>
            <a:rect b="b" l="l" r="r" t="t"/>
            <a:pathLst>
              <a:path extrusionOk="0" h="6201698" w="18270008">
                <a:moveTo>
                  <a:pt x="0" y="0"/>
                </a:moveTo>
                <a:lnTo>
                  <a:pt x="18270009" y="0"/>
                </a:lnTo>
                <a:lnTo>
                  <a:pt x="18270009" y="6201697"/>
                </a:lnTo>
                <a:lnTo>
                  <a:pt x="0" y="6201697"/>
                </a:lnTo>
                <a:lnTo>
                  <a:pt x="0" y="0"/>
                </a:lnTo>
                <a:close/>
              </a:path>
            </a:pathLst>
          </a:custGeom>
          <a:blipFill rotWithShape="1">
            <a:blip r:embed="rId5">
              <a:alphaModFix amt="52999"/>
            </a:blip>
            <a:stretch>
              <a:fillRect b="-77708" l="0" r="0" t="-116886"/>
            </a:stretch>
          </a:blipFill>
          <a:ln>
            <a:noFill/>
          </a:ln>
        </p:spPr>
      </p:sp>
      <p:sp>
        <p:nvSpPr>
          <p:cNvPr id="447" name="Google Shape;447;p21"/>
          <p:cNvSpPr/>
          <p:nvPr/>
        </p:nvSpPr>
        <p:spPr>
          <a:xfrm>
            <a:off x="-11406431" y="7459563"/>
            <a:ext cx="18270008" cy="6201698"/>
          </a:xfrm>
          <a:custGeom>
            <a:rect b="b" l="l" r="r" t="t"/>
            <a:pathLst>
              <a:path extrusionOk="0" h="6201698" w="18270008">
                <a:moveTo>
                  <a:pt x="0" y="0"/>
                </a:moveTo>
                <a:lnTo>
                  <a:pt x="18270008" y="0"/>
                </a:lnTo>
                <a:lnTo>
                  <a:pt x="18270008" y="6201697"/>
                </a:lnTo>
                <a:lnTo>
                  <a:pt x="0" y="6201697"/>
                </a:lnTo>
                <a:lnTo>
                  <a:pt x="0" y="0"/>
                </a:lnTo>
                <a:close/>
              </a:path>
            </a:pathLst>
          </a:custGeom>
          <a:blipFill rotWithShape="1">
            <a:blip r:embed="rId6">
              <a:alphaModFix amt="52999"/>
            </a:blip>
            <a:stretch>
              <a:fillRect b="-77708" l="0" r="0" t="-116886"/>
            </a:stretch>
          </a:blipFill>
          <a:ln>
            <a:noFill/>
          </a:ln>
        </p:spPr>
      </p:sp>
      <p:sp>
        <p:nvSpPr>
          <p:cNvPr id="448" name="Google Shape;448;p21"/>
          <p:cNvSpPr/>
          <p:nvPr/>
        </p:nvSpPr>
        <p:spPr>
          <a:xfrm>
            <a:off x="7134024" y="2794398"/>
            <a:ext cx="3727615" cy="4464172"/>
          </a:xfrm>
          <a:custGeom>
            <a:rect b="b" l="l" r="r" t="t"/>
            <a:pathLst>
              <a:path extrusionOk="0" h="4464172" w="3727615">
                <a:moveTo>
                  <a:pt x="0" y="0"/>
                </a:moveTo>
                <a:lnTo>
                  <a:pt x="3727615" y="0"/>
                </a:lnTo>
                <a:lnTo>
                  <a:pt x="3727615" y="4464172"/>
                </a:lnTo>
                <a:lnTo>
                  <a:pt x="0" y="4464172"/>
                </a:lnTo>
                <a:lnTo>
                  <a:pt x="0" y="0"/>
                </a:lnTo>
                <a:close/>
              </a:path>
            </a:pathLst>
          </a:custGeom>
          <a:blipFill rotWithShape="1">
            <a:blip r:embed="rId7">
              <a:alphaModFix/>
            </a:blip>
            <a:stretch>
              <a:fillRect b="0" l="-93315" r="0" t="0"/>
            </a:stretch>
          </a:blipFill>
          <a:ln cap="sq" cmpd="sng" w="95250">
            <a:solidFill>
              <a:srgbClr val="74C035"/>
            </a:solidFill>
            <a:prstDash val="solid"/>
            <a:miter lim="8000"/>
            <a:headEnd len="sm" w="sm" type="none"/>
            <a:tailEnd len="sm" w="sm" type="none"/>
          </a:ln>
        </p:spPr>
      </p:sp>
      <p:grpSp>
        <p:nvGrpSpPr>
          <p:cNvPr id="449" name="Google Shape;449;p21"/>
          <p:cNvGrpSpPr/>
          <p:nvPr/>
        </p:nvGrpSpPr>
        <p:grpSpPr>
          <a:xfrm>
            <a:off x="905330" y="2104122"/>
            <a:ext cx="5406003" cy="6005849"/>
            <a:chOff x="0" y="-97209"/>
            <a:chExt cx="7208004" cy="8007799"/>
          </a:xfrm>
        </p:grpSpPr>
        <p:grpSp>
          <p:nvGrpSpPr>
            <p:cNvPr id="450" name="Google Shape;450;p21"/>
            <p:cNvGrpSpPr/>
            <p:nvPr/>
          </p:nvGrpSpPr>
          <p:grpSpPr>
            <a:xfrm>
              <a:off x="0" y="-97209"/>
              <a:ext cx="7208004" cy="8007799"/>
              <a:chOff x="0" y="-28575"/>
              <a:chExt cx="2118826" cy="2353930"/>
            </a:xfrm>
          </p:grpSpPr>
          <p:sp>
            <p:nvSpPr>
              <p:cNvPr id="451" name="Google Shape;451;p21"/>
              <p:cNvSpPr/>
              <p:nvPr/>
            </p:nvSpPr>
            <p:spPr>
              <a:xfrm>
                <a:off x="0" y="0"/>
                <a:ext cx="2118826" cy="2325355"/>
              </a:xfrm>
              <a:custGeom>
                <a:rect b="b" l="l" r="r" t="t"/>
                <a:pathLst>
                  <a:path extrusionOk="0" h="2325355" w="2118826">
                    <a:moveTo>
                      <a:pt x="37746" y="0"/>
                    </a:moveTo>
                    <a:lnTo>
                      <a:pt x="2081081" y="0"/>
                    </a:lnTo>
                    <a:cubicBezTo>
                      <a:pt x="2101927" y="0"/>
                      <a:pt x="2118826" y="16899"/>
                      <a:pt x="2118826" y="37746"/>
                    </a:cubicBezTo>
                    <a:lnTo>
                      <a:pt x="2118826" y="2287609"/>
                    </a:lnTo>
                    <a:cubicBezTo>
                      <a:pt x="2118826" y="2308455"/>
                      <a:pt x="2101927" y="2325355"/>
                      <a:pt x="2081081" y="2325355"/>
                    </a:cubicBezTo>
                    <a:lnTo>
                      <a:pt x="37746" y="2325355"/>
                    </a:lnTo>
                    <a:cubicBezTo>
                      <a:pt x="16899" y="2325355"/>
                      <a:pt x="0" y="2308455"/>
                      <a:pt x="0" y="2287609"/>
                    </a:cubicBezTo>
                    <a:lnTo>
                      <a:pt x="0" y="37746"/>
                    </a:lnTo>
                    <a:cubicBezTo>
                      <a:pt x="0" y="16899"/>
                      <a:pt x="16899" y="0"/>
                      <a:pt x="37746" y="0"/>
                    </a:cubicBezTo>
                    <a:close/>
                  </a:path>
                </a:pathLst>
              </a:custGeom>
              <a:solidFill>
                <a:srgbClr val="74C0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1"/>
              <p:cNvSpPr txBox="1"/>
              <p:nvPr/>
            </p:nvSpPr>
            <p:spPr>
              <a:xfrm>
                <a:off x="0" y="-28575"/>
                <a:ext cx="2118826" cy="235393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3" name="Google Shape;453;p21"/>
            <p:cNvSpPr/>
            <p:nvPr/>
          </p:nvSpPr>
          <p:spPr>
            <a:xfrm>
              <a:off x="202136" y="4303791"/>
              <a:ext cx="6792870" cy="3425764"/>
            </a:xfrm>
            <a:custGeom>
              <a:rect b="b" l="l" r="r" t="t"/>
              <a:pathLst>
                <a:path extrusionOk="0" h="3425764" w="6792870">
                  <a:moveTo>
                    <a:pt x="0" y="0"/>
                  </a:moveTo>
                  <a:lnTo>
                    <a:pt x="6792871" y="0"/>
                  </a:lnTo>
                  <a:lnTo>
                    <a:pt x="6792871" y="3425764"/>
                  </a:lnTo>
                  <a:lnTo>
                    <a:pt x="0" y="3425764"/>
                  </a:lnTo>
                  <a:lnTo>
                    <a:pt x="0" y="0"/>
                  </a:lnTo>
                  <a:close/>
                </a:path>
              </a:pathLst>
            </a:custGeom>
            <a:blipFill rotWithShape="1">
              <a:blip r:embed="rId8">
                <a:alphaModFix/>
              </a:blip>
              <a:stretch>
                <a:fillRect b="-22750" l="0" r="0" t="-28032"/>
              </a:stretch>
            </a:blipFill>
            <a:ln>
              <a:noFill/>
            </a:ln>
          </p:spPr>
        </p:sp>
        <p:sp>
          <p:nvSpPr>
            <p:cNvPr id="454" name="Google Shape;454;p21"/>
            <p:cNvSpPr/>
            <p:nvPr/>
          </p:nvSpPr>
          <p:spPr>
            <a:xfrm>
              <a:off x="202136" y="188947"/>
              <a:ext cx="6792870" cy="4309594"/>
            </a:xfrm>
            <a:custGeom>
              <a:rect b="b" l="l" r="r" t="t"/>
              <a:pathLst>
                <a:path extrusionOk="0" h="4309594" w="6792870">
                  <a:moveTo>
                    <a:pt x="0" y="0"/>
                  </a:moveTo>
                  <a:lnTo>
                    <a:pt x="6792871" y="0"/>
                  </a:lnTo>
                  <a:lnTo>
                    <a:pt x="6792871" y="4309594"/>
                  </a:lnTo>
                  <a:lnTo>
                    <a:pt x="0" y="4309594"/>
                  </a:lnTo>
                  <a:lnTo>
                    <a:pt x="0" y="0"/>
                  </a:lnTo>
                  <a:close/>
                </a:path>
              </a:pathLst>
            </a:custGeom>
            <a:blipFill rotWithShape="1">
              <a:blip r:embed="rId9">
                <a:alphaModFix/>
              </a:blip>
              <a:stretch>
                <a:fillRect b="-2540" l="0" r="0" t="-2540"/>
              </a:stretch>
            </a:blipFill>
            <a:ln>
              <a:noFill/>
            </a:ln>
          </p:spPr>
        </p:sp>
      </p:grpSp>
      <p:sp>
        <p:nvSpPr>
          <p:cNvPr id="455" name="Google Shape;455;p21"/>
          <p:cNvSpPr/>
          <p:nvPr/>
        </p:nvSpPr>
        <p:spPr>
          <a:xfrm>
            <a:off x="15846324" y="7902846"/>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10">
              <a:alphaModFix amt="87000"/>
            </a:blip>
            <a:stretch>
              <a:fillRect b="0" l="-72408" r="0" t="0"/>
            </a:stretch>
          </a:blipFill>
          <a:ln>
            <a:noFill/>
          </a:ln>
        </p:spPr>
      </p:sp>
      <p:grpSp>
        <p:nvGrpSpPr>
          <p:cNvPr id="456" name="Google Shape;456;p21"/>
          <p:cNvGrpSpPr/>
          <p:nvPr/>
        </p:nvGrpSpPr>
        <p:grpSpPr>
          <a:xfrm>
            <a:off x="13800441" y="1742763"/>
            <a:ext cx="4091765" cy="5515806"/>
            <a:chOff x="0" y="0"/>
            <a:chExt cx="5455686" cy="7354408"/>
          </a:xfrm>
        </p:grpSpPr>
        <p:sp>
          <p:nvSpPr>
            <p:cNvPr id="457" name="Google Shape;457;p21"/>
            <p:cNvSpPr/>
            <p:nvPr/>
          </p:nvSpPr>
          <p:spPr>
            <a:xfrm>
              <a:off x="0" y="2062393"/>
              <a:ext cx="5455686" cy="5292015"/>
            </a:xfrm>
            <a:custGeom>
              <a:rect b="b" l="l" r="r" t="t"/>
              <a:pathLst>
                <a:path extrusionOk="0" h="5292015" w="5455686">
                  <a:moveTo>
                    <a:pt x="0" y="0"/>
                  </a:moveTo>
                  <a:lnTo>
                    <a:pt x="5455686" y="0"/>
                  </a:lnTo>
                  <a:lnTo>
                    <a:pt x="5455686" y="5292016"/>
                  </a:lnTo>
                  <a:lnTo>
                    <a:pt x="0" y="5292016"/>
                  </a:lnTo>
                  <a:lnTo>
                    <a:pt x="0" y="0"/>
                  </a:lnTo>
                  <a:close/>
                </a:path>
              </a:pathLst>
            </a:custGeom>
            <a:blipFill rotWithShape="1">
              <a:blip r:embed="rId11">
                <a:alphaModFix/>
              </a:blip>
              <a:stretch>
                <a:fillRect b="0" l="0" r="0" t="0"/>
              </a:stretch>
            </a:blipFill>
            <a:ln>
              <a:noFill/>
            </a:ln>
          </p:spPr>
        </p:sp>
        <p:sp>
          <p:nvSpPr>
            <p:cNvPr id="458" name="Google Shape;458;p21"/>
            <p:cNvSpPr/>
            <p:nvPr/>
          </p:nvSpPr>
          <p:spPr>
            <a:xfrm>
              <a:off x="1198546" y="0"/>
              <a:ext cx="3058593" cy="1808393"/>
            </a:xfrm>
            <a:custGeom>
              <a:rect b="b" l="l" r="r" t="t"/>
              <a:pathLst>
                <a:path extrusionOk="0" h="1808393" w="3058593">
                  <a:moveTo>
                    <a:pt x="0" y="0"/>
                  </a:moveTo>
                  <a:lnTo>
                    <a:pt x="3058594" y="0"/>
                  </a:lnTo>
                  <a:lnTo>
                    <a:pt x="3058594" y="1808393"/>
                  </a:lnTo>
                  <a:lnTo>
                    <a:pt x="0" y="1808393"/>
                  </a:lnTo>
                  <a:lnTo>
                    <a:pt x="0" y="0"/>
                  </a:lnTo>
                  <a:close/>
                </a:path>
              </a:pathLst>
            </a:custGeom>
            <a:blipFill rotWithShape="1">
              <a:blip r:embed="rId12">
                <a:alphaModFix/>
              </a:blip>
              <a:stretch>
                <a:fillRect b="0" l="0" r="0" t="0"/>
              </a:stretch>
            </a:blipFill>
            <a:ln>
              <a:noFill/>
            </a:ln>
          </p:spPr>
        </p:sp>
      </p:grpSp>
      <p:sp>
        <p:nvSpPr>
          <p:cNvPr id="459" name="Google Shape;459;p21"/>
          <p:cNvSpPr txBox="1"/>
          <p:nvPr/>
        </p:nvSpPr>
        <p:spPr>
          <a:xfrm>
            <a:off x="833689" y="8169546"/>
            <a:ext cx="5549286" cy="1806033"/>
          </a:xfrm>
          <a:prstGeom prst="rect">
            <a:avLst/>
          </a:prstGeom>
          <a:noFill/>
          <a:ln>
            <a:noFill/>
          </a:ln>
        </p:spPr>
        <p:txBody>
          <a:bodyPr anchorCtr="0" anchor="t" bIns="0" lIns="0" spcFirstLastPara="1" rIns="0" wrap="square" tIns="0">
            <a:spAutoFit/>
          </a:bodyPr>
          <a:lstStyle/>
          <a:p>
            <a:pPr indent="0" lvl="0" marL="0" marR="0" rtl="0" algn="l">
              <a:lnSpc>
                <a:spcPct val="182016"/>
              </a:lnSpc>
              <a:spcBef>
                <a:spcPts val="0"/>
              </a:spcBef>
              <a:spcAft>
                <a:spcPts val="0"/>
              </a:spcAft>
              <a:buNone/>
            </a:pPr>
            <a:r>
              <a:rPr b="0" i="0" lang="en-US" sz="2708" u="none" cap="none" strike="noStrike">
                <a:solidFill>
                  <a:srgbClr val="FFFFFF"/>
                </a:solidFill>
                <a:latin typeface="Noto Sans TC"/>
                <a:ea typeface="Noto Sans TC"/>
                <a:cs typeface="Noto Sans TC"/>
                <a:sym typeface="Noto Sans TC"/>
              </a:rPr>
              <a:t>AR 技術可以為各種手機遊戲帶來沉浸式互動體驗，如《Pokemon Go》等位置感知型遊戲</a:t>
            </a:r>
            <a:endParaRPr/>
          </a:p>
        </p:txBody>
      </p:sp>
      <p:sp>
        <p:nvSpPr>
          <p:cNvPr id="460" name="Google Shape;460;p21"/>
          <p:cNvSpPr txBox="1"/>
          <p:nvPr/>
        </p:nvSpPr>
        <p:spPr>
          <a:xfrm>
            <a:off x="7546557" y="8217171"/>
            <a:ext cx="7514406" cy="1455800"/>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0" i="0" lang="en-US" sz="3900" u="none" cap="none" strike="noStrike">
                <a:solidFill>
                  <a:srgbClr val="FFFCF3"/>
                </a:solidFill>
                <a:latin typeface="Noto Sans TC"/>
                <a:ea typeface="Noto Sans TC"/>
                <a:cs typeface="Noto Sans TC"/>
                <a:sym typeface="Noto Sans TC"/>
              </a:rPr>
              <a:t>將資訊疊加在現實環境之上，增強使用者對真實世界的感知。</a:t>
            </a:r>
            <a:endParaRPr/>
          </a:p>
        </p:txBody>
      </p:sp>
      <p:sp>
        <p:nvSpPr>
          <p:cNvPr id="461" name="Google Shape;461;p21"/>
          <p:cNvSpPr txBox="1"/>
          <p:nvPr/>
        </p:nvSpPr>
        <p:spPr>
          <a:xfrm>
            <a:off x="1160260" y="4973535"/>
            <a:ext cx="3488555" cy="431412"/>
          </a:xfrm>
          <a:prstGeom prst="rect">
            <a:avLst/>
          </a:prstGeom>
          <a:noFill/>
          <a:ln>
            <a:noFill/>
          </a:ln>
        </p:spPr>
        <p:txBody>
          <a:bodyPr anchorCtr="0" anchor="t" bIns="0" lIns="0" spcFirstLastPara="1" rIns="0" wrap="square" tIns="0">
            <a:spAutoFit/>
          </a:bodyPr>
          <a:lstStyle/>
          <a:p>
            <a:pPr indent="0" lvl="0" marL="0" marR="0" rtl="0" algn="l">
              <a:lnSpc>
                <a:spcPct val="190000"/>
              </a:lnSpc>
              <a:spcBef>
                <a:spcPts val="0"/>
              </a:spcBef>
              <a:spcAft>
                <a:spcPts val="0"/>
              </a:spcAft>
              <a:buNone/>
            </a:pPr>
            <a:r>
              <a:rPr b="0" i="0" lang="en-US" sz="1970" u="none" cap="none" strike="noStrike">
                <a:solidFill>
                  <a:srgbClr val="FFFFFF"/>
                </a:solidFill>
                <a:latin typeface="Noto Sans TC"/>
                <a:ea typeface="Noto Sans TC"/>
                <a:cs typeface="Noto Sans TC"/>
                <a:sym typeface="Noto Sans TC"/>
              </a:rPr>
              <a:t>圖片來源: Pokémon GO</a:t>
            </a:r>
            <a:endParaRPr/>
          </a:p>
        </p:txBody>
      </p:sp>
      <p:sp>
        <p:nvSpPr>
          <p:cNvPr id="462" name="Google Shape;462;p21"/>
          <p:cNvSpPr txBox="1"/>
          <p:nvPr/>
        </p:nvSpPr>
        <p:spPr>
          <a:xfrm>
            <a:off x="7118931" y="1945436"/>
            <a:ext cx="4993035" cy="639411"/>
          </a:xfrm>
          <a:prstGeom prst="rect">
            <a:avLst/>
          </a:prstGeom>
          <a:noFill/>
          <a:ln>
            <a:noFill/>
          </a:ln>
        </p:spPr>
        <p:txBody>
          <a:bodyPr anchorCtr="0" anchor="t" bIns="0" lIns="0" spcFirstLastPara="1" rIns="0" wrap="square" tIns="0">
            <a:spAutoFit/>
          </a:bodyPr>
          <a:lstStyle/>
          <a:p>
            <a:pPr indent="0" lvl="0" marL="0" marR="0" rtl="0" algn="l">
              <a:lnSpc>
                <a:spcPct val="182014"/>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Instagram 的 AR 特效過濾器</a:t>
            </a:r>
            <a:endParaRPr/>
          </a:p>
        </p:txBody>
      </p:sp>
      <p:sp>
        <p:nvSpPr>
          <p:cNvPr id="463" name="Google Shape;463;p21"/>
          <p:cNvSpPr txBox="1"/>
          <p:nvPr/>
        </p:nvSpPr>
        <p:spPr>
          <a:xfrm>
            <a:off x="7406292" y="6756243"/>
            <a:ext cx="3227504" cy="376968"/>
          </a:xfrm>
          <a:prstGeom prst="rect">
            <a:avLst/>
          </a:prstGeom>
          <a:noFill/>
          <a:ln>
            <a:noFill/>
          </a:ln>
        </p:spPr>
        <p:txBody>
          <a:bodyPr anchorCtr="0" anchor="t" bIns="0" lIns="0" spcFirstLastPara="1" rIns="0" wrap="square" tIns="0">
            <a:spAutoFit/>
          </a:bodyPr>
          <a:lstStyle/>
          <a:p>
            <a:pPr indent="0" lvl="0" marL="0" marR="0" rtl="0" algn="l">
              <a:lnSpc>
                <a:spcPct val="190022"/>
              </a:lnSpc>
              <a:spcBef>
                <a:spcPts val="0"/>
              </a:spcBef>
              <a:spcAft>
                <a:spcPts val="0"/>
              </a:spcAft>
              <a:buNone/>
            </a:pPr>
            <a:r>
              <a:rPr b="0" i="0" lang="en-US" sz="1744" u="none" cap="none" strike="noStrike">
                <a:solidFill>
                  <a:srgbClr val="FFFFFF"/>
                </a:solidFill>
                <a:latin typeface="Noto Sans TC"/>
                <a:ea typeface="Noto Sans TC"/>
                <a:cs typeface="Noto Sans TC"/>
                <a:sym typeface="Noto Sans TC"/>
              </a:rPr>
              <a:t>來源: Instagram (@ansonlht)</a:t>
            </a:r>
            <a:endParaRPr/>
          </a:p>
        </p:txBody>
      </p:sp>
      <p:sp>
        <p:nvSpPr>
          <p:cNvPr id="464" name="Google Shape;464;p21"/>
          <p:cNvSpPr txBox="1"/>
          <p:nvPr/>
        </p:nvSpPr>
        <p:spPr>
          <a:xfrm>
            <a:off x="11221866" y="6557086"/>
            <a:ext cx="1780198" cy="633175"/>
          </a:xfrm>
          <a:prstGeom prst="rect">
            <a:avLst/>
          </a:prstGeom>
          <a:noFill/>
          <a:ln>
            <a:noFill/>
          </a:ln>
        </p:spPr>
        <p:txBody>
          <a:bodyPr anchorCtr="0" anchor="t" bIns="0" lIns="0" spcFirstLastPara="1" rIns="0" wrap="square" tIns="0">
            <a:spAutoFit/>
          </a:bodyPr>
          <a:lstStyle/>
          <a:p>
            <a:pPr indent="0" lvl="0" marL="0" marR="0" rtl="0" algn="l">
              <a:lnSpc>
                <a:spcPct val="152006"/>
              </a:lnSpc>
              <a:spcBef>
                <a:spcPts val="0"/>
              </a:spcBef>
              <a:spcAft>
                <a:spcPts val="0"/>
              </a:spcAft>
              <a:buNone/>
            </a:pPr>
            <a:r>
              <a:rPr b="0" i="0" lang="en-US" sz="1744" u="none" cap="none" strike="noStrike">
                <a:solidFill>
                  <a:srgbClr val="FFFFFF"/>
                </a:solidFill>
                <a:latin typeface="Noto Sans TC"/>
                <a:ea typeface="Noto Sans TC"/>
                <a:cs typeface="Noto Sans TC"/>
                <a:sym typeface="Noto Sans TC"/>
              </a:rPr>
              <a:t>來源: Facebook (迷客夏Milksha)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22"/>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470" name="Google Shape;470;p22"/>
          <p:cNvGrpSpPr/>
          <p:nvPr/>
        </p:nvGrpSpPr>
        <p:grpSpPr>
          <a:xfrm>
            <a:off x="-756088" y="2138656"/>
            <a:ext cx="12443468" cy="8968744"/>
            <a:chOff x="0" y="-28575"/>
            <a:chExt cx="3780768" cy="2725023"/>
          </a:xfrm>
        </p:grpSpPr>
        <p:sp>
          <p:nvSpPr>
            <p:cNvPr id="471" name="Google Shape;471;p22"/>
            <p:cNvSpPr/>
            <p:nvPr/>
          </p:nvSpPr>
          <p:spPr>
            <a:xfrm>
              <a:off x="0" y="0"/>
              <a:ext cx="3780768" cy="2696448"/>
            </a:xfrm>
            <a:custGeom>
              <a:rect b="b" l="l" r="r" t="t"/>
              <a:pathLst>
                <a:path extrusionOk="0" h="2696448" w="3780768">
                  <a:moveTo>
                    <a:pt x="54751" y="0"/>
                  </a:moveTo>
                  <a:lnTo>
                    <a:pt x="3726018" y="0"/>
                  </a:lnTo>
                  <a:cubicBezTo>
                    <a:pt x="3740538" y="0"/>
                    <a:pt x="3754464" y="5768"/>
                    <a:pt x="3764732" y="16036"/>
                  </a:cubicBezTo>
                  <a:cubicBezTo>
                    <a:pt x="3775000" y="26304"/>
                    <a:pt x="3780768" y="40230"/>
                    <a:pt x="3780768" y="54751"/>
                  </a:cubicBezTo>
                  <a:lnTo>
                    <a:pt x="3780768" y="2641697"/>
                  </a:lnTo>
                  <a:cubicBezTo>
                    <a:pt x="3780768" y="2656218"/>
                    <a:pt x="3775000" y="2670144"/>
                    <a:pt x="3764732" y="2680412"/>
                  </a:cubicBezTo>
                  <a:cubicBezTo>
                    <a:pt x="3754464" y="2690680"/>
                    <a:pt x="3740538" y="2696448"/>
                    <a:pt x="3726018" y="2696448"/>
                  </a:cubicBezTo>
                  <a:lnTo>
                    <a:pt x="54751" y="2696448"/>
                  </a:lnTo>
                  <a:cubicBezTo>
                    <a:pt x="40230" y="2696448"/>
                    <a:pt x="26304" y="2690680"/>
                    <a:pt x="16036" y="2680412"/>
                  </a:cubicBezTo>
                  <a:cubicBezTo>
                    <a:pt x="5768" y="2670144"/>
                    <a:pt x="0" y="2656218"/>
                    <a:pt x="0" y="2641697"/>
                  </a:cubicBezTo>
                  <a:lnTo>
                    <a:pt x="0" y="54751"/>
                  </a:lnTo>
                  <a:cubicBezTo>
                    <a:pt x="0" y="40230"/>
                    <a:pt x="5768" y="26304"/>
                    <a:pt x="16036" y="16036"/>
                  </a:cubicBezTo>
                  <a:cubicBezTo>
                    <a:pt x="26304" y="5768"/>
                    <a:pt x="40230" y="0"/>
                    <a:pt x="54751"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2"/>
            <p:cNvSpPr txBox="1"/>
            <p:nvPr/>
          </p:nvSpPr>
          <p:spPr>
            <a:xfrm>
              <a:off x="0" y="-28575"/>
              <a:ext cx="3780768" cy="272502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473" name="Google Shape;473;p22"/>
          <p:cNvCxnSpPr/>
          <p:nvPr/>
        </p:nvCxnSpPr>
        <p:spPr>
          <a:xfrm>
            <a:off x="8845744" y="2627394"/>
            <a:ext cx="4424005" cy="0"/>
          </a:xfrm>
          <a:prstGeom prst="straightConnector1">
            <a:avLst/>
          </a:prstGeom>
          <a:noFill/>
          <a:ln cap="flat" cmpd="sng" w="38100">
            <a:solidFill>
              <a:srgbClr val="FFFFFF"/>
            </a:solidFill>
            <a:prstDash val="solid"/>
            <a:round/>
            <a:headEnd len="lg" w="lg" type="oval"/>
            <a:tailEnd len="sm" w="sm" type="none"/>
          </a:ln>
        </p:spPr>
      </p:cxnSp>
      <p:sp>
        <p:nvSpPr>
          <p:cNvPr id="474" name="Google Shape;474;p22"/>
          <p:cNvSpPr/>
          <p:nvPr/>
        </p:nvSpPr>
        <p:spPr>
          <a:xfrm>
            <a:off x="12171983" y="0"/>
            <a:ext cx="6116017" cy="10275036"/>
          </a:xfrm>
          <a:custGeom>
            <a:rect b="b" l="l" r="r" t="t"/>
            <a:pathLst>
              <a:path extrusionOk="0" h="1005328" w="598402">
                <a:moveTo>
                  <a:pt x="0" y="0"/>
                </a:moveTo>
                <a:lnTo>
                  <a:pt x="598402" y="0"/>
                </a:lnTo>
                <a:lnTo>
                  <a:pt x="598402" y="1005328"/>
                </a:lnTo>
                <a:lnTo>
                  <a:pt x="0" y="1005328"/>
                </a:lnTo>
                <a:close/>
              </a:path>
            </a:pathLst>
          </a:custGeom>
          <a:blipFill rotWithShape="1">
            <a:blip r:embed="rId4">
              <a:alphaModFix/>
            </a:blip>
            <a:stretch>
              <a:fillRect b="0" l="-43177" r="-110895" t="0"/>
            </a:stretch>
          </a:blipFill>
          <a:ln>
            <a:noFill/>
          </a:ln>
        </p:spPr>
      </p:sp>
      <p:sp>
        <p:nvSpPr>
          <p:cNvPr id="475" name="Google Shape;475;p22"/>
          <p:cNvSpPr txBox="1"/>
          <p:nvPr/>
        </p:nvSpPr>
        <p:spPr>
          <a:xfrm>
            <a:off x="700093" y="612759"/>
            <a:ext cx="8699447" cy="1148697"/>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b="1" i="0" lang="en-US" sz="8299" u="none" cap="none" strike="noStrike">
                <a:solidFill>
                  <a:srgbClr val="FFFFFF"/>
                </a:solidFill>
                <a:latin typeface="Noto Sans TC"/>
                <a:ea typeface="Noto Sans TC"/>
                <a:cs typeface="Noto Sans TC"/>
                <a:sym typeface="Noto Sans TC"/>
              </a:rPr>
              <a:t>混合實境 (MR)</a:t>
            </a:r>
            <a:endParaRPr/>
          </a:p>
        </p:txBody>
      </p:sp>
      <p:sp>
        <p:nvSpPr>
          <p:cNvPr id="476" name="Google Shape;476;p22"/>
          <p:cNvSpPr/>
          <p:nvPr/>
        </p:nvSpPr>
        <p:spPr>
          <a:xfrm>
            <a:off x="7747978" y="1028700"/>
            <a:ext cx="1650269" cy="467631"/>
          </a:xfrm>
          <a:custGeom>
            <a:rect b="b" l="l" r="r" t="t"/>
            <a:pathLst>
              <a:path extrusionOk="0" h="467631" w="1650269">
                <a:moveTo>
                  <a:pt x="0" y="0"/>
                </a:moveTo>
                <a:lnTo>
                  <a:pt x="1650269" y="0"/>
                </a:lnTo>
                <a:lnTo>
                  <a:pt x="1650269" y="467631"/>
                </a:lnTo>
                <a:lnTo>
                  <a:pt x="0" y="467631"/>
                </a:lnTo>
                <a:lnTo>
                  <a:pt x="0" y="0"/>
                </a:lnTo>
                <a:close/>
              </a:path>
            </a:pathLst>
          </a:custGeom>
          <a:blipFill rotWithShape="1">
            <a:blip r:embed="rId5">
              <a:alphaModFix amt="87000"/>
            </a:blip>
            <a:stretch>
              <a:fillRect b="0" l="-72408" r="0" t="0"/>
            </a:stretch>
          </a:blipFill>
          <a:ln>
            <a:noFill/>
          </a:ln>
        </p:spPr>
      </p:sp>
      <p:sp>
        <p:nvSpPr>
          <p:cNvPr id="477" name="Google Shape;477;p22"/>
          <p:cNvSpPr txBox="1"/>
          <p:nvPr/>
        </p:nvSpPr>
        <p:spPr>
          <a:xfrm>
            <a:off x="700093" y="8858851"/>
            <a:ext cx="10710227" cy="1227965"/>
          </a:xfrm>
          <a:prstGeom prst="rect">
            <a:avLst/>
          </a:prstGeom>
          <a:noFill/>
          <a:ln>
            <a:noFill/>
          </a:ln>
        </p:spPr>
        <p:txBody>
          <a:bodyPr anchorCtr="0" anchor="t" bIns="0" lIns="0" spcFirstLastPara="1" rIns="0" wrap="square" tIns="0">
            <a:spAutoFit/>
          </a:bodyPr>
          <a:lstStyle/>
          <a:p>
            <a:pPr indent="0" lvl="0" marL="0" marR="0" rtl="0" algn="l">
              <a:lnSpc>
                <a:spcPct val="152015"/>
              </a:lnSpc>
              <a:spcBef>
                <a:spcPts val="0"/>
              </a:spcBef>
              <a:spcAft>
                <a:spcPts val="0"/>
              </a:spcAft>
              <a:buNone/>
            </a:pPr>
            <a:r>
              <a:rPr b="0" i="0" lang="en-US" sz="3299" u="none" cap="none" strike="noStrike">
                <a:solidFill>
                  <a:srgbClr val="FFFFFF"/>
                </a:solidFill>
                <a:latin typeface="Noto Sans TC"/>
                <a:ea typeface="Noto Sans TC"/>
                <a:cs typeface="Noto Sans TC"/>
                <a:sym typeface="Noto Sans TC"/>
              </a:rPr>
              <a:t>能親身體驗到虛擬物品與真實環境，結合了擴增實境(AR)的真實感和虛擬實境(VR)的沉浸感及互動元素的體驗</a:t>
            </a:r>
            <a:endParaRPr/>
          </a:p>
        </p:txBody>
      </p:sp>
      <p:sp>
        <p:nvSpPr>
          <p:cNvPr id="478" name="Google Shape;478;p22"/>
          <p:cNvSpPr txBox="1"/>
          <p:nvPr/>
        </p:nvSpPr>
        <p:spPr>
          <a:xfrm>
            <a:off x="915105" y="2287897"/>
            <a:ext cx="1252835" cy="38848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330" u="none" cap="none" strike="noStrike">
                <a:solidFill>
                  <a:srgbClr val="FFFFFF"/>
                </a:solidFill>
                <a:latin typeface="Noto Sans TC"/>
                <a:ea typeface="Noto Sans TC"/>
                <a:cs typeface="Noto Sans TC"/>
                <a:sym typeface="Noto Sans TC"/>
              </a:rPr>
              <a:t>6:11-6:27</a:t>
            </a:r>
            <a:endParaRPr/>
          </a:p>
        </p:txBody>
      </p:sp>
      <p:pic>
        <p:nvPicPr>
          <p:cNvPr descr="#MiLK #BigBrandTheory // 屋企睇IMAX　有Vision Pro唔使去戲院？蘋果繼iPhone最大突破　革命性的新世代「人機互動」即將改變娛樂產業　嶄新未來辦公模式&#10;&#10;由80年代推出的Apple Lisa、2000年初的iPod，2007年的iPhone，到去年新推出的Vision Pro，它們除了都是蘋果的產品外，當中還有甚麼共通點呢？很多人看蘋果產品時只著重外觀設計，以及其穩定而全面的系統，卻忽視了蘋果一直重視的「人機互動」哲學。上面提到的未必都是大賣的產品，卻都在「人機互動」設計上有所突破，像iPhone的多點觸控就震驚市場，也奠定了日後智能手機的設計與功能。那麼來到最新的Vision Pro，它又在「人機互動」上有甚麼革新？&#10;&#10;這次Big Brand Theory請來了蘋果的人機介面設計副總裁Alan Dye，談談Vision Pro在「人機互動」上的突破設計。另Vision Pro這項產品推出後不久，即獲得了D&amp;AD Black Pencil Award及Cannes Lions 國際創意節的銀獅獎，前者地位可比作設計界的奧斯卡，足見業界均肯定其產品潛力；Vision Pro究竟會對我們的日常生活與工作帶來甚麼新的突破，又將如何改變日後的娛樂產業？&#10;&#10;策劃：李裕康　林京賢　&#10;拍攝：李裕康　許先煜　陳文正&#10;剪接：李裕康&#10;&#10;&#10;___&#10;立即成為 MM Member 啦，每月只需 HKD 40 咋！傳送門：&#10;https://www.youtube.com/channel/UCa1d9ZXVMU0BZQRXZHt8Cpw/join&#10;&#10;＊建議使用電腦或手機瀏覽器登記，因為目前無法經 YouTube APP 登記成為付費會員&#10;____&#10;MM Website: https://www.mill-milk.com/&#10;MM Instagram: https://instagram.com/mm.millmilk&#10;MM Facebook: https://www.facebook.com/mm.millmilk&#10;____&#10;CHUCKY｜@chuckyching&#10;https://www.instagram.com/chuckyching/&#10;&#10;PHOEBE｜@phoebe.unprofessional.journey&#10;https://www.instagram.com/phoebe.unprofessional.journey&#10;&#10;ELAINE｜@elaine_wow&#10;https://www.instagram.com/elaine_wow/&#10;&#10;京｜@phaedruslam&#10;https://www.instagram.com/phaedruslam/&#10;&#10;KAREN｜@karen__yukiu&#10;https://www.instagram.com/karen__yukiu/&#10;&#10;SAM｜@midwin_&#10;https://www.instagram.com/midwin_/&#10;&#10;阿朗｜@mm_longgg&#10;https://www.instagram.com/mm_longgg&#10;&#10;NATALIE ｜@nataliewwong&#10;https://www.instagram.com/nataliewwong/&#10;&#10;APPLE | @apple.hiufung&#10;https://www.instagram.com/apple.hiufung/" id="479" name="Google Shape;479;p22" title="有Vision Pro可以屋企睇IMAX？蘋果繼iPhone最大突破 革命性的新世代「人機互動」即將改變娛樂產業 嶄新未來辦公模式｜#BigBrandTheory #MiLK #4K">
            <a:hlinkClick r:id="rId6"/>
          </p:cNvPr>
          <p:cNvPicPr preferRelativeResize="0"/>
          <p:nvPr/>
        </p:nvPicPr>
        <p:blipFill>
          <a:blip r:embed="rId7">
            <a:alphaModFix/>
          </a:blip>
          <a:stretch>
            <a:fillRect/>
          </a:stretch>
        </p:blipFill>
        <p:spPr>
          <a:xfrm>
            <a:off x="915100" y="2922437"/>
            <a:ext cx="10130701" cy="56985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3"/>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485" name="Google Shape;485;p23"/>
          <p:cNvGrpSpPr/>
          <p:nvPr/>
        </p:nvGrpSpPr>
        <p:grpSpPr>
          <a:xfrm>
            <a:off x="8699946" y="-1205644"/>
            <a:ext cx="12657876" cy="12451495"/>
            <a:chOff x="0" y="-28575"/>
            <a:chExt cx="3845859" cy="3783154"/>
          </a:xfrm>
        </p:grpSpPr>
        <p:sp>
          <p:nvSpPr>
            <p:cNvPr id="486" name="Google Shape;486;p23"/>
            <p:cNvSpPr/>
            <p:nvPr/>
          </p:nvSpPr>
          <p:spPr>
            <a:xfrm>
              <a:off x="0" y="0"/>
              <a:ext cx="3845859" cy="3754579"/>
            </a:xfrm>
            <a:custGeom>
              <a:rect b="b" l="l" r="r" t="t"/>
              <a:pathLst>
                <a:path extrusionOk="0" h="3754579" w="3845859">
                  <a:moveTo>
                    <a:pt x="53824" y="0"/>
                  </a:moveTo>
                  <a:lnTo>
                    <a:pt x="3792035" y="0"/>
                  </a:lnTo>
                  <a:cubicBezTo>
                    <a:pt x="3821762" y="0"/>
                    <a:pt x="3845859" y="24098"/>
                    <a:pt x="3845859" y="53824"/>
                  </a:cubicBezTo>
                  <a:lnTo>
                    <a:pt x="3845859" y="3700755"/>
                  </a:lnTo>
                  <a:cubicBezTo>
                    <a:pt x="3845859" y="3715030"/>
                    <a:pt x="3840189" y="3728720"/>
                    <a:pt x="3830095" y="3738814"/>
                  </a:cubicBezTo>
                  <a:cubicBezTo>
                    <a:pt x="3820001" y="3748908"/>
                    <a:pt x="3806310" y="3754579"/>
                    <a:pt x="3792035" y="3754579"/>
                  </a:cubicBezTo>
                  <a:lnTo>
                    <a:pt x="53824" y="3754579"/>
                  </a:lnTo>
                  <a:cubicBezTo>
                    <a:pt x="24098" y="3754579"/>
                    <a:pt x="0" y="3730481"/>
                    <a:pt x="0" y="3700755"/>
                  </a:cubicBezTo>
                  <a:lnTo>
                    <a:pt x="0" y="53824"/>
                  </a:lnTo>
                  <a:cubicBezTo>
                    <a:pt x="0" y="24098"/>
                    <a:pt x="24098" y="0"/>
                    <a:pt x="53824"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3"/>
            <p:cNvSpPr txBox="1"/>
            <p:nvPr/>
          </p:nvSpPr>
          <p:spPr>
            <a:xfrm>
              <a:off x="0" y="-28575"/>
              <a:ext cx="3845859" cy="3783154"/>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88" name="Google Shape;488;p23"/>
          <p:cNvSpPr txBox="1"/>
          <p:nvPr/>
        </p:nvSpPr>
        <p:spPr>
          <a:xfrm>
            <a:off x="9502575" y="5880925"/>
            <a:ext cx="8645700" cy="3891600"/>
          </a:xfrm>
          <a:prstGeom prst="rect">
            <a:avLst/>
          </a:prstGeom>
          <a:noFill/>
          <a:ln>
            <a:noFill/>
          </a:ln>
        </p:spPr>
        <p:txBody>
          <a:bodyPr anchorCtr="0" anchor="t" bIns="0" lIns="0" spcFirstLastPara="1" rIns="0" wrap="square" tIns="0">
            <a:spAutoFit/>
          </a:bodyPr>
          <a:lstStyle/>
          <a:p>
            <a:pPr indent="0" lvl="0" marL="0" marR="0" rtl="0" algn="l">
              <a:lnSpc>
                <a:spcPct val="154007"/>
              </a:lnSpc>
              <a:spcBef>
                <a:spcPts val="0"/>
              </a:spcBef>
              <a:spcAft>
                <a:spcPts val="0"/>
              </a:spcAft>
              <a:buNone/>
            </a:pPr>
            <a:r>
              <a:rPr b="0" i="0" lang="en-US" sz="3531" u="none" cap="none" strike="noStrike">
                <a:solidFill>
                  <a:srgbClr val="FFFFFF"/>
                </a:solidFill>
                <a:latin typeface="Noto Sans TC"/>
                <a:ea typeface="Noto Sans TC"/>
                <a:cs typeface="Noto Sans TC"/>
                <a:sym typeface="Noto Sans TC"/>
              </a:rPr>
              <a:t>由香港政府於2001年設立的跨院校虛擬教育平台，集合香港數間大學提供學位課程、持續教育課程和公眾課程等，學科主要圍繞科學、化學或創科學習等，現已擴展到為中學和小學的學生提供不同的在線課程</a:t>
            </a:r>
            <a:endParaRPr/>
          </a:p>
        </p:txBody>
      </p:sp>
      <p:grpSp>
        <p:nvGrpSpPr>
          <p:cNvPr id="489" name="Google Shape;489;p23"/>
          <p:cNvGrpSpPr/>
          <p:nvPr/>
        </p:nvGrpSpPr>
        <p:grpSpPr>
          <a:xfrm>
            <a:off x="9502577" y="2743290"/>
            <a:ext cx="8343323" cy="2889252"/>
            <a:chOff x="0" y="0"/>
            <a:chExt cx="11124431" cy="3852336"/>
          </a:xfrm>
        </p:grpSpPr>
        <p:sp>
          <p:nvSpPr>
            <p:cNvPr id="490" name="Google Shape;490;p23"/>
            <p:cNvSpPr/>
            <p:nvPr/>
          </p:nvSpPr>
          <p:spPr>
            <a:xfrm>
              <a:off x="0" y="0"/>
              <a:ext cx="11124431" cy="3852336"/>
            </a:xfrm>
            <a:custGeom>
              <a:rect b="b" l="l" r="r" t="t"/>
              <a:pathLst>
                <a:path extrusionOk="0" h="3852336" w="11124431">
                  <a:moveTo>
                    <a:pt x="0" y="0"/>
                  </a:moveTo>
                  <a:lnTo>
                    <a:pt x="11124431" y="0"/>
                  </a:lnTo>
                  <a:lnTo>
                    <a:pt x="11124431" y="3852336"/>
                  </a:lnTo>
                  <a:lnTo>
                    <a:pt x="0" y="3852336"/>
                  </a:lnTo>
                  <a:lnTo>
                    <a:pt x="0" y="0"/>
                  </a:lnTo>
                  <a:close/>
                </a:path>
              </a:pathLst>
            </a:custGeom>
            <a:blipFill rotWithShape="1">
              <a:blip r:embed="rId4">
                <a:alphaModFix/>
              </a:blip>
              <a:stretch>
                <a:fillRect b="-3337" l="0" r="0" t="-3337"/>
              </a:stretch>
            </a:blipFill>
            <a:ln>
              <a:noFill/>
            </a:ln>
          </p:spPr>
        </p:sp>
        <p:sp>
          <p:nvSpPr>
            <p:cNvPr id="491" name="Google Shape;491;p23"/>
            <p:cNvSpPr txBox="1"/>
            <p:nvPr/>
          </p:nvSpPr>
          <p:spPr>
            <a:xfrm>
              <a:off x="8437980" y="493725"/>
              <a:ext cx="2410504" cy="372329"/>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0" i="0" lang="en-US" sz="1652" u="none" cap="none" strike="noStrike">
                  <a:solidFill>
                    <a:srgbClr val="3428BA"/>
                  </a:solidFill>
                  <a:latin typeface="Noto Sans TC"/>
                  <a:ea typeface="Noto Sans TC"/>
                  <a:cs typeface="Noto Sans TC"/>
                  <a:sym typeface="Noto Sans TC"/>
                </a:rPr>
                <a:t>(香港01,2023)</a:t>
              </a:r>
              <a:endParaRPr/>
            </a:p>
          </p:txBody>
        </p:sp>
      </p:grpSp>
      <p:grpSp>
        <p:nvGrpSpPr>
          <p:cNvPr id="492" name="Google Shape;492;p23"/>
          <p:cNvGrpSpPr/>
          <p:nvPr/>
        </p:nvGrpSpPr>
        <p:grpSpPr>
          <a:xfrm>
            <a:off x="-4388367" y="-256936"/>
            <a:ext cx="9315430" cy="11219540"/>
            <a:chOff x="0" y="-19050"/>
            <a:chExt cx="690674" cy="831850"/>
          </a:xfrm>
        </p:grpSpPr>
        <p:sp>
          <p:nvSpPr>
            <p:cNvPr id="493" name="Google Shape;493;p23"/>
            <p:cNvSpPr/>
            <p:nvPr/>
          </p:nvSpPr>
          <p:spPr>
            <a:xfrm>
              <a:off x="0" y="0"/>
              <a:ext cx="690674" cy="812800"/>
            </a:xfrm>
            <a:custGeom>
              <a:rect b="b" l="l" r="r" t="t"/>
              <a:pathLst>
                <a:path extrusionOk="0" h="812800" w="690674">
                  <a:moveTo>
                    <a:pt x="345337" y="0"/>
                  </a:moveTo>
                  <a:cubicBezTo>
                    <a:pt x="154613" y="0"/>
                    <a:pt x="0" y="181951"/>
                    <a:pt x="0" y="406400"/>
                  </a:cubicBezTo>
                  <a:cubicBezTo>
                    <a:pt x="0" y="630849"/>
                    <a:pt x="154613" y="812800"/>
                    <a:pt x="345337" y="812800"/>
                  </a:cubicBezTo>
                  <a:cubicBezTo>
                    <a:pt x="536061" y="812800"/>
                    <a:pt x="690674" y="630849"/>
                    <a:pt x="690674" y="406400"/>
                  </a:cubicBezTo>
                  <a:cubicBezTo>
                    <a:pt x="690674" y="181951"/>
                    <a:pt x="536061" y="0"/>
                    <a:pt x="345337"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3"/>
            <p:cNvSpPr txBox="1"/>
            <p:nvPr/>
          </p:nvSpPr>
          <p:spPr>
            <a:xfrm>
              <a:off x="64751" y="-19050"/>
              <a:ext cx="561172"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95" name="Google Shape;495;p23"/>
          <p:cNvSpPr/>
          <p:nvPr/>
        </p:nvSpPr>
        <p:spPr>
          <a:xfrm>
            <a:off x="419670" y="1533284"/>
            <a:ext cx="7745610" cy="7745610"/>
          </a:xfrm>
          <a:custGeom>
            <a:rect b="b" l="l" r="r" t="t"/>
            <a:pathLst>
              <a:path extrusionOk="0" h="7745610" w="7745610">
                <a:moveTo>
                  <a:pt x="0" y="0"/>
                </a:moveTo>
                <a:lnTo>
                  <a:pt x="7745610" y="0"/>
                </a:lnTo>
                <a:lnTo>
                  <a:pt x="7745610" y="7745610"/>
                </a:lnTo>
                <a:lnTo>
                  <a:pt x="0" y="7745610"/>
                </a:lnTo>
                <a:lnTo>
                  <a:pt x="0" y="0"/>
                </a:lnTo>
                <a:close/>
              </a:path>
            </a:pathLst>
          </a:custGeom>
          <a:blipFill rotWithShape="1">
            <a:blip r:embed="rId5">
              <a:alphaModFix/>
            </a:blip>
            <a:stretch>
              <a:fillRect b="0" l="0" r="0" t="0"/>
            </a:stretch>
          </a:blipFill>
          <a:ln>
            <a:noFill/>
          </a:ln>
        </p:spPr>
      </p:sp>
      <p:sp>
        <p:nvSpPr>
          <p:cNvPr id="496" name="Google Shape;496;p23"/>
          <p:cNvSpPr txBox="1"/>
          <p:nvPr/>
        </p:nvSpPr>
        <p:spPr>
          <a:xfrm>
            <a:off x="9144000" y="1143000"/>
            <a:ext cx="5951877" cy="109428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7942" u="none" cap="none" strike="noStrike">
                <a:solidFill>
                  <a:srgbClr val="FFFFFF"/>
                </a:solidFill>
                <a:latin typeface="Noto Sans TC"/>
                <a:ea typeface="Noto Sans TC"/>
                <a:cs typeface="Noto Sans TC"/>
                <a:sym typeface="Noto Sans TC"/>
              </a:rPr>
              <a:t>未來發展</a:t>
            </a:r>
            <a:endParaRPr/>
          </a:p>
        </p:txBody>
      </p:sp>
      <p:grpSp>
        <p:nvGrpSpPr>
          <p:cNvPr id="497" name="Google Shape;497;p23"/>
          <p:cNvGrpSpPr/>
          <p:nvPr/>
        </p:nvGrpSpPr>
        <p:grpSpPr>
          <a:xfrm>
            <a:off x="1290069" y="2409287"/>
            <a:ext cx="5998837" cy="5998824"/>
            <a:chOff x="73038" y="66269"/>
            <a:chExt cx="6350000" cy="6349987"/>
          </a:xfrm>
        </p:grpSpPr>
        <p:sp>
          <p:nvSpPr>
            <p:cNvPr id="498" name="Google Shape;498;p23"/>
            <p:cNvSpPr/>
            <p:nvPr/>
          </p:nvSpPr>
          <p:spPr>
            <a:xfrm>
              <a:off x="116940" y="124149"/>
              <a:ext cx="6262195" cy="6234315"/>
            </a:xfrm>
            <a:custGeom>
              <a:rect b="b" l="l" r="r" t="t"/>
              <a:pathLst>
                <a:path extrusionOk="0" h="6234315" w="626219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rotWithShape="1">
              <a:blip r:embed="rId6">
                <a:alphaModFix/>
              </a:blip>
              <a:stretch>
                <a:fillRect b="-1133" l="-10787" r="-1188" t="-1275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3"/>
            <p:cNvSpPr/>
            <p:nvPr/>
          </p:nvSpPr>
          <p:spPr>
            <a:xfrm>
              <a:off x="73038" y="66269"/>
              <a:ext cx="6350000" cy="6349987"/>
            </a:xfrm>
            <a:custGeom>
              <a:rect b="b" l="l" r="r" t="t"/>
              <a:pathLst>
                <a:path extrusionOk="0"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B4E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0" name="Google Shape;500;p23"/>
          <p:cNvSpPr/>
          <p:nvPr/>
        </p:nvSpPr>
        <p:spPr>
          <a:xfrm>
            <a:off x="14967214" y="1522565"/>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7">
              <a:alphaModFix amt="87000"/>
            </a:blip>
            <a:stretch>
              <a:fillRect b="0" l="-72408" r="0" t="0"/>
            </a:stretch>
          </a:blipFill>
          <a:ln>
            <a:noFill/>
          </a:ln>
        </p:spPr>
      </p:sp>
    </p:spTree>
  </p:cSld>
  <p:clrMapOvr>
    <a:masterClrMapping/>
  </p:clrMapOvr>
  <p:transition>
    <p:circl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4"/>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grpSp>
        <p:nvGrpSpPr>
          <p:cNvPr id="506" name="Google Shape;506;p24"/>
          <p:cNvGrpSpPr/>
          <p:nvPr/>
        </p:nvGrpSpPr>
        <p:grpSpPr>
          <a:xfrm>
            <a:off x="9536871" y="1410370"/>
            <a:ext cx="11970494" cy="9028010"/>
            <a:chOff x="0" y="-28575"/>
            <a:chExt cx="3637011" cy="2742992"/>
          </a:xfrm>
        </p:grpSpPr>
        <p:sp>
          <p:nvSpPr>
            <p:cNvPr id="507" name="Google Shape;507;p24"/>
            <p:cNvSpPr/>
            <p:nvPr/>
          </p:nvSpPr>
          <p:spPr>
            <a:xfrm>
              <a:off x="0" y="0"/>
              <a:ext cx="3637011" cy="2714417"/>
            </a:xfrm>
            <a:custGeom>
              <a:rect b="b" l="l" r="r" t="t"/>
              <a:pathLst>
                <a:path extrusionOk="0" h="2714417" w="3637011">
                  <a:moveTo>
                    <a:pt x="56915" y="0"/>
                  </a:moveTo>
                  <a:lnTo>
                    <a:pt x="3580096" y="0"/>
                  </a:lnTo>
                  <a:cubicBezTo>
                    <a:pt x="3611529" y="0"/>
                    <a:pt x="3637011" y="25482"/>
                    <a:pt x="3637011" y="56915"/>
                  </a:cubicBezTo>
                  <a:lnTo>
                    <a:pt x="3637011" y="2657502"/>
                  </a:lnTo>
                  <a:cubicBezTo>
                    <a:pt x="3637011" y="2688935"/>
                    <a:pt x="3611529" y="2714417"/>
                    <a:pt x="3580096" y="2714417"/>
                  </a:cubicBezTo>
                  <a:lnTo>
                    <a:pt x="56915" y="2714417"/>
                  </a:lnTo>
                  <a:cubicBezTo>
                    <a:pt x="25482" y="2714417"/>
                    <a:pt x="0" y="2688935"/>
                    <a:pt x="0" y="2657502"/>
                  </a:cubicBezTo>
                  <a:lnTo>
                    <a:pt x="0" y="56915"/>
                  </a:lnTo>
                  <a:cubicBezTo>
                    <a:pt x="0" y="25482"/>
                    <a:pt x="25482" y="0"/>
                    <a:pt x="56915"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4"/>
            <p:cNvSpPr txBox="1"/>
            <p:nvPr/>
          </p:nvSpPr>
          <p:spPr>
            <a:xfrm>
              <a:off x="0" y="-28575"/>
              <a:ext cx="3637010" cy="274299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09" name="Google Shape;509;p24"/>
          <p:cNvSpPr/>
          <p:nvPr/>
        </p:nvSpPr>
        <p:spPr>
          <a:xfrm>
            <a:off x="10549699" y="3000366"/>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sp>
        <p:nvSpPr>
          <p:cNvPr id="510" name="Google Shape;510;p24"/>
          <p:cNvSpPr txBox="1"/>
          <p:nvPr/>
        </p:nvSpPr>
        <p:spPr>
          <a:xfrm>
            <a:off x="620027" y="1912725"/>
            <a:ext cx="5952000" cy="1376400"/>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負面影響</a:t>
            </a:r>
            <a:endParaRPr/>
          </a:p>
        </p:txBody>
      </p:sp>
      <p:sp>
        <p:nvSpPr>
          <p:cNvPr id="511" name="Google Shape;511;p24"/>
          <p:cNvSpPr txBox="1"/>
          <p:nvPr/>
        </p:nvSpPr>
        <p:spPr>
          <a:xfrm>
            <a:off x="10549699" y="4115591"/>
            <a:ext cx="6570600" cy="5324400"/>
          </a:xfrm>
          <a:prstGeom prst="rect">
            <a:avLst/>
          </a:prstGeom>
          <a:noFill/>
          <a:ln>
            <a:noFill/>
          </a:ln>
        </p:spPr>
        <p:txBody>
          <a:bodyPr anchorCtr="0" anchor="t" bIns="0" lIns="0" spcFirstLastPara="1" rIns="0" wrap="square" tIns="0">
            <a:spAutoFit/>
          </a:bodyPr>
          <a:lstStyle/>
          <a:p>
            <a:pPr indent="0" lvl="0" marL="0" marR="0" rtl="0" algn="l">
              <a:lnSpc>
                <a:spcPct val="154005"/>
              </a:lnSpc>
              <a:spcBef>
                <a:spcPts val="0"/>
              </a:spcBef>
              <a:spcAft>
                <a:spcPts val="0"/>
              </a:spcAft>
              <a:buNone/>
            </a:pPr>
            <a:r>
              <a:rPr b="0" i="0" lang="en-US" sz="4831" u="none" cap="none" strike="noStrike">
                <a:solidFill>
                  <a:srgbClr val="FFFFFF"/>
                </a:solidFill>
                <a:latin typeface="Noto Sans TC"/>
                <a:ea typeface="Noto Sans TC"/>
                <a:cs typeface="Noto Sans TC"/>
                <a:sym typeface="Noto Sans TC"/>
              </a:rPr>
              <a:t>研究發現，由於技術的局限性導致配戴者對距離和物體大小的誤判，或無法完成擊掌或吃飯等簡單任務。</a:t>
            </a:r>
            <a:endParaRPr/>
          </a:p>
        </p:txBody>
      </p:sp>
      <p:sp>
        <p:nvSpPr>
          <p:cNvPr id="512" name="Google Shape;512;p24"/>
          <p:cNvSpPr/>
          <p:nvPr/>
        </p:nvSpPr>
        <p:spPr>
          <a:xfrm>
            <a:off x="74775" y="3429006"/>
            <a:ext cx="9387321" cy="6705229"/>
          </a:xfrm>
          <a:custGeom>
            <a:rect b="b" l="l" r="r" t="t"/>
            <a:pathLst>
              <a:path extrusionOk="0" h="6705229" w="9387321">
                <a:moveTo>
                  <a:pt x="0" y="0"/>
                </a:moveTo>
                <a:lnTo>
                  <a:pt x="9387321" y="0"/>
                </a:lnTo>
                <a:lnTo>
                  <a:pt x="9387321" y="6705229"/>
                </a:lnTo>
                <a:lnTo>
                  <a:pt x="0" y="6705229"/>
                </a:lnTo>
                <a:lnTo>
                  <a:pt x="0" y="0"/>
                </a:lnTo>
                <a:close/>
              </a:path>
            </a:pathLst>
          </a:custGeom>
          <a:blipFill rotWithShape="1">
            <a:blip r:embed="rId5">
              <a:alphaModFix/>
            </a:blip>
            <a:stretch>
              <a:fillRect b="0" l="0" r="0" t="0"/>
            </a:stretch>
          </a:blipFill>
          <a:ln>
            <a:noFill/>
          </a:ln>
        </p:spPr>
      </p:sp>
      <p:sp>
        <p:nvSpPr>
          <p:cNvPr id="513" name="Google Shape;513;p24"/>
          <p:cNvSpPr txBox="1"/>
          <p:nvPr/>
        </p:nvSpPr>
        <p:spPr>
          <a:xfrm>
            <a:off x="4107361" y="5600657"/>
            <a:ext cx="4779587" cy="40360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420" u="none" cap="none" strike="noStrike">
                <a:solidFill>
                  <a:srgbClr val="3428BA"/>
                </a:solidFill>
                <a:latin typeface="Noto Sans TC"/>
                <a:ea typeface="Noto Sans TC"/>
                <a:cs typeface="Noto Sans TC"/>
                <a:sym typeface="Noto Sans TC"/>
              </a:rPr>
              <a:t>(MEDICAL INSPIRE 醫．思維,2024)</a:t>
            </a:r>
            <a:endParaRPr/>
          </a:p>
        </p:txBody>
      </p:sp>
      <p:grpSp>
        <p:nvGrpSpPr>
          <p:cNvPr id="514" name="Google Shape;514;p24"/>
          <p:cNvGrpSpPr/>
          <p:nvPr/>
        </p:nvGrpSpPr>
        <p:grpSpPr>
          <a:xfrm>
            <a:off x="-3083425" y="-8039810"/>
            <a:ext cx="22397211" cy="8895950"/>
            <a:chOff x="0" y="-250794"/>
            <a:chExt cx="29862948" cy="11861268"/>
          </a:xfrm>
        </p:grpSpPr>
        <p:sp>
          <p:nvSpPr>
            <p:cNvPr id="515" name="Google Shape;515;p24"/>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6">
                <a:alphaModFix amt="31999"/>
              </a:blip>
              <a:stretch>
                <a:fillRect b="0" l="0" r="0" t="0"/>
              </a:stretch>
            </a:blipFill>
            <a:ln>
              <a:noFill/>
            </a:ln>
          </p:spPr>
        </p:sp>
        <p:grpSp>
          <p:nvGrpSpPr>
            <p:cNvPr id="516" name="Google Shape;516;p24"/>
            <p:cNvGrpSpPr/>
            <p:nvPr/>
          </p:nvGrpSpPr>
          <p:grpSpPr>
            <a:xfrm>
              <a:off x="0" y="-250794"/>
              <a:ext cx="29573487" cy="11835869"/>
              <a:chOff x="0" y="-57150"/>
              <a:chExt cx="6739107" cy="2697118"/>
            </a:xfrm>
          </p:grpSpPr>
          <p:sp>
            <p:nvSpPr>
              <p:cNvPr id="517" name="Google Shape;517;p24"/>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4"/>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19" name="Google Shape;519;p24"/>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7">
                <a:alphaModFix amt="63000"/>
              </a:blip>
              <a:stretch>
                <a:fillRect b="0" l="0" r="0" t="0"/>
              </a:stretch>
            </a:blipFill>
            <a:ln>
              <a:noFill/>
            </a:ln>
          </p:spPr>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5"/>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4"/>
            </a:stretch>
          </a:blipFill>
          <a:ln>
            <a:noFill/>
          </a:ln>
        </p:spPr>
      </p:sp>
      <p:sp>
        <p:nvSpPr>
          <p:cNvPr id="525" name="Google Shape;525;p25"/>
          <p:cNvSpPr/>
          <p:nvPr/>
        </p:nvSpPr>
        <p:spPr>
          <a:xfrm>
            <a:off x="7631384" y="2330503"/>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grpSp>
        <p:nvGrpSpPr>
          <p:cNvPr id="526" name="Google Shape;526;p25"/>
          <p:cNvGrpSpPr/>
          <p:nvPr/>
        </p:nvGrpSpPr>
        <p:grpSpPr>
          <a:xfrm>
            <a:off x="1029270" y="1628629"/>
            <a:ext cx="5951308" cy="1687711"/>
            <a:chOff x="0" y="-38100"/>
            <a:chExt cx="1567423" cy="444500"/>
          </a:xfrm>
        </p:grpSpPr>
        <p:sp>
          <p:nvSpPr>
            <p:cNvPr id="527" name="Google Shape;527;p25"/>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5"/>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29" name="Google Shape;529;p25"/>
          <p:cNvGrpSpPr/>
          <p:nvPr/>
        </p:nvGrpSpPr>
        <p:grpSpPr>
          <a:xfrm>
            <a:off x="-723573" y="4110155"/>
            <a:ext cx="15721732" cy="4203425"/>
            <a:chOff x="0" y="-28575"/>
            <a:chExt cx="3747320" cy="1001898"/>
          </a:xfrm>
        </p:grpSpPr>
        <p:sp>
          <p:nvSpPr>
            <p:cNvPr id="530" name="Google Shape;530;p25"/>
            <p:cNvSpPr/>
            <p:nvPr/>
          </p:nvSpPr>
          <p:spPr>
            <a:xfrm>
              <a:off x="0" y="0"/>
              <a:ext cx="3747320" cy="973323"/>
            </a:xfrm>
            <a:custGeom>
              <a:rect b="b" l="l" r="r" t="t"/>
              <a:pathLst>
                <a:path extrusionOk="0" h="973323" w="3747320">
                  <a:moveTo>
                    <a:pt x="0" y="0"/>
                  </a:moveTo>
                  <a:lnTo>
                    <a:pt x="3747320" y="0"/>
                  </a:lnTo>
                  <a:lnTo>
                    <a:pt x="3747320" y="973323"/>
                  </a:lnTo>
                  <a:lnTo>
                    <a:pt x="0" y="973323"/>
                  </a:lnTo>
                  <a:close/>
                </a:path>
              </a:pathLst>
            </a:custGeom>
            <a:gradFill>
              <a:gsLst>
                <a:gs pos="0">
                  <a:srgbClr val="3428BA"/>
                </a:gs>
                <a:gs pos="100000">
                  <a:srgbClr val="5FA2DB"/>
                </a:gs>
              </a:gsLst>
              <a:lin ang="0" scaled="0"/>
            </a:gradFill>
            <a:ln>
              <a:noFill/>
            </a:ln>
          </p:spPr>
        </p:sp>
        <p:sp>
          <p:nvSpPr>
            <p:cNvPr id="531" name="Google Shape;531;p25"/>
            <p:cNvSpPr txBox="1"/>
            <p:nvPr/>
          </p:nvSpPr>
          <p:spPr>
            <a:xfrm>
              <a:off x="0" y="-28575"/>
              <a:ext cx="3747320" cy="100189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2" name="Google Shape;532;p25"/>
          <p:cNvSpPr txBox="1"/>
          <p:nvPr/>
        </p:nvSpPr>
        <p:spPr>
          <a:xfrm>
            <a:off x="1028700" y="1988037"/>
            <a:ext cx="5951877" cy="123715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體驗遊戲</a:t>
            </a:r>
            <a:endParaRPr/>
          </a:p>
        </p:txBody>
      </p:sp>
      <p:sp>
        <p:nvSpPr>
          <p:cNvPr id="533" name="Google Shape;533;p25"/>
          <p:cNvSpPr txBox="1"/>
          <p:nvPr/>
        </p:nvSpPr>
        <p:spPr>
          <a:xfrm>
            <a:off x="1209649" y="4127863"/>
            <a:ext cx="7307684" cy="384492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1000" u="none" cap="none" strike="noStrike">
                <a:solidFill>
                  <a:srgbClr val="FFFFFF"/>
                </a:solidFill>
                <a:latin typeface="Noto Sans TC"/>
                <a:ea typeface="Noto Sans TC"/>
                <a:cs typeface="Noto Sans TC"/>
                <a:sym typeface="Noto Sans TC"/>
              </a:rPr>
              <a:t>WELCOME </a:t>
            </a:r>
            <a:endParaRPr/>
          </a:p>
          <a:p>
            <a:pPr indent="0" lvl="0" marL="0" marR="0" rtl="0" algn="l">
              <a:lnSpc>
                <a:spcPct val="140000"/>
              </a:lnSpc>
              <a:spcBef>
                <a:spcPts val="0"/>
              </a:spcBef>
              <a:spcAft>
                <a:spcPts val="0"/>
              </a:spcAft>
              <a:buNone/>
            </a:pPr>
            <a:r>
              <a:rPr b="1" i="0" lang="en-US" sz="11000" u="none" cap="none" strike="noStrike">
                <a:solidFill>
                  <a:srgbClr val="FFFFFF"/>
                </a:solidFill>
                <a:latin typeface="Noto Sans TC"/>
                <a:ea typeface="Noto Sans TC"/>
                <a:cs typeface="Noto Sans TC"/>
                <a:sym typeface="Noto Sans TC"/>
              </a:rPr>
              <a:t>FUTURE</a:t>
            </a:r>
            <a:endParaRPr/>
          </a:p>
        </p:txBody>
      </p:sp>
      <p:grpSp>
        <p:nvGrpSpPr>
          <p:cNvPr id="534" name="Google Shape;534;p25"/>
          <p:cNvGrpSpPr/>
          <p:nvPr/>
        </p:nvGrpSpPr>
        <p:grpSpPr>
          <a:xfrm>
            <a:off x="14195292" y="3454104"/>
            <a:ext cx="5470433" cy="5470433"/>
            <a:chOff x="0" y="0"/>
            <a:chExt cx="812800" cy="812800"/>
          </a:xfrm>
        </p:grpSpPr>
        <p:sp>
          <p:nvSpPr>
            <p:cNvPr id="535" name="Google Shape;535;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795AC6">
                    <a:alpha val="4313"/>
                  </a:srgbClr>
                </a:gs>
                <a:gs pos="100000">
                  <a:srgbClr val="5540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5"/>
            <p:cNvSpPr txBox="1"/>
            <p:nvPr/>
          </p:nvSpPr>
          <p:spPr>
            <a:xfrm>
              <a:off x="76200" y="47625"/>
              <a:ext cx="660400" cy="68897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26"/>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grpSp>
        <p:nvGrpSpPr>
          <p:cNvPr id="542" name="Google Shape;542;p26"/>
          <p:cNvGrpSpPr/>
          <p:nvPr/>
        </p:nvGrpSpPr>
        <p:grpSpPr>
          <a:xfrm>
            <a:off x="1028700" y="792592"/>
            <a:ext cx="15964590" cy="8943882"/>
            <a:chOff x="0" y="-28575"/>
            <a:chExt cx="4850610" cy="2717469"/>
          </a:xfrm>
        </p:grpSpPr>
        <p:sp>
          <p:nvSpPr>
            <p:cNvPr id="543" name="Google Shape;543;p26"/>
            <p:cNvSpPr/>
            <p:nvPr/>
          </p:nvSpPr>
          <p:spPr>
            <a:xfrm>
              <a:off x="0" y="0"/>
              <a:ext cx="4850610" cy="2688894"/>
            </a:xfrm>
            <a:custGeom>
              <a:rect b="b" l="l" r="r" t="t"/>
              <a:pathLst>
                <a:path extrusionOk="0" h="2688894" w="4850610">
                  <a:moveTo>
                    <a:pt x="34431" y="0"/>
                  </a:moveTo>
                  <a:lnTo>
                    <a:pt x="4816179" y="0"/>
                  </a:lnTo>
                  <a:cubicBezTo>
                    <a:pt x="4835194" y="0"/>
                    <a:pt x="4850610" y="15415"/>
                    <a:pt x="4850610" y="34431"/>
                  </a:cubicBezTo>
                  <a:lnTo>
                    <a:pt x="4850610" y="2654463"/>
                  </a:lnTo>
                  <a:cubicBezTo>
                    <a:pt x="4850610" y="2673479"/>
                    <a:pt x="4835194" y="2688894"/>
                    <a:pt x="4816179" y="2688894"/>
                  </a:cubicBezTo>
                  <a:lnTo>
                    <a:pt x="34431" y="2688894"/>
                  </a:lnTo>
                  <a:cubicBezTo>
                    <a:pt x="15415" y="2688894"/>
                    <a:pt x="0" y="2673479"/>
                    <a:pt x="0" y="2654463"/>
                  </a:cubicBezTo>
                  <a:lnTo>
                    <a:pt x="0" y="34431"/>
                  </a:lnTo>
                  <a:cubicBezTo>
                    <a:pt x="0" y="15415"/>
                    <a:pt x="15415" y="0"/>
                    <a:pt x="34431" y="0"/>
                  </a:cubicBezTo>
                  <a:close/>
                </a:path>
              </a:pathLst>
            </a:custGeom>
            <a:gradFill>
              <a:gsLst>
                <a:gs pos="0">
                  <a:srgbClr val="1719CF">
                    <a:alpha val="58039"/>
                  </a:srgbClr>
                </a:gs>
                <a:gs pos="100000">
                  <a:srgbClr val="0DCF7E">
                    <a:alpha val="58039"/>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6"/>
            <p:cNvSpPr txBox="1"/>
            <p:nvPr/>
          </p:nvSpPr>
          <p:spPr>
            <a:xfrm>
              <a:off x="0" y="-28575"/>
              <a:ext cx="4850610" cy="271746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45" name="Google Shape;545;p26"/>
          <p:cNvGrpSpPr/>
          <p:nvPr/>
        </p:nvGrpSpPr>
        <p:grpSpPr>
          <a:xfrm>
            <a:off x="5245355" y="1932843"/>
            <a:ext cx="9743235" cy="7469506"/>
            <a:chOff x="0" y="114300"/>
            <a:chExt cx="12990979" cy="9959342"/>
          </a:xfrm>
        </p:grpSpPr>
        <p:sp>
          <p:nvSpPr>
            <p:cNvPr id="546" name="Google Shape;546;p26"/>
            <p:cNvSpPr/>
            <p:nvPr/>
          </p:nvSpPr>
          <p:spPr>
            <a:xfrm>
              <a:off x="9866007" y="615148"/>
              <a:ext cx="2016821" cy="571500"/>
            </a:xfrm>
            <a:custGeom>
              <a:rect b="b" l="l" r="r" t="t"/>
              <a:pathLst>
                <a:path extrusionOk="0" h="571500" w="2016821">
                  <a:moveTo>
                    <a:pt x="0" y="0"/>
                  </a:moveTo>
                  <a:lnTo>
                    <a:pt x="2016822" y="0"/>
                  </a:lnTo>
                  <a:lnTo>
                    <a:pt x="2016822" y="571500"/>
                  </a:lnTo>
                  <a:lnTo>
                    <a:pt x="0" y="571500"/>
                  </a:lnTo>
                  <a:lnTo>
                    <a:pt x="0" y="0"/>
                  </a:lnTo>
                  <a:close/>
                </a:path>
              </a:pathLst>
            </a:custGeom>
            <a:blipFill rotWithShape="1">
              <a:blip r:embed="rId4">
                <a:alphaModFix amt="87000"/>
              </a:blip>
              <a:stretch>
                <a:fillRect b="0" l="-72408" r="0" t="0"/>
              </a:stretch>
            </a:blipFill>
            <a:ln>
              <a:noFill/>
            </a:ln>
          </p:spPr>
        </p:sp>
        <p:cxnSp>
          <p:nvCxnSpPr>
            <p:cNvPr id="547" name="Google Shape;547;p26"/>
            <p:cNvCxnSpPr/>
            <p:nvPr/>
          </p:nvCxnSpPr>
          <p:spPr>
            <a:xfrm>
              <a:off x="9235553" y="2698480"/>
              <a:ext cx="0" cy="4773862"/>
            </a:xfrm>
            <a:prstGeom prst="straightConnector1">
              <a:avLst/>
            </a:prstGeom>
            <a:noFill/>
            <a:ln cap="flat" cmpd="sng" w="50800">
              <a:solidFill>
                <a:srgbClr val="FFFFFF"/>
              </a:solidFill>
              <a:prstDash val="solid"/>
              <a:round/>
              <a:headEnd len="sm" w="sm" type="none"/>
              <a:tailEnd len="sm" w="sm" type="none"/>
            </a:ln>
          </p:spPr>
        </p:cxnSp>
        <p:sp>
          <p:nvSpPr>
            <p:cNvPr id="548" name="Google Shape;548;p26"/>
            <p:cNvSpPr/>
            <p:nvPr/>
          </p:nvSpPr>
          <p:spPr>
            <a:xfrm>
              <a:off x="655410" y="2612305"/>
              <a:ext cx="4773862" cy="4773862"/>
            </a:xfrm>
            <a:custGeom>
              <a:rect b="b" l="l" r="r" t="t"/>
              <a:pathLst>
                <a:path extrusionOk="0" h="4773862" w="4773862">
                  <a:moveTo>
                    <a:pt x="0" y="0"/>
                  </a:moveTo>
                  <a:lnTo>
                    <a:pt x="4773862" y="0"/>
                  </a:lnTo>
                  <a:lnTo>
                    <a:pt x="4773862" y="4773862"/>
                  </a:lnTo>
                  <a:lnTo>
                    <a:pt x="0" y="4773862"/>
                  </a:lnTo>
                  <a:lnTo>
                    <a:pt x="0" y="0"/>
                  </a:lnTo>
                  <a:close/>
                </a:path>
              </a:pathLst>
            </a:custGeom>
            <a:blipFill rotWithShape="1">
              <a:blip r:embed="rId5">
                <a:alphaModFix/>
              </a:blip>
              <a:stretch>
                <a:fillRect b="0" l="0" r="0" t="0"/>
              </a:stretch>
            </a:blipFill>
            <a:ln>
              <a:noFill/>
            </a:ln>
          </p:spPr>
        </p:sp>
        <p:sp>
          <p:nvSpPr>
            <p:cNvPr id="549" name="Google Shape;549;p26"/>
            <p:cNvSpPr/>
            <p:nvPr/>
          </p:nvSpPr>
          <p:spPr>
            <a:xfrm>
              <a:off x="4826832" y="2612305"/>
              <a:ext cx="4773862" cy="4773862"/>
            </a:xfrm>
            <a:custGeom>
              <a:rect b="b" l="l" r="r" t="t"/>
              <a:pathLst>
                <a:path extrusionOk="0" h="4773862" w="4773862">
                  <a:moveTo>
                    <a:pt x="0" y="0"/>
                  </a:moveTo>
                  <a:lnTo>
                    <a:pt x="4773862" y="0"/>
                  </a:lnTo>
                  <a:lnTo>
                    <a:pt x="4773862" y="4773862"/>
                  </a:lnTo>
                  <a:lnTo>
                    <a:pt x="0" y="4773862"/>
                  </a:lnTo>
                  <a:lnTo>
                    <a:pt x="0" y="0"/>
                  </a:lnTo>
                  <a:close/>
                </a:path>
              </a:pathLst>
            </a:custGeom>
            <a:blipFill rotWithShape="1">
              <a:blip r:embed="rId5">
                <a:alphaModFix/>
              </a:blip>
              <a:stretch>
                <a:fillRect b="0" l="0" r="0" t="0"/>
              </a:stretch>
            </a:blipFill>
            <a:ln>
              <a:noFill/>
            </a:ln>
          </p:spPr>
        </p:sp>
        <p:sp>
          <p:nvSpPr>
            <p:cNvPr id="550" name="Google Shape;550;p26"/>
            <p:cNvSpPr/>
            <p:nvPr/>
          </p:nvSpPr>
          <p:spPr>
            <a:xfrm>
              <a:off x="208706" y="2106201"/>
              <a:ext cx="9624293" cy="5413665"/>
            </a:xfrm>
            <a:custGeom>
              <a:rect b="b" l="l" r="r" t="t"/>
              <a:pathLst>
                <a:path extrusionOk="0" h="5413665" w="9624293">
                  <a:moveTo>
                    <a:pt x="0" y="0"/>
                  </a:moveTo>
                  <a:lnTo>
                    <a:pt x="9624293" y="0"/>
                  </a:lnTo>
                  <a:lnTo>
                    <a:pt x="9624293" y="5413665"/>
                  </a:lnTo>
                  <a:lnTo>
                    <a:pt x="0" y="5413665"/>
                  </a:lnTo>
                  <a:lnTo>
                    <a:pt x="0" y="0"/>
                  </a:lnTo>
                  <a:close/>
                </a:path>
              </a:pathLst>
            </a:custGeom>
            <a:blipFill rotWithShape="1">
              <a:blip r:embed="rId6">
                <a:alphaModFix/>
              </a:blip>
              <a:stretch>
                <a:fillRect b="0" l="0" r="0" t="0"/>
              </a:stretch>
            </a:blipFill>
            <a:ln>
              <a:noFill/>
            </a:ln>
          </p:spPr>
        </p:sp>
        <p:sp>
          <p:nvSpPr>
            <p:cNvPr id="551" name="Google Shape;551;p26"/>
            <p:cNvSpPr txBox="1"/>
            <p:nvPr/>
          </p:nvSpPr>
          <p:spPr>
            <a:xfrm>
              <a:off x="397293" y="114300"/>
              <a:ext cx="12593686" cy="1382301"/>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元宇宙體驗活動</a:t>
              </a:r>
              <a:endParaRPr/>
            </a:p>
          </p:txBody>
        </p:sp>
        <p:sp>
          <p:nvSpPr>
            <p:cNvPr id="552" name="Google Shape;552;p26"/>
            <p:cNvSpPr txBox="1"/>
            <p:nvPr/>
          </p:nvSpPr>
          <p:spPr>
            <a:xfrm>
              <a:off x="0" y="7816768"/>
              <a:ext cx="10396386" cy="2256874"/>
            </a:xfrm>
            <a:prstGeom prst="rect">
              <a:avLst/>
            </a:prstGeom>
            <a:noFill/>
            <a:ln>
              <a:noFill/>
            </a:ln>
          </p:spPr>
          <p:txBody>
            <a:bodyPr anchorCtr="0" anchor="t" bIns="0" lIns="0" spcFirstLastPara="1" rIns="0" wrap="square" tIns="0">
              <a:spAutoFit/>
            </a:bodyPr>
            <a:lstStyle/>
            <a:p>
              <a:pPr indent="0" lvl="0" marL="0" marR="0" rtl="0" algn="ctr">
                <a:lnSpc>
                  <a:spcPct val="162020"/>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RIUM是開放的元宇宙平台，</a:t>
              </a:r>
              <a:endParaRPr/>
            </a:p>
            <a:p>
              <a:pPr indent="0" lvl="0" marL="0" marR="0" rtl="0" algn="ctr">
                <a:lnSpc>
                  <a:spcPct val="162020"/>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建立虛擬化身、探索元宇宙空間</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27"/>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grpSp>
        <p:nvGrpSpPr>
          <p:cNvPr id="558" name="Google Shape;558;p27"/>
          <p:cNvGrpSpPr/>
          <p:nvPr/>
        </p:nvGrpSpPr>
        <p:grpSpPr>
          <a:xfrm>
            <a:off x="2966753" y="1633686"/>
            <a:ext cx="12461207" cy="9295078"/>
            <a:chOff x="0" y="-28575"/>
            <a:chExt cx="3786158" cy="2824175"/>
          </a:xfrm>
        </p:grpSpPr>
        <p:sp>
          <p:nvSpPr>
            <p:cNvPr id="559" name="Google Shape;559;p27"/>
            <p:cNvSpPr/>
            <p:nvPr/>
          </p:nvSpPr>
          <p:spPr>
            <a:xfrm>
              <a:off x="0" y="0"/>
              <a:ext cx="3786158" cy="2795600"/>
            </a:xfrm>
            <a:custGeom>
              <a:rect b="b" l="l" r="r" t="t"/>
              <a:pathLst>
                <a:path extrusionOk="0" h="2795600" w="3786158">
                  <a:moveTo>
                    <a:pt x="44111" y="0"/>
                  </a:moveTo>
                  <a:lnTo>
                    <a:pt x="3742047" y="0"/>
                  </a:lnTo>
                  <a:cubicBezTo>
                    <a:pt x="3753746" y="0"/>
                    <a:pt x="3764966" y="4647"/>
                    <a:pt x="3773238" y="12920"/>
                  </a:cubicBezTo>
                  <a:cubicBezTo>
                    <a:pt x="3781510" y="21192"/>
                    <a:pt x="3786158" y="32412"/>
                    <a:pt x="3786158" y="44111"/>
                  </a:cubicBezTo>
                  <a:lnTo>
                    <a:pt x="3786158" y="2751489"/>
                  </a:lnTo>
                  <a:cubicBezTo>
                    <a:pt x="3786158" y="2763188"/>
                    <a:pt x="3781510" y="2774408"/>
                    <a:pt x="3773238" y="2782680"/>
                  </a:cubicBezTo>
                  <a:cubicBezTo>
                    <a:pt x="3764966" y="2790953"/>
                    <a:pt x="3753746" y="2795600"/>
                    <a:pt x="3742047" y="2795600"/>
                  </a:cubicBezTo>
                  <a:lnTo>
                    <a:pt x="44111" y="2795600"/>
                  </a:lnTo>
                  <a:cubicBezTo>
                    <a:pt x="32412" y="2795600"/>
                    <a:pt x="21192" y="2790953"/>
                    <a:pt x="12920" y="2782680"/>
                  </a:cubicBezTo>
                  <a:cubicBezTo>
                    <a:pt x="4647" y="2774408"/>
                    <a:pt x="0" y="2763188"/>
                    <a:pt x="0" y="2751489"/>
                  </a:cubicBezTo>
                  <a:lnTo>
                    <a:pt x="0" y="44111"/>
                  </a:lnTo>
                  <a:cubicBezTo>
                    <a:pt x="0" y="32412"/>
                    <a:pt x="4647" y="21192"/>
                    <a:pt x="12920" y="12920"/>
                  </a:cubicBezTo>
                  <a:cubicBezTo>
                    <a:pt x="21192" y="4647"/>
                    <a:pt x="32412" y="0"/>
                    <a:pt x="44111" y="0"/>
                  </a:cubicBezTo>
                  <a:close/>
                </a:path>
              </a:pathLst>
            </a:custGeom>
            <a:solidFill>
              <a:srgbClr val="081D72">
                <a:alpha val="5764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7"/>
            <p:cNvSpPr txBox="1"/>
            <p:nvPr/>
          </p:nvSpPr>
          <p:spPr>
            <a:xfrm>
              <a:off x="0" y="-28575"/>
              <a:ext cx="3786158" cy="28241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1" name="Google Shape;561;p27"/>
          <p:cNvGrpSpPr/>
          <p:nvPr/>
        </p:nvGrpSpPr>
        <p:grpSpPr>
          <a:xfrm>
            <a:off x="1949862" y="717715"/>
            <a:ext cx="14492784" cy="10211049"/>
            <a:chOff x="0" y="-28575"/>
            <a:chExt cx="4403423" cy="3102480"/>
          </a:xfrm>
        </p:grpSpPr>
        <p:sp>
          <p:nvSpPr>
            <p:cNvPr id="562" name="Google Shape;562;p27"/>
            <p:cNvSpPr/>
            <p:nvPr/>
          </p:nvSpPr>
          <p:spPr>
            <a:xfrm>
              <a:off x="0" y="0"/>
              <a:ext cx="4403423" cy="3073905"/>
            </a:xfrm>
            <a:custGeom>
              <a:rect b="b" l="l" r="r" t="t"/>
              <a:pathLst>
                <a:path extrusionOk="0" h="3073905" w="4403423">
                  <a:moveTo>
                    <a:pt x="37928" y="0"/>
                  </a:moveTo>
                  <a:lnTo>
                    <a:pt x="4365496" y="0"/>
                  </a:lnTo>
                  <a:cubicBezTo>
                    <a:pt x="4375555" y="0"/>
                    <a:pt x="4385202" y="3996"/>
                    <a:pt x="4392314" y="11109"/>
                  </a:cubicBezTo>
                  <a:cubicBezTo>
                    <a:pt x="4399427" y="18222"/>
                    <a:pt x="4403423" y="27869"/>
                    <a:pt x="4403423" y="37928"/>
                  </a:cubicBezTo>
                  <a:lnTo>
                    <a:pt x="4403423" y="3035977"/>
                  </a:lnTo>
                  <a:cubicBezTo>
                    <a:pt x="4403423" y="3056924"/>
                    <a:pt x="4386442" y="3073905"/>
                    <a:pt x="4365496" y="3073905"/>
                  </a:cubicBezTo>
                  <a:lnTo>
                    <a:pt x="37928" y="3073905"/>
                  </a:lnTo>
                  <a:cubicBezTo>
                    <a:pt x="16981" y="3073905"/>
                    <a:pt x="0" y="3056924"/>
                    <a:pt x="0" y="3035977"/>
                  </a:cubicBezTo>
                  <a:lnTo>
                    <a:pt x="0" y="37928"/>
                  </a:lnTo>
                  <a:cubicBezTo>
                    <a:pt x="0" y="16981"/>
                    <a:pt x="16981" y="0"/>
                    <a:pt x="37928" y="0"/>
                  </a:cubicBezTo>
                  <a:close/>
                </a:path>
              </a:pathLst>
            </a:custGeom>
            <a:gradFill>
              <a:gsLst>
                <a:gs pos="0">
                  <a:srgbClr val="1719CF">
                    <a:alpha val="58039"/>
                  </a:srgbClr>
                </a:gs>
                <a:gs pos="100000">
                  <a:srgbClr val="0DCF7E">
                    <a:alpha val="58039"/>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7"/>
            <p:cNvSpPr txBox="1"/>
            <p:nvPr/>
          </p:nvSpPr>
          <p:spPr>
            <a:xfrm>
              <a:off x="0" y="-28575"/>
              <a:ext cx="4403423" cy="310248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64" name="Google Shape;564;p27"/>
          <p:cNvSpPr/>
          <p:nvPr/>
        </p:nvSpPr>
        <p:spPr>
          <a:xfrm>
            <a:off x="3384769" y="2834562"/>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sp>
        <p:nvSpPr>
          <p:cNvPr id="565" name="Google Shape;565;p27"/>
          <p:cNvSpPr txBox="1"/>
          <p:nvPr/>
        </p:nvSpPr>
        <p:spPr>
          <a:xfrm>
            <a:off x="6789746" y="1280758"/>
            <a:ext cx="5030962" cy="1008252"/>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體驗方法</a:t>
            </a:r>
            <a:endParaRPr/>
          </a:p>
        </p:txBody>
      </p:sp>
      <p:sp>
        <p:nvSpPr>
          <p:cNvPr id="566" name="Google Shape;566;p27"/>
          <p:cNvSpPr txBox="1"/>
          <p:nvPr/>
        </p:nvSpPr>
        <p:spPr>
          <a:xfrm>
            <a:off x="3131158" y="3744151"/>
            <a:ext cx="12550092" cy="4546101"/>
          </a:xfrm>
          <a:prstGeom prst="rect">
            <a:avLst/>
          </a:prstGeom>
          <a:noFill/>
          <a:ln>
            <a:noFill/>
          </a:ln>
        </p:spPr>
        <p:txBody>
          <a:bodyPr anchorCtr="0" anchor="t" bIns="0" lIns="0" spcFirstLastPara="1" rIns="0" wrap="square" tIns="0">
            <a:spAutoFit/>
          </a:bodyPr>
          <a:lstStyle/>
          <a:p>
            <a:pPr indent="0" lvl="0" marL="0" marR="0" rtl="0" algn="l">
              <a:lnSpc>
                <a:spcPct val="188996"/>
              </a:lnSpc>
              <a:spcBef>
                <a:spcPts val="0"/>
              </a:spcBef>
              <a:spcAft>
                <a:spcPts val="0"/>
              </a:spcAft>
              <a:buNone/>
            </a:pPr>
            <a:r>
              <a:rPr b="0" i="0" lang="en-US" sz="4862" u="none" cap="none" strike="noStrike">
                <a:solidFill>
                  <a:srgbClr val="FFFFFF"/>
                </a:solidFill>
                <a:latin typeface="Noto Sans TC"/>
                <a:ea typeface="Noto Sans TC"/>
                <a:cs typeface="Noto Sans TC"/>
                <a:sym typeface="Noto Sans TC"/>
              </a:rPr>
              <a:t>1.預先在電子裝置安裝RIUM</a:t>
            </a:r>
            <a:endParaRPr/>
          </a:p>
          <a:p>
            <a:pPr indent="0" lvl="0" marL="0" marR="0" rtl="0" algn="l">
              <a:lnSpc>
                <a:spcPct val="188996"/>
              </a:lnSpc>
              <a:spcBef>
                <a:spcPts val="0"/>
              </a:spcBef>
              <a:spcAft>
                <a:spcPts val="0"/>
              </a:spcAft>
              <a:buNone/>
            </a:pPr>
            <a:r>
              <a:rPr b="0" i="0" lang="en-US" sz="4862" u="none" cap="none" strike="noStrike">
                <a:solidFill>
                  <a:srgbClr val="FFFFFF"/>
                </a:solidFill>
                <a:latin typeface="Noto Sans TC"/>
                <a:ea typeface="Noto Sans TC"/>
                <a:cs typeface="Noto Sans TC"/>
                <a:sym typeface="Noto Sans TC"/>
              </a:rPr>
              <a:t>2.根據學號並進入所屬的元宇宙情景</a:t>
            </a:r>
            <a:endParaRPr/>
          </a:p>
          <a:p>
            <a:pPr indent="0" lvl="0" marL="0" marR="0" rtl="0" algn="l">
              <a:lnSpc>
                <a:spcPct val="188996"/>
              </a:lnSpc>
              <a:spcBef>
                <a:spcPts val="0"/>
              </a:spcBef>
              <a:spcAft>
                <a:spcPts val="0"/>
              </a:spcAft>
              <a:buNone/>
            </a:pPr>
            <a:r>
              <a:rPr b="0" i="0" lang="en-US" sz="4862" u="none" cap="none" strike="noStrike">
                <a:solidFill>
                  <a:srgbClr val="FFFFFF"/>
                </a:solidFill>
                <a:latin typeface="Noto Sans TC"/>
                <a:ea typeface="Noto Sans TC"/>
                <a:cs typeface="Noto Sans TC"/>
                <a:sym typeface="Noto Sans TC"/>
              </a:rPr>
              <a:t>3. 同學們按照導師安排的時間探索元宇宙世界</a:t>
            </a:r>
            <a:endParaRPr/>
          </a:p>
          <a:p>
            <a:pPr indent="0" lvl="0" marL="0" marR="0" rtl="0" algn="l">
              <a:lnSpc>
                <a:spcPct val="188996"/>
              </a:lnSpc>
              <a:spcBef>
                <a:spcPts val="0"/>
              </a:spcBef>
              <a:spcAft>
                <a:spcPts val="0"/>
              </a:spcAft>
              <a:buNone/>
            </a:pPr>
            <a:r>
              <a:rPr b="0" i="0" lang="en-US" sz="4862" u="none" cap="none" strike="noStrike">
                <a:solidFill>
                  <a:srgbClr val="FFFFFF"/>
                </a:solidFill>
                <a:latin typeface="Noto Sans TC"/>
                <a:ea typeface="Noto Sans TC"/>
                <a:cs typeface="Noto Sans TC"/>
                <a:sym typeface="Noto Sans TC"/>
              </a:rPr>
              <a:t>4.結束體驗後，同學分享對於元宇宙的感受</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28"/>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sp>
        <p:nvSpPr>
          <p:cNvPr id="572" name="Google Shape;572;p28"/>
          <p:cNvSpPr/>
          <p:nvPr/>
        </p:nvSpPr>
        <p:spPr>
          <a:xfrm>
            <a:off x="13161705" y="814388"/>
            <a:ext cx="1512616" cy="428625"/>
          </a:xfrm>
          <a:custGeom>
            <a:rect b="b" l="l" r="r" t="t"/>
            <a:pathLst>
              <a:path extrusionOk="0" h="428625" w="1512616">
                <a:moveTo>
                  <a:pt x="0" y="0"/>
                </a:moveTo>
                <a:lnTo>
                  <a:pt x="1512616" y="0"/>
                </a:lnTo>
                <a:lnTo>
                  <a:pt x="1512616" y="428624"/>
                </a:lnTo>
                <a:lnTo>
                  <a:pt x="0" y="428624"/>
                </a:lnTo>
                <a:lnTo>
                  <a:pt x="0" y="0"/>
                </a:lnTo>
                <a:close/>
              </a:path>
            </a:pathLst>
          </a:custGeom>
          <a:blipFill rotWithShape="1">
            <a:blip r:embed="rId4">
              <a:alphaModFix amt="87000"/>
            </a:blip>
            <a:stretch>
              <a:fillRect b="0" l="-72408" r="0" t="0"/>
            </a:stretch>
          </a:blipFill>
          <a:ln>
            <a:noFill/>
          </a:ln>
        </p:spPr>
      </p:sp>
      <p:sp>
        <p:nvSpPr>
          <p:cNvPr id="573" name="Google Shape;573;p28"/>
          <p:cNvSpPr/>
          <p:nvPr/>
        </p:nvSpPr>
        <p:spPr>
          <a:xfrm>
            <a:off x="11567958" y="814388"/>
            <a:ext cx="1512616" cy="428625"/>
          </a:xfrm>
          <a:custGeom>
            <a:rect b="b" l="l" r="r" t="t"/>
            <a:pathLst>
              <a:path extrusionOk="0" h="428625" w="1512616">
                <a:moveTo>
                  <a:pt x="0" y="0"/>
                </a:moveTo>
                <a:lnTo>
                  <a:pt x="1512616" y="0"/>
                </a:lnTo>
                <a:lnTo>
                  <a:pt x="1512616" y="428624"/>
                </a:lnTo>
                <a:lnTo>
                  <a:pt x="0" y="428624"/>
                </a:lnTo>
                <a:lnTo>
                  <a:pt x="0" y="0"/>
                </a:lnTo>
                <a:close/>
              </a:path>
            </a:pathLst>
          </a:custGeom>
          <a:blipFill rotWithShape="1">
            <a:blip r:embed="rId4">
              <a:alphaModFix amt="87000"/>
            </a:blip>
            <a:stretch>
              <a:fillRect b="0" l="-72408" r="0" t="0"/>
            </a:stretch>
          </a:blipFill>
          <a:ln>
            <a:noFill/>
          </a:ln>
        </p:spPr>
      </p:sp>
      <p:pic>
        <p:nvPicPr>
          <p:cNvPr id="574" name="Google Shape;574;p28"/>
          <p:cNvPicPr preferRelativeResize="0"/>
          <p:nvPr/>
        </p:nvPicPr>
        <p:blipFill rotWithShape="1">
          <a:blip r:embed="rId5">
            <a:alphaModFix/>
          </a:blip>
          <a:srcRect b="0" l="0" r="0" t="0"/>
          <a:stretch/>
        </p:blipFill>
        <p:spPr>
          <a:xfrm>
            <a:off x="6797486" y="2252359"/>
            <a:ext cx="3153972" cy="3153972"/>
          </a:xfrm>
          <a:prstGeom prst="rect">
            <a:avLst/>
          </a:prstGeom>
          <a:noFill/>
          <a:ln>
            <a:noFill/>
          </a:ln>
        </p:spPr>
      </p:pic>
      <p:sp>
        <p:nvSpPr>
          <p:cNvPr id="575" name="Google Shape;575;p28"/>
          <p:cNvSpPr/>
          <p:nvPr/>
        </p:nvSpPr>
        <p:spPr>
          <a:xfrm>
            <a:off x="10240514" y="2803724"/>
            <a:ext cx="4750217" cy="2720389"/>
          </a:xfrm>
          <a:custGeom>
            <a:rect b="b" l="l" r="r" t="t"/>
            <a:pathLst>
              <a:path extrusionOk="0" h="2720389" w="4750217">
                <a:moveTo>
                  <a:pt x="0" y="0"/>
                </a:moveTo>
                <a:lnTo>
                  <a:pt x="4750217" y="0"/>
                </a:lnTo>
                <a:lnTo>
                  <a:pt x="4750217" y="2720389"/>
                </a:lnTo>
                <a:lnTo>
                  <a:pt x="0" y="2720389"/>
                </a:lnTo>
                <a:lnTo>
                  <a:pt x="0" y="0"/>
                </a:lnTo>
                <a:close/>
              </a:path>
            </a:pathLst>
          </a:custGeom>
          <a:blipFill rotWithShape="1">
            <a:blip r:embed="rId6">
              <a:alphaModFix/>
            </a:blip>
            <a:stretch>
              <a:fillRect b="-185402" l="-88268" r="-105910" t="-71600"/>
            </a:stretch>
          </a:blipFill>
          <a:ln>
            <a:noFill/>
          </a:ln>
        </p:spPr>
      </p:sp>
      <p:sp>
        <p:nvSpPr>
          <p:cNvPr id="576" name="Google Shape;576;p28"/>
          <p:cNvSpPr/>
          <p:nvPr/>
        </p:nvSpPr>
        <p:spPr>
          <a:xfrm>
            <a:off x="1428943" y="2826075"/>
            <a:ext cx="5441525" cy="2628310"/>
          </a:xfrm>
          <a:custGeom>
            <a:rect b="b" l="l" r="r" t="t"/>
            <a:pathLst>
              <a:path extrusionOk="0" h="2628310" w="5441525">
                <a:moveTo>
                  <a:pt x="0" y="0"/>
                </a:moveTo>
                <a:lnTo>
                  <a:pt x="5441525" y="0"/>
                </a:lnTo>
                <a:lnTo>
                  <a:pt x="5441525" y="2628310"/>
                </a:lnTo>
                <a:lnTo>
                  <a:pt x="0" y="2628310"/>
                </a:lnTo>
                <a:lnTo>
                  <a:pt x="0" y="0"/>
                </a:lnTo>
                <a:close/>
              </a:path>
            </a:pathLst>
          </a:custGeom>
          <a:blipFill rotWithShape="1">
            <a:blip r:embed="rId7">
              <a:alphaModFix/>
            </a:blip>
            <a:stretch>
              <a:fillRect b="-181842" l="-71391" r="-75517" t="-73423"/>
            </a:stretch>
          </a:blipFill>
          <a:ln>
            <a:noFill/>
          </a:ln>
        </p:spPr>
      </p:sp>
      <p:sp>
        <p:nvSpPr>
          <p:cNvPr id="577" name="Google Shape;577;p28"/>
          <p:cNvSpPr/>
          <p:nvPr/>
        </p:nvSpPr>
        <p:spPr>
          <a:xfrm>
            <a:off x="4604141" y="7199672"/>
            <a:ext cx="4205732" cy="2637493"/>
          </a:xfrm>
          <a:custGeom>
            <a:rect b="b" l="l" r="r" t="t"/>
            <a:pathLst>
              <a:path extrusionOk="0" h="2637493" w="4205732">
                <a:moveTo>
                  <a:pt x="0" y="0"/>
                </a:moveTo>
                <a:lnTo>
                  <a:pt x="4205731" y="0"/>
                </a:lnTo>
                <a:lnTo>
                  <a:pt x="4205731" y="2637492"/>
                </a:lnTo>
                <a:lnTo>
                  <a:pt x="0" y="2637492"/>
                </a:lnTo>
                <a:lnTo>
                  <a:pt x="0" y="0"/>
                </a:lnTo>
                <a:close/>
              </a:path>
            </a:pathLst>
          </a:custGeom>
          <a:blipFill rotWithShape="1">
            <a:blip r:embed="rId8">
              <a:alphaModFix/>
            </a:blip>
            <a:stretch>
              <a:fillRect b="-144763" l="-74707" r="-85452" t="-43546"/>
            </a:stretch>
          </a:blipFill>
          <a:ln>
            <a:noFill/>
          </a:ln>
        </p:spPr>
      </p:sp>
      <p:sp>
        <p:nvSpPr>
          <p:cNvPr id="578" name="Google Shape;578;p28"/>
          <p:cNvSpPr txBox="1"/>
          <p:nvPr/>
        </p:nvSpPr>
        <p:spPr>
          <a:xfrm>
            <a:off x="6364281" y="490024"/>
            <a:ext cx="5699177" cy="1008252"/>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元宇宙場景</a:t>
            </a:r>
            <a:endParaRPr/>
          </a:p>
        </p:txBody>
      </p:sp>
      <p:sp>
        <p:nvSpPr>
          <p:cNvPr id="579" name="Google Shape;579;p28"/>
          <p:cNvSpPr txBox="1"/>
          <p:nvPr/>
        </p:nvSpPr>
        <p:spPr>
          <a:xfrm>
            <a:off x="4740041" y="2122584"/>
            <a:ext cx="1966965" cy="585887"/>
          </a:xfrm>
          <a:prstGeom prst="rect">
            <a:avLst/>
          </a:prstGeom>
          <a:noFill/>
          <a:ln>
            <a:noFill/>
          </a:ln>
        </p:spPr>
        <p:txBody>
          <a:bodyPr anchorCtr="0" anchor="t" bIns="0" lIns="0" spcFirstLastPara="1" rIns="0" wrap="square" tIns="0">
            <a:spAutoFit/>
          </a:bodyPr>
          <a:lstStyle/>
          <a:p>
            <a:pPr indent="0" lvl="0" marL="0" marR="0" rtl="0" algn="l">
              <a:lnSpc>
                <a:spcPct val="105001"/>
              </a:lnSpc>
              <a:spcBef>
                <a:spcPts val="0"/>
              </a:spcBef>
              <a:spcAft>
                <a:spcPts val="0"/>
              </a:spcAft>
              <a:buNone/>
            </a:pPr>
            <a:r>
              <a:rPr b="1" i="0" lang="en-US" sz="4219" u="none" cap="none" strike="noStrike">
                <a:solidFill>
                  <a:srgbClr val="F4DB37"/>
                </a:solidFill>
                <a:latin typeface="Noto Sans TC"/>
                <a:ea typeface="Noto Sans TC"/>
                <a:cs typeface="Noto Sans TC"/>
                <a:sym typeface="Noto Sans TC"/>
              </a:rPr>
              <a:t>1-9號</a:t>
            </a:r>
            <a:endParaRPr/>
          </a:p>
        </p:txBody>
      </p:sp>
      <p:sp>
        <p:nvSpPr>
          <p:cNvPr id="580" name="Google Shape;580;p28"/>
          <p:cNvSpPr txBox="1"/>
          <p:nvPr/>
        </p:nvSpPr>
        <p:spPr>
          <a:xfrm>
            <a:off x="10115099" y="2213495"/>
            <a:ext cx="5740450" cy="482955"/>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i="0" lang="en-US" sz="3600" u="none" cap="none" strike="noStrike">
                <a:solidFill>
                  <a:srgbClr val="FFFFFF"/>
                </a:solidFill>
                <a:latin typeface="Noto Sans TC"/>
                <a:ea typeface="Noto Sans TC"/>
                <a:cs typeface="Noto Sans TC"/>
                <a:sym typeface="Noto Sans TC"/>
              </a:rPr>
              <a:t>VOXEL TOWN</a:t>
            </a:r>
            <a:endParaRPr/>
          </a:p>
        </p:txBody>
      </p:sp>
      <p:sp>
        <p:nvSpPr>
          <p:cNvPr id="581" name="Google Shape;581;p28"/>
          <p:cNvSpPr txBox="1"/>
          <p:nvPr/>
        </p:nvSpPr>
        <p:spPr>
          <a:xfrm>
            <a:off x="13080574" y="2135410"/>
            <a:ext cx="4737994" cy="569614"/>
          </a:xfrm>
          <a:prstGeom prst="rect">
            <a:avLst/>
          </a:prstGeom>
          <a:noFill/>
          <a:ln>
            <a:noFill/>
          </a:ln>
        </p:spPr>
        <p:txBody>
          <a:bodyPr anchorCtr="0" anchor="t" bIns="0" lIns="0" spcFirstLastPara="1" rIns="0" wrap="square" tIns="0">
            <a:spAutoFit/>
          </a:bodyPr>
          <a:lstStyle/>
          <a:p>
            <a:pPr indent="0" lvl="0" marL="0" marR="0" rtl="0" algn="l">
              <a:lnSpc>
                <a:spcPct val="104987"/>
              </a:lnSpc>
              <a:spcBef>
                <a:spcPts val="0"/>
              </a:spcBef>
              <a:spcAft>
                <a:spcPts val="0"/>
              </a:spcAft>
              <a:buNone/>
            </a:pPr>
            <a:r>
              <a:rPr b="1" i="0" lang="en-US" sz="4050" u="none" cap="none" strike="noStrike">
                <a:solidFill>
                  <a:srgbClr val="F4DB37"/>
                </a:solidFill>
                <a:latin typeface="Noto Sans TC"/>
                <a:ea typeface="Noto Sans TC"/>
                <a:cs typeface="Noto Sans TC"/>
                <a:sym typeface="Noto Sans TC"/>
              </a:rPr>
              <a:t>10-19學號</a:t>
            </a:r>
            <a:endParaRPr/>
          </a:p>
        </p:txBody>
      </p:sp>
      <p:sp>
        <p:nvSpPr>
          <p:cNvPr id="582" name="Google Shape;582;p28">
            <a:hlinkClick r:id="rId9"/>
          </p:cNvPr>
          <p:cNvSpPr txBox="1"/>
          <p:nvPr/>
        </p:nvSpPr>
        <p:spPr>
          <a:xfrm>
            <a:off x="14327682" y="5163818"/>
            <a:ext cx="3761100" cy="269100"/>
          </a:xfrm>
          <a:prstGeom prst="rect">
            <a:avLst/>
          </a:prstGeom>
          <a:noFill/>
          <a:ln>
            <a:noFill/>
          </a:ln>
        </p:spPr>
        <p:txBody>
          <a:bodyPr anchorCtr="0" anchor="t" bIns="0" lIns="0" spcFirstLastPara="1" rIns="0" wrap="square" tIns="0">
            <a:spAutoFit/>
          </a:bodyPr>
          <a:lstStyle/>
          <a:p>
            <a:pPr indent="0" lvl="0" marL="0" marR="0" rtl="0" algn="ctr">
              <a:lnSpc>
                <a:spcPct val="140022"/>
              </a:lnSpc>
              <a:spcBef>
                <a:spcPts val="0"/>
              </a:spcBef>
              <a:spcAft>
                <a:spcPts val="0"/>
              </a:spcAft>
              <a:buNone/>
            </a:pPr>
            <a:r>
              <a:rPr b="1" i="0" lang="en-US" sz="1749" u="none" cap="none" strike="noStrike">
                <a:solidFill>
                  <a:srgbClr val="FFFFFF"/>
                </a:solidFill>
                <a:latin typeface="Noto Sans TC"/>
                <a:ea typeface="Noto Sans TC"/>
                <a:cs typeface="Noto Sans TC"/>
                <a:sym typeface="Noto Sans TC"/>
              </a:rPr>
              <a:t>https://rium.io/voxeltown</a:t>
            </a:r>
            <a:endParaRPr b="1"/>
          </a:p>
        </p:txBody>
      </p:sp>
      <p:sp>
        <p:nvSpPr>
          <p:cNvPr id="583" name="Google Shape;583;p28"/>
          <p:cNvSpPr txBox="1"/>
          <p:nvPr/>
        </p:nvSpPr>
        <p:spPr>
          <a:xfrm>
            <a:off x="303241" y="2034888"/>
            <a:ext cx="5523840" cy="60968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600" u="none" cap="none" strike="noStrike">
                <a:solidFill>
                  <a:srgbClr val="F4F6FC"/>
                </a:solidFill>
                <a:latin typeface="Noto Sans TC"/>
                <a:ea typeface="Noto Sans TC"/>
                <a:cs typeface="Noto Sans TC"/>
                <a:sym typeface="Noto Sans TC"/>
              </a:rPr>
              <a:t>Ultronx 美術館</a:t>
            </a:r>
            <a:endParaRPr/>
          </a:p>
        </p:txBody>
      </p:sp>
      <p:sp>
        <p:nvSpPr>
          <p:cNvPr id="584" name="Google Shape;584;p28"/>
          <p:cNvSpPr txBox="1"/>
          <p:nvPr/>
        </p:nvSpPr>
        <p:spPr>
          <a:xfrm>
            <a:off x="5106981" y="6481913"/>
            <a:ext cx="2286000" cy="48768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i="0" lang="en-US" sz="3600" u="none" cap="none" strike="noStrike">
                <a:solidFill>
                  <a:srgbClr val="FFFFFF"/>
                </a:solidFill>
                <a:latin typeface="Noto Sans TC"/>
                <a:ea typeface="Noto Sans TC"/>
                <a:cs typeface="Noto Sans TC"/>
                <a:sym typeface="Noto Sans TC"/>
              </a:rPr>
              <a:t>天空ノ花嫁</a:t>
            </a:r>
            <a:endParaRPr/>
          </a:p>
        </p:txBody>
      </p:sp>
      <p:sp>
        <p:nvSpPr>
          <p:cNvPr id="585" name="Google Shape;585;p28"/>
          <p:cNvSpPr txBox="1"/>
          <p:nvPr/>
        </p:nvSpPr>
        <p:spPr>
          <a:xfrm>
            <a:off x="7683389" y="6432810"/>
            <a:ext cx="4573320" cy="585887"/>
          </a:xfrm>
          <a:prstGeom prst="rect">
            <a:avLst/>
          </a:prstGeom>
          <a:noFill/>
          <a:ln>
            <a:noFill/>
          </a:ln>
        </p:spPr>
        <p:txBody>
          <a:bodyPr anchorCtr="0" anchor="t" bIns="0" lIns="0" spcFirstLastPara="1" rIns="0" wrap="square" tIns="0">
            <a:spAutoFit/>
          </a:bodyPr>
          <a:lstStyle/>
          <a:p>
            <a:pPr indent="0" lvl="0" marL="0" marR="0" rtl="0" algn="l">
              <a:lnSpc>
                <a:spcPct val="105001"/>
              </a:lnSpc>
              <a:spcBef>
                <a:spcPts val="0"/>
              </a:spcBef>
              <a:spcAft>
                <a:spcPts val="0"/>
              </a:spcAft>
              <a:buNone/>
            </a:pPr>
            <a:r>
              <a:rPr b="1" i="0" lang="en-US" sz="4219" u="none" cap="none" strike="noStrike">
                <a:solidFill>
                  <a:srgbClr val="F4DB37"/>
                </a:solidFill>
                <a:latin typeface="Noto Sans TC"/>
                <a:ea typeface="Noto Sans TC"/>
                <a:cs typeface="Noto Sans TC"/>
                <a:sym typeface="Noto Sans TC"/>
              </a:rPr>
              <a:t>20-之後的學號</a:t>
            </a:r>
            <a:endParaRPr/>
          </a:p>
        </p:txBody>
      </p:sp>
      <p:pic>
        <p:nvPicPr>
          <p:cNvPr id="586" name="Google Shape;586;p28"/>
          <p:cNvPicPr preferRelativeResize="0"/>
          <p:nvPr/>
        </p:nvPicPr>
        <p:blipFill rotWithShape="1">
          <a:blip r:embed="rId10">
            <a:alphaModFix/>
          </a:blip>
          <a:srcRect b="0" l="0" r="0" t="0"/>
          <a:stretch/>
        </p:blipFill>
        <p:spPr>
          <a:xfrm>
            <a:off x="14937728" y="2464967"/>
            <a:ext cx="2922036" cy="2922036"/>
          </a:xfrm>
          <a:prstGeom prst="rect">
            <a:avLst/>
          </a:prstGeom>
          <a:noFill/>
          <a:ln>
            <a:noFill/>
          </a:ln>
        </p:spPr>
      </p:pic>
      <p:pic>
        <p:nvPicPr>
          <p:cNvPr id="587" name="Google Shape;587;p28"/>
          <p:cNvPicPr preferRelativeResize="0"/>
          <p:nvPr/>
        </p:nvPicPr>
        <p:blipFill rotWithShape="1">
          <a:blip r:embed="rId11">
            <a:alphaModFix/>
          </a:blip>
          <a:srcRect b="0" l="0" r="0" t="0"/>
          <a:stretch/>
        </p:blipFill>
        <p:spPr>
          <a:xfrm>
            <a:off x="8968144" y="6953946"/>
            <a:ext cx="2948706" cy="2948706"/>
          </a:xfrm>
          <a:prstGeom prst="rect">
            <a:avLst/>
          </a:prstGeom>
          <a:noFill/>
          <a:ln>
            <a:noFill/>
          </a:ln>
        </p:spPr>
      </p:pic>
      <p:sp>
        <p:nvSpPr>
          <p:cNvPr id="588" name="Google Shape;588;p28"/>
          <p:cNvSpPr txBox="1"/>
          <p:nvPr/>
        </p:nvSpPr>
        <p:spPr>
          <a:xfrm>
            <a:off x="8809872" y="9818851"/>
            <a:ext cx="3427800" cy="269700"/>
          </a:xfrm>
          <a:prstGeom prst="rect">
            <a:avLst/>
          </a:prstGeom>
          <a:noFill/>
          <a:ln>
            <a:noFill/>
          </a:ln>
        </p:spPr>
        <p:txBody>
          <a:bodyPr anchorCtr="0" anchor="t" bIns="0" lIns="0" spcFirstLastPara="1" rIns="0" wrap="square" tIns="0">
            <a:spAutoFit/>
          </a:bodyPr>
          <a:lstStyle/>
          <a:p>
            <a:pPr indent="0" lvl="0" marL="0" marR="0" rtl="0" algn="ctr">
              <a:lnSpc>
                <a:spcPct val="104962"/>
              </a:lnSpc>
              <a:spcBef>
                <a:spcPts val="0"/>
              </a:spcBef>
              <a:spcAft>
                <a:spcPts val="0"/>
              </a:spcAft>
              <a:buNone/>
            </a:pPr>
            <a:r>
              <a:rPr b="1" i="0" lang="en-US" sz="1753" u="sng" cap="none" strike="noStrike">
                <a:solidFill>
                  <a:schemeClr val="lt1"/>
                </a:solidFill>
                <a:latin typeface="Noto Sans TC"/>
                <a:ea typeface="Noto Sans TC"/>
                <a:cs typeface="Noto Sans TC"/>
                <a:sym typeface="Noto Sans TC"/>
                <a:hlinkClick r:id="rId12">
                  <a:extLst>
                    <a:ext uri="{A12FA001-AC4F-418D-AE19-62706E023703}">
                      <ahyp:hlinkClr val="tx"/>
                    </a:ext>
                  </a:extLst>
                </a:hlinkClick>
              </a:rPr>
              <a:t> HTTPS://RIUM.IO/W/7203-1730</a:t>
            </a:r>
            <a:endParaRPr b="1">
              <a:solidFill>
                <a:schemeClr val="lt1"/>
              </a:solidFill>
            </a:endParaRPr>
          </a:p>
        </p:txBody>
      </p:sp>
      <p:sp>
        <p:nvSpPr>
          <p:cNvPr id="589" name="Google Shape;589;p28"/>
          <p:cNvSpPr txBox="1"/>
          <p:nvPr/>
        </p:nvSpPr>
        <p:spPr>
          <a:xfrm>
            <a:off x="6664234" y="5220968"/>
            <a:ext cx="3420476" cy="233417"/>
          </a:xfrm>
          <a:prstGeom prst="rect">
            <a:avLst/>
          </a:prstGeom>
          <a:noFill/>
          <a:ln>
            <a:noFill/>
          </a:ln>
        </p:spPr>
        <p:txBody>
          <a:bodyPr anchorCtr="0" anchor="t" bIns="0" lIns="0" spcFirstLastPara="1" rIns="0" wrap="square" tIns="0">
            <a:spAutoFit/>
          </a:bodyPr>
          <a:lstStyle/>
          <a:p>
            <a:pPr indent="0" lvl="0" marL="0" marR="0" rtl="0" algn="ctr">
              <a:lnSpc>
                <a:spcPct val="104971"/>
              </a:lnSpc>
              <a:spcBef>
                <a:spcPts val="0"/>
              </a:spcBef>
              <a:spcAft>
                <a:spcPts val="0"/>
              </a:spcAft>
              <a:buNone/>
            </a:pPr>
            <a:r>
              <a:rPr b="1" i="0" lang="en-US" sz="1750" u="sng" cap="none" strike="noStrike">
                <a:solidFill>
                  <a:srgbClr val="FFFFFF"/>
                </a:solidFill>
                <a:latin typeface="Noto Sans TC"/>
                <a:ea typeface="Noto Sans TC"/>
                <a:cs typeface="Noto Sans TC"/>
                <a:sym typeface="Noto Sans TC"/>
                <a:hlinkClick r:id="rId13">
                  <a:extLst>
                    <a:ext uri="{A12FA001-AC4F-418D-AE19-62706E023703}">
                      <ahyp:hlinkClr val="tx"/>
                    </a:ext>
                  </a:extLst>
                </a:hlinkClick>
              </a:rPr>
              <a:t> HTTPS://RIUM.IO/W/9337-7828</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29"/>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sp>
        <p:nvSpPr>
          <p:cNvPr id="595" name="Google Shape;595;p29"/>
          <p:cNvSpPr/>
          <p:nvPr/>
        </p:nvSpPr>
        <p:spPr>
          <a:xfrm>
            <a:off x="13161705" y="814388"/>
            <a:ext cx="1512616" cy="428625"/>
          </a:xfrm>
          <a:custGeom>
            <a:rect b="b" l="l" r="r" t="t"/>
            <a:pathLst>
              <a:path extrusionOk="0" h="428625" w="1512616">
                <a:moveTo>
                  <a:pt x="0" y="0"/>
                </a:moveTo>
                <a:lnTo>
                  <a:pt x="1512616" y="0"/>
                </a:lnTo>
                <a:lnTo>
                  <a:pt x="1512616" y="428624"/>
                </a:lnTo>
                <a:lnTo>
                  <a:pt x="0" y="428624"/>
                </a:lnTo>
                <a:lnTo>
                  <a:pt x="0" y="0"/>
                </a:lnTo>
                <a:close/>
              </a:path>
            </a:pathLst>
          </a:custGeom>
          <a:blipFill rotWithShape="1">
            <a:blip r:embed="rId4">
              <a:alphaModFix amt="87000"/>
            </a:blip>
            <a:stretch>
              <a:fillRect b="0" l="-72408" r="0" t="0"/>
            </a:stretch>
          </a:blipFill>
          <a:ln>
            <a:noFill/>
          </a:ln>
        </p:spPr>
      </p:sp>
      <p:sp>
        <p:nvSpPr>
          <p:cNvPr id="596" name="Google Shape;596;p29"/>
          <p:cNvSpPr/>
          <p:nvPr/>
        </p:nvSpPr>
        <p:spPr>
          <a:xfrm>
            <a:off x="760093" y="2502848"/>
            <a:ext cx="4767674" cy="3057535"/>
          </a:xfrm>
          <a:custGeom>
            <a:rect b="b" l="l" r="r" t="t"/>
            <a:pathLst>
              <a:path extrusionOk="0" h="3057535" w="4767674">
                <a:moveTo>
                  <a:pt x="0" y="0"/>
                </a:moveTo>
                <a:lnTo>
                  <a:pt x="4767675" y="0"/>
                </a:lnTo>
                <a:lnTo>
                  <a:pt x="4767675" y="3057535"/>
                </a:lnTo>
                <a:lnTo>
                  <a:pt x="0" y="3057535"/>
                </a:lnTo>
                <a:lnTo>
                  <a:pt x="0" y="0"/>
                </a:lnTo>
                <a:close/>
              </a:path>
            </a:pathLst>
          </a:custGeom>
          <a:blipFill rotWithShape="1">
            <a:blip r:embed="rId5">
              <a:alphaModFix/>
            </a:blip>
            <a:stretch>
              <a:fillRect b="-4186" l="0" r="0" t="-4186"/>
            </a:stretch>
          </a:blipFill>
          <a:ln cap="rnd" cmpd="sng" w="123825">
            <a:solidFill>
              <a:srgbClr val="FFFFFF"/>
            </a:solidFill>
            <a:prstDash val="solid"/>
            <a:round/>
            <a:headEnd len="sm" w="sm" type="none"/>
            <a:tailEnd len="sm" w="sm" type="none"/>
          </a:ln>
        </p:spPr>
      </p:sp>
      <p:sp>
        <p:nvSpPr>
          <p:cNvPr id="597" name="Google Shape;597;p29"/>
          <p:cNvSpPr/>
          <p:nvPr/>
        </p:nvSpPr>
        <p:spPr>
          <a:xfrm>
            <a:off x="3779854" y="6431519"/>
            <a:ext cx="4856129" cy="3135930"/>
          </a:xfrm>
          <a:custGeom>
            <a:rect b="b" l="l" r="r" t="t"/>
            <a:pathLst>
              <a:path extrusionOk="0" h="3135930" w="4856129">
                <a:moveTo>
                  <a:pt x="0" y="0"/>
                </a:moveTo>
                <a:lnTo>
                  <a:pt x="4856130" y="0"/>
                </a:lnTo>
                <a:lnTo>
                  <a:pt x="4856130" y="3135930"/>
                </a:lnTo>
                <a:lnTo>
                  <a:pt x="0" y="3135930"/>
                </a:lnTo>
                <a:lnTo>
                  <a:pt x="0" y="0"/>
                </a:lnTo>
                <a:close/>
              </a:path>
            </a:pathLst>
          </a:custGeom>
          <a:blipFill rotWithShape="1">
            <a:blip r:embed="rId6">
              <a:alphaModFix/>
            </a:blip>
            <a:stretch>
              <a:fillRect b="-3811" l="0" r="0" t="-3811"/>
            </a:stretch>
          </a:blipFill>
          <a:ln cap="rnd" cmpd="sng" w="123825">
            <a:solidFill>
              <a:srgbClr val="FFFFFF"/>
            </a:solidFill>
            <a:prstDash val="solid"/>
            <a:round/>
            <a:headEnd len="sm" w="sm" type="none"/>
            <a:tailEnd len="sm" w="sm" type="none"/>
          </a:ln>
        </p:spPr>
      </p:sp>
      <p:sp>
        <p:nvSpPr>
          <p:cNvPr id="598" name="Google Shape;598;p29"/>
          <p:cNvSpPr/>
          <p:nvPr/>
        </p:nvSpPr>
        <p:spPr>
          <a:xfrm>
            <a:off x="6924239" y="2511293"/>
            <a:ext cx="4920016" cy="3057535"/>
          </a:xfrm>
          <a:custGeom>
            <a:rect b="b" l="l" r="r" t="t"/>
            <a:pathLst>
              <a:path extrusionOk="0" h="3057535" w="4920016">
                <a:moveTo>
                  <a:pt x="0" y="0"/>
                </a:moveTo>
                <a:lnTo>
                  <a:pt x="4920016" y="0"/>
                </a:lnTo>
                <a:lnTo>
                  <a:pt x="4920016" y="3057535"/>
                </a:lnTo>
                <a:lnTo>
                  <a:pt x="0" y="3057535"/>
                </a:lnTo>
                <a:lnTo>
                  <a:pt x="0" y="0"/>
                </a:lnTo>
                <a:close/>
              </a:path>
            </a:pathLst>
          </a:custGeom>
          <a:blipFill rotWithShape="1">
            <a:blip r:embed="rId7">
              <a:alphaModFix/>
            </a:blip>
            <a:stretch>
              <a:fillRect b="-6609" l="0" r="-2544" t="-8071"/>
            </a:stretch>
          </a:blipFill>
          <a:ln cap="rnd" cmpd="sng" w="123825">
            <a:solidFill>
              <a:srgbClr val="FFFFFF"/>
            </a:solidFill>
            <a:prstDash val="solid"/>
            <a:round/>
            <a:headEnd len="sm" w="sm" type="none"/>
            <a:tailEnd len="sm" w="sm" type="none"/>
          </a:ln>
        </p:spPr>
      </p:sp>
      <p:sp>
        <p:nvSpPr>
          <p:cNvPr id="599" name="Google Shape;599;p29"/>
          <p:cNvSpPr/>
          <p:nvPr/>
        </p:nvSpPr>
        <p:spPr>
          <a:xfrm>
            <a:off x="10271416" y="6298169"/>
            <a:ext cx="4704001" cy="3269280"/>
          </a:xfrm>
          <a:custGeom>
            <a:rect b="b" l="l" r="r" t="t"/>
            <a:pathLst>
              <a:path extrusionOk="0" h="3269280" w="4704001">
                <a:moveTo>
                  <a:pt x="0" y="0"/>
                </a:moveTo>
                <a:lnTo>
                  <a:pt x="4704001" y="0"/>
                </a:lnTo>
                <a:lnTo>
                  <a:pt x="4704001" y="3269280"/>
                </a:lnTo>
                <a:lnTo>
                  <a:pt x="0" y="3269280"/>
                </a:lnTo>
                <a:lnTo>
                  <a:pt x="0" y="0"/>
                </a:lnTo>
                <a:close/>
              </a:path>
            </a:pathLst>
          </a:custGeom>
          <a:blipFill rotWithShape="1">
            <a:blip r:embed="rId8">
              <a:alphaModFix/>
            </a:blip>
            <a:stretch>
              <a:fillRect b="0" l="0" r="0" t="0"/>
            </a:stretch>
          </a:blipFill>
          <a:ln cap="rnd" cmpd="sng" w="123825">
            <a:solidFill>
              <a:srgbClr val="FFFFFF"/>
            </a:solidFill>
            <a:prstDash val="solid"/>
            <a:round/>
            <a:headEnd len="sm" w="sm" type="none"/>
            <a:tailEnd len="sm" w="sm" type="none"/>
          </a:ln>
        </p:spPr>
      </p:sp>
      <p:sp>
        <p:nvSpPr>
          <p:cNvPr id="600" name="Google Shape;600;p29"/>
          <p:cNvSpPr/>
          <p:nvPr/>
        </p:nvSpPr>
        <p:spPr>
          <a:xfrm>
            <a:off x="13368255" y="2246268"/>
            <a:ext cx="4637785" cy="3286135"/>
          </a:xfrm>
          <a:custGeom>
            <a:rect b="b" l="l" r="r" t="t"/>
            <a:pathLst>
              <a:path extrusionOk="0" h="3286135" w="4637785">
                <a:moveTo>
                  <a:pt x="0" y="0"/>
                </a:moveTo>
                <a:lnTo>
                  <a:pt x="4637785" y="0"/>
                </a:lnTo>
                <a:lnTo>
                  <a:pt x="4637785" y="3286135"/>
                </a:lnTo>
                <a:lnTo>
                  <a:pt x="0" y="3286135"/>
                </a:lnTo>
                <a:lnTo>
                  <a:pt x="0" y="0"/>
                </a:lnTo>
                <a:close/>
              </a:path>
            </a:pathLst>
          </a:custGeom>
          <a:blipFill rotWithShape="1">
            <a:blip r:embed="rId9">
              <a:alphaModFix/>
            </a:blip>
            <a:stretch>
              <a:fillRect b="-20873" l="-4139" r="-39887" t="-20398"/>
            </a:stretch>
          </a:blipFill>
          <a:ln cap="rnd" cmpd="sng" w="123825">
            <a:solidFill>
              <a:srgbClr val="FFFFFF"/>
            </a:solidFill>
            <a:prstDash val="solid"/>
            <a:round/>
            <a:headEnd len="sm" w="sm" type="none"/>
            <a:tailEnd len="sm" w="sm" type="none"/>
          </a:ln>
        </p:spPr>
      </p:sp>
      <p:sp>
        <p:nvSpPr>
          <p:cNvPr id="601" name="Google Shape;601;p29"/>
          <p:cNvSpPr txBox="1"/>
          <p:nvPr/>
        </p:nvSpPr>
        <p:spPr>
          <a:xfrm>
            <a:off x="6924239" y="188573"/>
            <a:ext cx="5699100" cy="114240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分享環節</a:t>
            </a:r>
            <a:endParaRPr/>
          </a:p>
        </p:txBody>
      </p:sp>
      <p:sp>
        <p:nvSpPr>
          <p:cNvPr id="602" name="Google Shape;602;p29"/>
          <p:cNvSpPr txBox="1"/>
          <p:nvPr/>
        </p:nvSpPr>
        <p:spPr>
          <a:xfrm>
            <a:off x="3994102" y="1262459"/>
            <a:ext cx="11858400" cy="932400"/>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US" sz="6057" u="none" cap="none" strike="noStrike">
                <a:solidFill>
                  <a:srgbClr val="FFFFFF"/>
                </a:solidFill>
                <a:latin typeface="Noto Sans TC"/>
                <a:ea typeface="Noto Sans TC"/>
                <a:cs typeface="Noto Sans TC"/>
                <a:sym typeface="Noto Sans TC"/>
              </a:rPr>
              <a:t>你感受到元宇宙中有什麼特色?</a:t>
            </a:r>
            <a:endParaRPr/>
          </a:p>
        </p:txBody>
      </p:sp>
      <p:sp>
        <p:nvSpPr>
          <p:cNvPr id="603" name="Google Shape;603;p29"/>
          <p:cNvSpPr txBox="1"/>
          <p:nvPr/>
        </p:nvSpPr>
        <p:spPr>
          <a:xfrm>
            <a:off x="1629581" y="5592053"/>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發現可能性</a:t>
            </a:r>
            <a:endParaRPr/>
          </a:p>
        </p:txBody>
      </p:sp>
      <p:sp>
        <p:nvSpPr>
          <p:cNvPr id="604" name="Google Shape;604;p29"/>
          <p:cNvSpPr txBox="1"/>
          <p:nvPr/>
        </p:nvSpPr>
        <p:spPr>
          <a:xfrm>
            <a:off x="5125185" y="9624599"/>
            <a:ext cx="3155351" cy="550745"/>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展示作品</a:t>
            </a:r>
            <a:endParaRPr/>
          </a:p>
        </p:txBody>
      </p:sp>
      <p:sp>
        <p:nvSpPr>
          <p:cNvPr id="605" name="Google Shape;605;p29"/>
          <p:cNvSpPr txBox="1"/>
          <p:nvPr/>
        </p:nvSpPr>
        <p:spPr>
          <a:xfrm>
            <a:off x="8287921" y="5658133"/>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與人互動</a:t>
            </a:r>
            <a:endParaRPr/>
          </a:p>
        </p:txBody>
      </p:sp>
      <p:sp>
        <p:nvSpPr>
          <p:cNvPr id="606" name="Google Shape;606;p29"/>
          <p:cNvSpPr txBox="1"/>
          <p:nvPr/>
        </p:nvSpPr>
        <p:spPr>
          <a:xfrm>
            <a:off x="11790580" y="9624599"/>
            <a:ext cx="3155351" cy="550745"/>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場景延伸</a:t>
            </a:r>
            <a:endParaRPr/>
          </a:p>
        </p:txBody>
      </p:sp>
      <p:sp>
        <p:nvSpPr>
          <p:cNvPr id="607" name="Google Shape;607;p29"/>
          <p:cNvSpPr txBox="1"/>
          <p:nvPr/>
        </p:nvSpPr>
        <p:spPr>
          <a:xfrm>
            <a:off x="14329021" y="5605984"/>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個性化設定</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30"/>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sp>
        <p:nvSpPr>
          <p:cNvPr id="613" name="Google Shape;613;p30"/>
          <p:cNvSpPr/>
          <p:nvPr/>
        </p:nvSpPr>
        <p:spPr>
          <a:xfrm>
            <a:off x="12856113" y="6784914"/>
            <a:ext cx="2872965" cy="2857500"/>
          </a:xfrm>
          <a:custGeom>
            <a:rect b="b" l="l" r="r" t="t"/>
            <a:pathLst>
              <a:path extrusionOk="0" h="2857500" w="2872965">
                <a:moveTo>
                  <a:pt x="0" y="0"/>
                </a:moveTo>
                <a:lnTo>
                  <a:pt x="2872965" y="0"/>
                </a:lnTo>
                <a:lnTo>
                  <a:pt x="2872965" y="2857500"/>
                </a:lnTo>
                <a:lnTo>
                  <a:pt x="0" y="2857500"/>
                </a:lnTo>
                <a:lnTo>
                  <a:pt x="0" y="0"/>
                </a:lnTo>
                <a:close/>
              </a:path>
            </a:pathLst>
          </a:custGeom>
          <a:blipFill rotWithShape="1">
            <a:blip r:embed="rId4">
              <a:alphaModFix/>
            </a:blip>
            <a:stretch>
              <a:fillRect b="-270" l="0" r="0" t="-270"/>
            </a:stretch>
          </a:blipFill>
          <a:ln cap="sq" cmpd="sng" w="85725">
            <a:solidFill>
              <a:srgbClr val="20AEE1"/>
            </a:solidFill>
            <a:prstDash val="solid"/>
            <a:miter lim="8000"/>
            <a:headEnd len="sm" w="sm" type="none"/>
            <a:tailEnd len="sm" w="sm" type="none"/>
          </a:ln>
        </p:spPr>
      </p:sp>
      <p:grpSp>
        <p:nvGrpSpPr>
          <p:cNvPr id="614" name="Google Shape;614;p30"/>
          <p:cNvGrpSpPr/>
          <p:nvPr/>
        </p:nvGrpSpPr>
        <p:grpSpPr>
          <a:xfrm>
            <a:off x="1316048" y="866992"/>
            <a:ext cx="15633477" cy="4852243"/>
            <a:chOff x="0" y="-28575"/>
            <a:chExt cx="1486745" cy="461449"/>
          </a:xfrm>
        </p:grpSpPr>
        <p:sp>
          <p:nvSpPr>
            <p:cNvPr id="615" name="Google Shape;615;p30"/>
            <p:cNvSpPr/>
            <p:nvPr/>
          </p:nvSpPr>
          <p:spPr>
            <a:xfrm>
              <a:off x="0" y="0"/>
              <a:ext cx="1486745" cy="432874"/>
            </a:xfrm>
            <a:custGeom>
              <a:rect b="b" l="l" r="r" t="t"/>
              <a:pathLst>
                <a:path extrusionOk="0" h="432874" w="1486745">
                  <a:moveTo>
                    <a:pt x="1283545" y="0"/>
                  </a:moveTo>
                  <a:cubicBezTo>
                    <a:pt x="1395769" y="0"/>
                    <a:pt x="1486745" y="96902"/>
                    <a:pt x="1486745" y="216437"/>
                  </a:cubicBezTo>
                  <a:cubicBezTo>
                    <a:pt x="1486745" y="335972"/>
                    <a:pt x="1395769" y="432874"/>
                    <a:pt x="1283545" y="432874"/>
                  </a:cubicBezTo>
                  <a:lnTo>
                    <a:pt x="203200" y="432874"/>
                  </a:lnTo>
                  <a:cubicBezTo>
                    <a:pt x="90976" y="432874"/>
                    <a:pt x="0" y="335972"/>
                    <a:pt x="0" y="216437"/>
                  </a:cubicBezTo>
                  <a:cubicBezTo>
                    <a:pt x="0" y="96902"/>
                    <a:pt x="90976" y="0"/>
                    <a:pt x="203200" y="0"/>
                  </a:cubicBezTo>
                  <a:lnTo>
                    <a:pt x="1283545" y="0"/>
                  </a:lnTo>
                  <a:close/>
                </a:path>
              </a:pathLst>
            </a:custGeom>
            <a:solidFill>
              <a:srgbClr val="1F2374"/>
            </a:solidFill>
            <a:ln cap="sq" cmpd="sng" w="171450">
              <a:solidFill>
                <a:srgbClr val="8C52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0"/>
            <p:cNvSpPr txBox="1"/>
            <p:nvPr/>
          </p:nvSpPr>
          <p:spPr>
            <a:xfrm>
              <a:off x="0" y="-28575"/>
              <a:ext cx="1486745" cy="46144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17" name="Google Shape;617;p30"/>
          <p:cNvSpPr/>
          <p:nvPr/>
        </p:nvSpPr>
        <p:spPr>
          <a:xfrm>
            <a:off x="6685625" y="7528293"/>
            <a:ext cx="5574130" cy="1895204"/>
          </a:xfrm>
          <a:custGeom>
            <a:rect b="b" l="l" r="r" t="t"/>
            <a:pathLst>
              <a:path extrusionOk="0" h="1895204" w="5574130">
                <a:moveTo>
                  <a:pt x="0" y="0"/>
                </a:moveTo>
                <a:lnTo>
                  <a:pt x="5574130" y="0"/>
                </a:lnTo>
                <a:lnTo>
                  <a:pt x="5574130" y="1895205"/>
                </a:lnTo>
                <a:lnTo>
                  <a:pt x="0" y="1895205"/>
                </a:lnTo>
                <a:lnTo>
                  <a:pt x="0" y="0"/>
                </a:lnTo>
                <a:close/>
              </a:path>
            </a:pathLst>
          </a:custGeom>
          <a:blipFill rotWithShape="1">
            <a:blip r:embed="rId5">
              <a:alphaModFix/>
            </a:blip>
            <a:stretch>
              <a:fillRect b="0" l="0" r="0" t="0"/>
            </a:stretch>
          </a:blipFill>
          <a:ln>
            <a:noFill/>
          </a:ln>
        </p:spPr>
      </p:sp>
      <p:sp>
        <p:nvSpPr>
          <p:cNvPr id="618" name="Google Shape;618;p30"/>
          <p:cNvSpPr/>
          <p:nvPr/>
        </p:nvSpPr>
        <p:spPr>
          <a:xfrm>
            <a:off x="3171288" y="7260728"/>
            <a:ext cx="2536902" cy="1905000"/>
          </a:xfrm>
          <a:custGeom>
            <a:rect b="b" l="l" r="r" t="t"/>
            <a:pathLst>
              <a:path extrusionOk="0" h="1905000" w="2536902">
                <a:moveTo>
                  <a:pt x="0" y="0"/>
                </a:moveTo>
                <a:lnTo>
                  <a:pt x="2536903" y="0"/>
                </a:lnTo>
                <a:lnTo>
                  <a:pt x="2536903" y="1905000"/>
                </a:lnTo>
                <a:lnTo>
                  <a:pt x="0" y="1905000"/>
                </a:lnTo>
                <a:lnTo>
                  <a:pt x="0" y="0"/>
                </a:lnTo>
                <a:close/>
              </a:path>
            </a:pathLst>
          </a:custGeom>
          <a:blipFill rotWithShape="1">
            <a:blip r:embed="rId6">
              <a:alphaModFix/>
            </a:blip>
            <a:stretch>
              <a:fillRect b="0" l="0" r="0" t="0"/>
            </a:stretch>
          </a:blipFill>
          <a:ln>
            <a:noFill/>
          </a:ln>
        </p:spPr>
      </p:sp>
      <p:sp>
        <p:nvSpPr>
          <p:cNvPr id="619" name="Google Shape;619;p30"/>
          <p:cNvSpPr txBox="1"/>
          <p:nvPr/>
        </p:nvSpPr>
        <p:spPr>
          <a:xfrm>
            <a:off x="1291994" y="1912317"/>
            <a:ext cx="15943252" cy="1685116"/>
          </a:xfrm>
          <a:prstGeom prst="rect">
            <a:avLst/>
          </a:prstGeom>
          <a:noFill/>
          <a:ln>
            <a:noFill/>
          </a:ln>
        </p:spPr>
        <p:txBody>
          <a:bodyPr anchorCtr="0" anchor="t" bIns="0" lIns="0" spcFirstLastPara="1" rIns="0" wrap="square" tIns="0">
            <a:spAutoFit/>
          </a:bodyPr>
          <a:lstStyle/>
          <a:p>
            <a:pPr indent="0" lvl="0" marL="0" marR="0" rtl="0" algn="ctr">
              <a:lnSpc>
                <a:spcPct val="98000"/>
              </a:lnSpc>
              <a:spcBef>
                <a:spcPts val="0"/>
              </a:spcBef>
              <a:spcAft>
                <a:spcPts val="0"/>
              </a:spcAft>
              <a:buNone/>
            </a:pPr>
            <a:r>
              <a:rPr b="1" i="0" lang="en-US" sz="12803" u="none" cap="none" strike="noStrike">
                <a:solidFill>
                  <a:srgbClr val="92F3FF"/>
                </a:solidFill>
                <a:latin typeface="Roboto Condensed"/>
                <a:ea typeface="Roboto Condensed"/>
                <a:cs typeface="Roboto Condensed"/>
                <a:sym typeface="Roboto Condensed"/>
              </a:rPr>
              <a:t>KAHOOT! 小測驗</a:t>
            </a:r>
            <a:endParaRPr/>
          </a:p>
        </p:txBody>
      </p:sp>
      <p:sp>
        <p:nvSpPr>
          <p:cNvPr id="620" name="Google Shape;620;p30"/>
          <p:cNvSpPr txBox="1"/>
          <p:nvPr/>
        </p:nvSpPr>
        <p:spPr>
          <a:xfrm>
            <a:off x="1316048" y="3668504"/>
            <a:ext cx="15943200" cy="32643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0" i="0" lang="en-US" sz="5581" u="none" cap="none" strike="noStrike">
                <a:solidFill>
                  <a:srgbClr val="FFFFFF"/>
                </a:solidFill>
                <a:latin typeface="Noto Sans TC"/>
                <a:ea typeface="Noto Sans TC"/>
                <a:cs typeface="Noto Sans TC"/>
                <a:sym typeface="Noto Sans TC"/>
              </a:rPr>
              <a:t>透過問答遊戲</a:t>
            </a:r>
            <a:endParaRPr/>
          </a:p>
          <a:p>
            <a:pPr indent="0" lvl="0" marL="0" marR="0" rtl="0" algn="ctr">
              <a:lnSpc>
                <a:spcPct val="139992"/>
              </a:lnSpc>
              <a:spcBef>
                <a:spcPts val="0"/>
              </a:spcBef>
              <a:spcAft>
                <a:spcPts val="0"/>
              </a:spcAft>
              <a:buNone/>
            </a:pPr>
            <a:r>
              <a:rPr b="0" i="0" lang="en-US" sz="5581" u="none" cap="none" strike="noStrike">
                <a:solidFill>
                  <a:srgbClr val="FFFFFF"/>
                </a:solidFill>
                <a:latin typeface="Noto Sans TC"/>
                <a:ea typeface="Noto Sans TC"/>
                <a:cs typeface="Noto Sans TC"/>
                <a:sym typeface="Noto Sans TC"/>
              </a:rPr>
              <a:t>重溫一下課堂學習到的知識！</a:t>
            </a:r>
            <a:endParaRPr/>
          </a:p>
          <a:p>
            <a:pPr indent="0" lvl="0" marL="0" marR="0" rtl="0" algn="ctr">
              <a:lnSpc>
                <a:spcPct val="139992"/>
              </a:lnSpc>
              <a:spcBef>
                <a:spcPts val="0"/>
              </a:spcBef>
              <a:spcAft>
                <a:spcPts val="0"/>
              </a:spcAft>
              <a:buNone/>
            </a:pPr>
            <a:r>
              <a:t/>
            </a:r>
            <a:endParaRPr b="0" i="0" sz="5581" u="none" cap="none" strike="noStrike">
              <a:solidFill>
                <a:srgbClr val="FFFFFF"/>
              </a:solidFill>
              <a:latin typeface="Noto Sans TC"/>
              <a:ea typeface="Noto Sans TC"/>
              <a:cs typeface="Noto Sans TC"/>
              <a:sym typeface="Noto Sans TC"/>
            </a:endParaRPr>
          </a:p>
        </p:txBody>
      </p:sp>
      <p:sp>
        <p:nvSpPr>
          <p:cNvPr id="621" name="Google Shape;621;p30"/>
          <p:cNvSpPr txBox="1"/>
          <p:nvPr/>
        </p:nvSpPr>
        <p:spPr>
          <a:xfrm>
            <a:off x="6508291" y="7898313"/>
            <a:ext cx="5550939" cy="696503"/>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0" i="0" lang="en-US" sz="5061" u="none" cap="none" strike="noStrike">
                <a:solidFill>
                  <a:srgbClr val="20AEE1"/>
                </a:solidFill>
                <a:latin typeface="Noto Sans TC"/>
                <a:ea typeface="Noto Sans TC"/>
                <a:cs typeface="Noto Sans TC"/>
                <a:sym typeface="Noto Sans TC"/>
              </a:rPr>
              <a:t>KAHOOT.IT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3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27" name="Google Shape;627;p31"/>
          <p:cNvGrpSpPr/>
          <p:nvPr/>
        </p:nvGrpSpPr>
        <p:grpSpPr>
          <a:xfrm>
            <a:off x="470572" y="318494"/>
            <a:ext cx="5340470" cy="1787508"/>
            <a:chOff x="0" y="-28575"/>
            <a:chExt cx="1205103" cy="403352"/>
          </a:xfrm>
        </p:grpSpPr>
        <p:sp>
          <p:nvSpPr>
            <p:cNvPr id="628" name="Google Shape;628;p31"/>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1"/>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30" name="Google Shape;630;p31"/>
          <p:cNvSpPr/>
          <p:nvPr/>
        </p:nvSpPr>
        <p:spPr>
          <a:xfrm>
            <a:off x="703106" y="2889050"/>
            <a:ext cx="8278598" cy="5908849"/>
          </a:xfrm>
          <a:custGeom>
            <a:rect b="b" l="l" r="r" t="t"/>
            <a:pathLst>
              <a:path extrusionOk="0" h="5908849" w="8278598">
                <a:moveTo>
                  <a:pt x="0" y="0"/>
                </a:moveTo>
                <a:lnTo>
                  <a:pt x="8278597" y="0"/>
                </a:lnTo>
                <a:lnTo>
                  <a:pt x="8278597" y="5908849"/>
                </a:lnTo>
                <a:lnTo>
                  <a:pt x="0" y="5908849"/>
                </a:lnTo>
                <a:lnTo>
                  <a:pt x="0" y="0"/>
                </a:lnTo>
                <a:close/>
              </a:path>
            </a:pathLst>
          </a:custGeom>
          <a:blipFill rotWithShape="1">
            <a:blip r:embed="rId4">
              <a:alphaModFix/>
            </a:blip>
            <a:stretch>
              <a:fillRect b="0" l="0" r="0" t="0"/>
            </a:stretch>
          </a:blipFill>
          <a:ln>
            <a:noFill/>
          </a:ln>
        </p:spPr>
      </p:sp>
      <p:sp>
        <p:nvSpPr>
          <p:cNvPr id="631" name="Google Shape;631;p31"/>
          <p:cNvSpPr txBox="1"/>
          <p:nvPr/>
        </p:nvSpPr>
        <p:spPr>
          <a:xfrm>
            <a:off x="-192042" y="66129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32" name="Google Shape;632;p31"/>
          <p:cNvSpPr txBox="1"/>
          <p:nvPr/>
        </p:nvSpPr>
        <p:spPr>
          <a:xfrm>
            <a:off x="6172158" y="674253"/>
            <a:ext cx="11268732" cy="978716"/>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問題一：元宇宙即是... ?</a:t>
            </a:r>
            <a:endParaRPr/>
          </a:p>
        </p:txBody>
      </p:sp>
      <p:sp>
        <p:nvSpPr>
          <p:cNvPr id="633" name="Google Shape;633;p31"/>
          <p:cNvSpPr txBox="1"/>
          <p:nvPr/>
        </p:nvSpPr>
        <p:spPr>
          <a:xfrm>
            <a:off x="9604734" y="2403275"/>
            <a:ext cx="7654566" cy="5954395"/>
          </a:xfrm>
          <a:prstGeom prst="rect">
            <a:avLst/>
          </a:prstGeom>
          <a:noFill/>
          <a:ln>
            <a:noFill/>
          </a:ln>
        </p:spPr>
        <p:txBody>
          <a:bodyPr anchorCtr="0" anchor="t" bIns="0" lIns="0" spcFirstLastPara="1" rIns="0" wrap="square" tIns="0">
            <a:spAutoFit/>
          </a:bodyPr>
          <a:lstStyle/>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虛擬實境。</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互聯網。</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遊戲版面。</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一個網上和現實世界交互的虛擬空間。</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32"/>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39" name="Google Shape;639;p32"/>
          <p:cNvGrpSpPr/>
          <p:nvPr/>
        </p:nvGrpSpPr>
        <p:grpSpPr>
          <a:xfrm>
            <a:off x="470572" y="318494"/>
            <a:ext cx="5340470" cy="1787508"/>
            <a:chOff x="0" y="-28575"/>
            <a:chExt cx="1205103" cy="403352"/>
          </a:xfrm>
        </p:grpSpPr>
        <p:sp>
          <p:nvSpPr>
            <p:cNvPr id="640" name="Google Shape;640;p32"/>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2"/>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42" name="Google Shape;642;p32"/>
          <p:cNvSpPr/>
          <p:nvPr/>
        </p:nvSpPr>
        <p:spPr>
          <a:xfrm>
            <a:off x="703106" y="2889050"/>
            <a:ext cx="8278598" cy="5908849"/>
          </a:xfrm>
          <a:custGeom>
            <a:rect b="b" l="l" r="r" t="t"/>
            <a:pathLst>
              <a:path extrusionOk="0" h="5908849" w="8278598">
                <a:moveTo>
                  <a:pt x="0" y="0"/>
                </a:moveTo>
                <a:lnTo>
                  <a:pt x="8278597" y="0"/>
                </a:lnTo>
                <a:lnTo>
                  <a:pt x="8278597" y="5908849"/>
                </a:lnTo>
                <a:lnTo>
                  <a:pt x="0" y="5908849"/>
                </a:lnTo>
                <a:lnTo>
                  <a:pt x="0" y="0"/>
                </a:lnTo>
                <a:close/>
              </a:path>
            </a:pathLst>
          </a:custGeom>
          <a:blipFill rotWithShape="1">
            <a:blip r:embed="rId4">
              <a:alphaModFix/>
            </a:blip>
            <a:stretch>
              <a:fillRect b="0" l="0" r="0" t="0"/>
            </a:stretch>
          </a:blipFill>
          <a:ln>
            <a:noFill/>
          </a:ln>
        </p:spPr>
      </p:sp>
      <p:sp>
        <p:nvSpPr>
          <p:cNvPr id="643" name="Google Shape;643;p32"/>
          <p:cNvSpPr txBox="1"/>
          <p:nvPr/>
        </p:nvSpPr>
        <p:spPr>
          <a:xfrm>
            <a:off x="-262042" y="6102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44" name="Google Shape;644;p32"/>
          <p:cNvSpPr txBox="1"/>
          <p:nvPr/>
        </p:nvSpPr>
        <p:spPr>
          <a:xfrm>
            <a:off x="6172158" y="674253"/>
            <a:ext cx="11268732" cy="973954"/>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問題一：元宇宙即是... ?</a:t>
            </a:r>
            <a:endParaRPr/>
          </a:p>
        </p:txBody>
      </p:sp>
      <p:sp>
        <p:nvSpPr>
          <p:cNvPr id="645" name="Google Shape;645;p32"/>
          <p:cNvSpPr txBox="1"/>
          <p:nvPr/>
        </p:nvSpPr>
        <p:spPr>
          <a:xfrm>
            <a:off x="9604734" y="2403275"/>
            <a:ext cx="7654566" cy="5954395"/>
          </a:xfrm>
          <a:prstGeom prst="rect">
            <a:avLst/>
          </a:prstGeom>
          <a:noFill/>
          <a:ln>
            <a:noFill/>
          </a:ln>
        </p:spPr>
        <p:txBody>
          <a:bodyPr anchorCtr="0" anchor="t" bIns="0" lIns="0" spcFirstLastPara="1" rIns="0" wrap="square" tIns="0">
            <a:spAutoFit/>
          </a:bodyPr>
          <a:lstStyle/>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虛擬實境。</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互聯網。</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遊戲版面。</a:t>
            </a:r>
            <a:endParaRPr/>
          </a:p>
          <a:p>
            <a:pPr indent="-410210" lvl="1" marL="820421" marR="0" rtl="0" algn="just">
              <a:lnSpc>
                <a:spcPct val="250000"/>
              </a:lnSpc>
              <a:spcBef>
                <a:spcPts val="0"/>
              </a:spcBef>
              <a:spcAft>
                <a:spcPts val="0"/>
              </a:spcAft>
              <a:buClr>
                <a:srgbClr val="18A7EC"/>
              </a:buClr>
              <a:buSzPts val="3800"/>
              <a:buFont typeface="Arial"/>
              <a:buChar char="•"/>
            </a:pPr>
            <a:r>
              <a:rPr b="1" i="0" lang="en-US" sz="3800" u="none" cap="none" strike="noStrike">
                <a:solidFill>
                  <a:srgbClr val="18A7EC"/>
                </a:solidFill>
                <a:latin typeface="Arial"/>
                <a:ea typeface="Arial"/>
                <a:cs typeface="Arial"/>
                <a:sym typeface="Arial"/>
              </a:rPr>
              <a:t>D) 一個網上和現實世界交互的虛擬空間。</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51" name="Google Shape;651;p33"/>
          <p:cNvGrpSpPr/>
          <p:nvPr/>
        </p:nvGrpSpPr>
        <p:grpSpPr>
          <a:xfrm>
            <a:off x="470572" y="318494"/>
            <a:ext cx="5340470" cy="1787508"/>
            <a:chOff x="0" y="-28575"/>
            <a:chExt cx="1205103" cy="403352"/>
          </a:xfrm>
        </p:grpSpPr>
        <p:sp>
          <p:nvSpPr>
            <p:cNvPr id="652" name="Google Shape;652;p33"/>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3"/>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54" name="Google Shape;654;p33"/>
          <p:cNvSpPr txBox="1"/>
          <p:nvPr/>
        </p:nvSpPr>
        <p:spPr>
          <a:xfrm>
            <a:off x="-192042" y="610286"/>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55" name="Google Shape;655;p33"/>
          <p:cNvSpPr txBox="1"/>
          <p:nvPr/>
        </p:nvSpPr>
        <p:spPr>
          <a:xfrm>
            <a:off x="6135759"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問題二：「Metaverse（元宇宙）」一詞最早出現於哪一個故事或作品？</a:t>
            </a:r>
            <a:endParaRPr/>
          </a:p>
        </p:txBody>
      </p:sp>
      <p:sp>
        <p:nvSpPr>
          <p:cNvPr id="656" name="Google Shape;656;p33"/>
          <p:cNvSpPr txBox="1"/>
          <p:nvPr/>
        </p:nvSpPr>
        <p:spPr>
          <a:xfrm>
            <a:off x="4197493" y="2909652"/>
            <a:ext cx="13197473" cy="610044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《Ready Player One（挑戰者一號）》——2011年出版的小說</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《Snow Crash（潰雪）》——一部由尼爾・史蒂芬森（Neal Stephenson）所寫的科幻小說</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一款由Facebook（現稱Meta）推出的虛擬實境遊戲</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一部關於人工智慧的科學紀錄片</a:t>
            </a:r>
            <a:endParaRPr/>
          </a:p>
        </p:txBody>
      </p:sp>
      <p:sp>
        <p:nvSpPr>
          <p:cNvPr id="657" name="Google Shape;657;p33"/>
          <p:cNvSpPr/>
          <p:nvPr/>
        </p:nvSpPr>
        <p:spPr>
          <a:xfrm>
            <a:off x="410188" y="4428025"/>
            <a:ext cx="3787305" cy="2840479"/>
          </a:xfrm>
          <a:custGeom>
            <a:rect b="b" l="l" r="r" t="t"/>
            <a:pathLst>
              <a:path extrusionOk="0" h="2840479" w="3787305">
                <a:moveTo>
                  <a:pt x="0" y="0"/>
                </a:moveTo>
                <a:lnTo>
                  <a:pt x="3787305" y="0"/>
                </a:lnTo>
                <a:lnTo>
                  <a:pt x="3787305" y="2840478"/>
                </a:lnTo>
                <a:lnTo>
                  <a:pt x="0" y="2840478"/>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3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63" name="Google Shape;663;p34"/>
          <p:cNvGrpSpPr/>
          <p:nvPr/>
        </p:nvGrpSpPr>
        <p:grpSpPr>
          <a:xfrm>
            <a:off x="470572" y="318494"/>
            <a:ext cx="5340470" cy="1787508"/>
            <a:chOff x="0" y="-28575"/>
            <a:chExt cx="1205103" cy="403352"/>
          </a:xfrm>
        </p:grpSpPr>
        <p:sp>
          <p:nvSpPr>
            <p:cNvPr id="664" name="Google Shape;664;p34"/>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4"/>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6" name="Google Shape;666;p34"/>
          <p:cNvSpPr txBox="1"/>
          <p:nvPr/>
        </p:nvSpPr>
        <p:spPr>
          <a:xfrm>
            <a:off x="4197493" y="2909652"/>
            <a:ext cx="13197473" cy="610044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《Ready Player One（挑戰者一號）》——2011年出版的小說</a:t>
            </a:r>
            <a:endParaRPr/>
          </a:p>
          <a:p>
            <a:pPr indent="-410210" lvl="1" marL="820421" marR="0" rtl="0" algn="just">
              <a:lnSpc>
                <a:spcPct val="250000"/>
              </a:lnSpc>
              <a:spcBef>
                <a:spcPts val="0"/>
              </a:spcBef>
              <a:spcAft>
                <a:spcPts val="0"/>
              </a:spcAft>
              <a:buClr>
                <a:srgbClr val="00EDFF"/>
              </a:buClr>
              <a:buSzPts val="3800"/>
              <a:buFont typeface="Arial"/>
              <a:buChar char="•"/>
            </a:pPr>
            <a:r>
              <a:rPr b="1" i="0" lang="en-US" sz="3800" u="none" cap="none" strike="noStrike">
                <a:solidFill>
                  <a:srgbClr val="00EDFF"/>
                </a:solidFill>
                <a:latin typeface="Arial"/>
                <a:ea typeface="Arial"/>
                <a:cs typeface="Arial"/>
                <a:sym typeface="Arial"/>
              </a:rPr>
              <a:t>B) 《Snow Crash（潰雪）》——一部由尼爾・史蒂芬森（Neal Stephenson）所寫的科幻小說</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一款由Facebook（現稱Meta）推出的虛擬實境遊戲</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一部關於人工智慧的科學紀錄片</a:t>
            </a:r>
            <a:endParaRPr/>
          </a:p>
        </p:txBody>
      </p:sp>
      <p:sp>
        <p:nvSpPr>
          <p:cNvPr id="667" name="Google Shape;667;p34"/>
          <p:cNvSpPr/>
          <p:nvPr/>
        </p:nvSpPr>
        <p:spPr>
          <a:xfrm>
            <a:off x="410188" y="4428025"/>
            <a:ext cx="3787305" cy="2840479"/>
          </a:xfrm>
          <a:custGeom>
            <a:rect b="b" l="l" r="r" t="t"/>
            <a:pathLst>
              <a:path extrusionOk="0" h="2840479" w="3787305">
                <a:moveTo>
                  <a:pt x="0" y="0"/>
                </a:moveTo>
                <a:lnTo>
                  <a:pt x="3787305" y="0"/>
                </a:lnTo>
                <a:lnTo>
                  <a:pt x="3787305" y="2840478"/>
                </a:lnTo>
                <a:lnTo>
                  <a:pt x="0" y="2840478"/>
                </a:lnTo>
                <a:lnTo>
                  <a:pt x="0" y="0"/>
                </a:lnTo>
                <a:close/>
              </a:path>
            </a:pathLst>
          </a:custGeom>
          <a:blipFill rotWithShape="1">
            <a:blip r:embed="rId4">
              <a:alphaModFix/>
            </a:blip>
            <a:stretch>
              <a:fillRect b="0" l="0" r="0" t="0"/>
            </a:stretch>
          </a:blipFill>
          <a:ln>
            <a:noFill/>
          </a:ln>
        </p:spPr>
      </p:sp>
      <p:sp>
        <p:nvSpPr>
          <p:cNvPr id="668" name="Google Shape;668;p34"/>
          <p:cNvSpPr txBox="1"/>
          <p:nvPr/>
        </p:nvSpPr>
        <p:spPr>
          <a:xfrm>
            <a:off x="-192042" y="591957"/>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69" name="Google Shape;669;p34"/>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問題二：「Metaverse（元宇宙）」一詞最早出現於哪一個故事或作品？</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3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75" name="Google Shape;675;p35"/>
          <p:cNvGrpSpPr/>
          <p:nvPr/>
        </p:nvGrpSpPr>
        <p:grpSpPr>
          <a:xfrm>
            <a:off x="470572" y="318494"/>
            <a:ext cx="5340470" cy="1787508"/>
            <a:chOff x="0" y="-28575"/>
            <a:chExt cx="1205103" cy="403352"/>
          </a:xfrm>
        </p:grpSpPr>
        <p:sp>
          <p:nvSpPr>
            <p:cNvPr id="676" name="Google Shape;676;p35"/>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5"/>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8" name="Google Shape;678;p35"/>
          <p:cNvSpPr/>
          <p:nvPr/>
        </p:nvSpPr>
        <p:spPr>
          <a:xfrm>
            <a:off x="724184" y="2889050"/>
            <a:ext cx="7960894" cy="5970671"/>
          </a:xfrm>
          <a:custGeom>
            <a:rect b="b" l="l" r="r" t="t"/>
            <a:pathLst>
              <a:path extrusionOk="0" h="5970671" w="7960894">
                <a:moveTo>
                  <a:pt x="0" y="0"/>
                </a:moveTo>
                <a:lnTo>
                  <a:pt x="7960894" y="0"/>
                </a:lnTo>
                <a:lnTo>
                  <a:pt x="7960894" y="5970671"/>
                </a:lnTo>
                <a:lnTo>
                  <a:pt x="0" y="5970671"/>
                </a:lnTo>
                <a:lnTo>
                  <a:pt x="0" y="0"/>
                </a:lnTo>
                <a:close/>
              </a:path>
            </a:pathLst>
          </a:custGeom>
          <a:blipFill rotWithShape="1">
            <a:blip r:embed="rId4">
              <a:alphaModFix/>
            </a:blip>
            <a:stretch>
              <a:fillRect b="0" l="0" r="0" t="0"/>
            </a:stretch>
          </a:blipFill>
          <a:ln>
            <a:noFill/>
          </a:ln>
        </p:spPr>
      </p:sp>
      <p:sp>
        <p:nvSpPr>
          <p:cNvPr id="679" name="Google Shape;679;p35"/>
          <p:cNvSpPr txBox="1"/>
          <p:nvPr/>
        </p:nvSpPr>
        <p:spPr>
          <a:xfrm>
            <a:off x="-192054" y="5789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80" name="Google Shape;680;p35"/>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問題三：以下哪項</a:t>
            </a:r>
            <a:r>
              <a:rPr b="1" i="0" lang="en-US" sz="4800" u="sng" cap="none" strike="noStrike">
                <a:solidFill>
                  <a:srgbClr val="FFFFFF"/>
                </a:solidFill>
                <a:latin typeface="Arial"/>
                <a:ea typeface="Arial"/>
                <a:cs typeface="Arial"/>
                <a:sym typeface="Arial"/>
              </a:rPr>
              <a:t>不是</a:t>
            </a:r>
            <a:r>
              <a:rPr b="1" i="0" lang="en-US" sz="4800" u="none" cap="none" strike="noStrike">
                <a:solidFill>
                  <a:srgbClr val="FFFFFF"/>
                </a:solidFill>
                <a:latin typeface="Arial"/>
                <a:ea typeface="Arial"/>
                <a:cs typeface="Arial"/>
                <a:sym typeface="Arial"/>
              </a:rPr>
              <a:t>「元宇宙」的重要概念?</a:t>
            </a:r>
            <a:endParaRPr/>
          </a:p>
        </p:txBody>
      </p:sp>
      <p:sp>
        <p:nvSpPr>
          <p:cNvPr id="681" name="Google Shape;681;p35"/>
          <p:cNvSpPr txBox="1"/>
          <p:nvPr/>
        </p:nvSpPr>
        <p:spPr>
          <a:xfrm>
            <a:off x="9604734" y="2765225"/>
            <a:ext cx="7654566" cy="610044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未來持久化，用戶創造或擁有的一切事物能夠永久保存下來</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封閉式。</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沒有界限。</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去中心化，由所有用戶共同組成和建構</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36"/>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87" name="Google Shape;687;p36"/>
          <p:cNvGrpSpPr/>
          <p:nvPr/>
        </p:nvGrpSpPr>
        <p:grpSpPr>
          <a:xfrm>
            <a:off x="470572" y="318494"/>
            <a:ext cx="5340470" cy="1787508"/>
            <a:chOff x="0" y="-28575"/>
            <a:chExt cx="1205103" cy="403352"/>
          </a:xfrm>
        </p:grpSpPr>
        <p:sp>
          <p:nvSpPr>
            <p:cNvPr id="688" name="Google Shape;688;p36"/>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6"/>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0" name="Google Shape;690;p36"/>
          <p:cNvSpPr/>
          <p:nvPr/>
        </p:nvSpPr>
        <p:spPr>
          <a:xfrm>
            <a:off x="739492" y="2889050"/>
            <a:ext cx="7960894" cy="5970671"/>
          </a:xfrm>
          <a:custGeom>
            <a:rect b="b" l="l" r="r" t="t"/>
            <a:pathLst>
              <a:path extrusionOk="0" h="5970671" w="7960894">
                <a:moveTo>
                  <a:pt x="0" y="0"/>
                </a:moveTo>
                <a:lnTo>
                  <a:pt x="7960894" y="0"/>
                </a:lnTo>
                <a:lnTo>
                  <a:pt x="7960894" y="5970671"/>
                </a:lnTo>
                <a:lnTo>
                  <a:pt x="0" y="5970671"/>
                </a:lnTo>
                <a:lnTo>
                  <a:pt x="0" y="0"/>
                </a:lnTo>
                <a:close/>
              </a:path>
            </a:pathLst>
          </a:custGeom>
          <a:blipFill rotWithShape="1">
            <a:blip r:embed="rId4">
              <a:alphaModFix/>
            </a:blip>
            <a:stretch>
              <a:fillRect b="0" l="0" r="0" t="0"/>
            </a:stretch>
          </a:blipFill>
          <a:ln>
            <a:noFill/>
          </a:ln>
        </p:spPr>
      </p:sp>
      <p:sp>
        <p:nvSpPr>
          <p:cNvPr id="691" name="Google Shape;691;p36"/>
          <p:cNvSpPr txBox="1"/>
          <p:nvPr/>
        </p:nvSpPr>
        <p:spPr>
          <a:xfrm>
            <a:off x="-192054" y="57894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92" name="Google Shape;692;p36"/>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問題三：以下哪項</a:t>
            </a:r>
            <a:r>
              <a:rPr b="1" i="0" lang="en-US" sz="4800" u="sng" cap="none" strike="noStrike">
                <a:solidFill>
                  <a:srgbClr val="FFFFFF"/>
                </a:solidFill>
                <a:latin typeface="Arial"/>
                <a:ea typeface="Arial"/>
                <a:cs typeface="Arial"/>
                <a:sym typeface="Arial"/>
              </a:rPr>
              <a:t>不是</a:t>
            </a:r>
            <a:r>
              <a:rPr b="1" i="0" lang="en-US" sz="4800" u="none" cap="none" strike="noStrike">
                <a:solidFill>
                  <a:srgbClr val="FFFFFF"/>
                </a:solidFill>
                <a:latin typeface="Arial"/>
                <a:ea typeface="Arial"/>
                <a:cs typeface="Arial"/>
                <a:sym typeface="Arial"/>
              </a:rPr>
              <a:t>「元宇宙」的重要概念?</a:t>
            </a:r>
            <a:endParaRPr/>
          </a:p>
        </p:txBody>
      </p:sp>
      <p:sp>
        <p:nvSpPr>
          <p:cNvPr id="693" name="Google Shape;693;p36"/>
          <p:cNvSpPr txBox="1"/>
          <p:nvPr/>
        </p:nvSpPr>
        <p:spPr>
          <a:xfrm>
            <a:off x="9604734" y="2765225"/>
            <a:ext cx="7654566" cy="610044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未來持久化，用戶創造或擁有的一切事物能夠永久保存下來</a:t>
            </a:r>
            <a:endParaRPr/>
          </a:p>
          <a:p>
            <a:pPr indent="-410210" lvl="1" marL="820421" marR="0" rtl="0" algn="just">
              <a:lnSpc>
                <a:spcPct val="250000"/>
              </a:lnSpc>
              <a:spcBef>
                <a:spcPts val="0"/>
              </a:spcBef>
              <a:spcAft>
                <a:spcPts val="0"/>
              </a:spcAft>
              <a:buClr>
                <a:srgbClr val="4CBED8"/>
              </a:buClr>
              <a:buSzPts val="3800"/>
              <a:buFont typeface="Arial"/>
              <a:buChar char="•"/>
            </a:pPr>
            <a:r>
              <a:rPr b="1" i="0" lang="en-US" sz="3800" u="none" cap="none" strike="noStrike">
                <a:solidFill>
                  <a:srgbClr val="4CBED8"/>
                </a:solidFill>
                <a:latin typeface="Arial"/>
                <a:ea typeface="Arial"/>
                <a:cs typeface="Arial"/>
                <a:sym typeface="Arial"/>
              </a:rPr>
              <a:t>B) 封閉式。</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沒有界限。</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去中心化，由所有用戶共同組成和建構</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37"/>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99" name="Google Shape;699;p37"/>
          <p:cNvGrpSpPr/>
          <p:nvPr/>
        </p:nvGrpSpPr>
        <p:grpSpPr>
          <a:xfrm>
            <a:off x="470572" y="318494"/>
            <a:ext cx="5340470" cy="1787508"/>
            <a:chOff x="0" y="-28575"/>
            <a:chExt cx="1205103" cy="403352"/>
          </a:xfrm>
        </p:grpSpPr>
        <p:sp>
          <p:nvSpPr>
            <p:cNvPr id="700" name="Google Shape;700;p37"/>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7"/>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02" name="Google Shape;702;p37"/>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03" name="Google Shape;703;p37"/>
          <p:cNvSpPr txBox="1"/>
          <p:nvPr/>
        </p:nvSpPr>
        <p:spPr>
          <a:xfrm>
            <a:off x="-192054" y="5439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04" name="Google Shape;704;p37"/>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問題四：將資訊疊加在現實環境之上，增強我們對真實世界的感知。這是...</a:t>
            </a:r>
            <a:endParaRPr/>
          </a:p>
        </p:txBody>
      </p:sp>
      <p:sp>
        <p:nvSpPr>
          <p:cNvPr id="705" name="Google Shape;705;p37"/>
          <p:cNvSpPr txBox="1"/>
          <p:nvPr/>
        </p:nvSpPr>
        <p:spPr>
          <a:xfrm>
            <a:off x="9512885" y="3484709"/>
            <a:ext cx="7654566" cy="413829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虛擬實境 (VR)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擴增實境 (AR)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混合實境 (MR)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38"/>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11" name="Google Shape;711;p38"/>
          <p:cNvGrpSpPr/>
          <p:nvPr/>
        </p:nvGrpSpPr>
        <p:grpSpPr>
          <a:xfrm>
            <a:off x="470572" y="318494"/>
            <a:ext cx="5340470" cy="1787508"/>
            <a:chOff x="0" y="-28575"/>
            <a:chExt cx="1205103" cy="403352"/>
          </a:xfrm>
        </p:grpSpPr>
        <p:sp>
          <p:nvSpPr>
            <p:cNvPr id="712" name="Google Shape;712;p38"/>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8"/>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14" name="Google Shape;714;p38"/>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15" name="Google Shape;715;p38"/>
          <p:cNvSpPr txBox="1"/>
          <p:nvPr/>
        </p:nvSpPr>
        <p:spPr>
          <a:xfrm>
            <a:off x="-192042" y="610286"/>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16" name="Google Shape;716;p38"/>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問題四：將資訊疊加在現實環境之上，增強我們對真實世界的感知。這是...</a:t>
            </a:r>
            <a:endParaRPr/>
          </a:p>
        </p:txBody>
      </p:sp>
      <p:sp>
        <p:nvSpPr>
          <p:cNvPr id="717" name="Google Shape;717;p38"/>
          <p:cNvSpPr txBox="1"/>
          <p:nvPr/>
        </p:nvSpPr>
        <p:spPr>
          <a:xfrm>
            <a:off x="9512885" y="3484709"/>
            <a:ext cx="7654566" cy="413829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虛擬實境 (VR)</a:t>
            </a:r>
            <a:endParaRPr/>
          </a:p>
          <a:p>
            <a:pPr indent="-410210" lvl="1" marL="820421" marR="0" rtl="0" algn="just">
              <a:lnSpc>
                <a:spcPct val="250000"/>
              </a:lnSpc>
              <a:spcBef>
                <a:spcPts val="0"/>
              </a:spcBef>
              <a:spcAft>
                <a:spcPts val="0"/>
              </a:spcAft>
              <a:buClr>
                <a:srgbClr val="12C2E8"/>
              </a:buClr>
              <a:buSzPts val="3800"/>
              <a:buFont typeface="Arial"/>
              <a:buChar char="•"/>
            </a:pPr>
            <a:r>
              <a:rPr b="1" i="0" lang="en-US" sz="3800" u="none" cap="none" strike="noStrike">
                <a:solidFill>
                  <a:srgbClr val="12C2E8"/>
                </a:solidFill>
                <a:latin typeface="Arial"/>
                <a:ea typeface="Arial"/>
                <a:cs typeface="Arial"/>
                <a:sym typeface="Arial"/>
              </a:rPr>
              <a:t>B) 擴增實境 (AR)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混合實境 (MR)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9"/>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23" name="Google Shape;723;p39"/>
          <p:cNvGrpSpPr/>
          <p:nvPr/>
        </p:nvGrpSpPr>
        <p:grpSpPr>
          <a:xfrm>
            <a:off x="470572" y="318494"/>
            <a:ext cx="5340470" cy="1787508"/>
            <a:chOff x="0" y="-28575"/>
            <a:chExt cx="1205103" cy="403352"/>
          </a:xfrm>
        </p:grpSpPr>
        <p:sp>
          <p:nvSpPr>
            <p:cNvPr id="724" name="Google Shape;724;p39"/>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9"/>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26" name="Google Shape;726;p39"/>
          <p:cNvSpPr/>
          <p:nvPr/>
        </p:nvSpPr>
        <p:spPr>
          <a:xfrm>
            <a:off x="498715" y="3079973"/>
            <a:ext cx="9014171" cy="5780337"/>
          </a:xfrm>
          <a:custGeom>
            <a:rect b="b" l="l" r="r" t="t"/>
            <a:pathLst>
              <a:path extrusionOk="0" h="5780337" w="9014171">
                <a:moveTo>
                  <a:pt x="0" y="0"/>
                </a:moveTo>
                <a:lnTo>
                  <a:pt x="9014170" y="0"/>
                </a:lnTo>
                <a:lnTo>
                  <a:pt x="9014170" y="5780337"/>
                </a:lnTo>
                <a:lnTo>
                  <a:pt x="0" y="5780337"/>
                </a:lnTo>
                <a:lnTo>
                  <a:pt x="0" y="0"/>
                </a:lnTo>
                <a:close/>
              </a:path>
            </a:pathLst>
          </a:custGeom>
          <a:blipFill rotWithShape="1">
            <a:blip r:embed="rId4">
              <a:alphaModFix/>
            </a:blip>
            <a:stretch>
              <a:fillRect b="0" l="0" r="0" t="0"/>
            </a:stretch>
          </a:blipFill>
          <a:ln>
            <a:noFill/>
          </a:ln>
        </p:spPr>
      </p:sp>
      <p:sp>
        <p:nvSpPr>
          <p:cNvPr id="727" name="Google Shape;727;p39"/>
          <p:cNvSpPr txBox="1"/>
          <p:nvPr/>
        </p:nvSpPr>
        <p:spPr>
          <a:xfrm>
            <a:off x="-192054" y="63144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28" name="Google Shape;728;p39"/>
          <p:cNvSpPr txBox="1"/>
          <p:nvPr/>
        </p:nvSpPr>
        <p:spPr>
          <a:xfrm>
            <a:off x="6126234" y="155140"/>
            <a:ext cx="12049449"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問題五：利用電子設備創造沉浸式3D虛擬環境，讓我們身歷其境探索新世界。這是...</a:t>
            </a:r>
            <a:endParaRPr/>
          </a:p>
        </p:txBody>
      </p:sp>
      <p:sp>
        <p:nvSpPr>
          <p:cNvPr id="729" name="Google Shape;729;p39"/>
          <p:cNvSpPr txBox="1"/>
          <p:nvPr/>
        </p:nvSpPr>
        <p:spPr>
          <a:xfrm>
            <a:off x="9512885" y="3484709"/>
            <a:ext cx="7654566" cy="413829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虛擬實境 (VR)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擴增實境 (AR)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混合實境 (MR)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40"/>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35" name="Google Shape;735;p40"/>
          <p:cNvGrpSpPr/>
          <p:nvPr/>
        </p:nvGrpSpPr>
        <p:grpSpPr>
          <a:xfrm>
            <a:off x="470572" y="318494"/>
            <a:ext cx="5340470" cy="1787508"/>
            <a:chOff x="0" y="-28575"/>
            <a:chExt cx="1205103" cy="403352"/>
          </a:xfrm>
        </p:grpSpPr>
        <p:sp>
          <p:nvSpPr>
            <p:cNvPr id="736" name="Google Shape;736;p40"/>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40"/>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38" name="Google Shape;738;p40"/>
          <p:cNvSpPr/>
          <p:nvPr/>
        </p:nvSpPr>
        <p:spPr>
          <a:xfrm>
            <a:off x="498715" y="3079973"/>
            <a:ext cx="9014171" cy="5780337"/>
          </a:xfrm>
          <a:custGeom>
            <a:rect b="b" l="l" r="r" t="t"/>
            <a:pathLst>
              <a:path extrusionOk="0" h="5780337" w="9014171">
                <a:moveTo>
                  <a:pt x="0" y="0"/>
                </a:moveTo>
                <a:lnTo>
                  <a:pt x="9014170" y="0"/>
                </a:lnTo>
                <a:lnTo>
                  <a:pt x="9014170" y="5780337"/>
                </a:lnTo>
                <a:lnTo>
                  <a:pt x="0" y="5780337"/>
                </a:lnTo>
                <a:lnTo>
                  <a:pt x="0" y="0"/>
                </a:lnTo>
                <a:close/>
              </a:path>
            </a:pathLst>
          </a:custGeom>
          <a:blipFill rotWithShape="1">
            <a:blip r:embed="rId4">
              <a:alphaModFix/>
            </a:blip>
            <a:stretch>
              <a:fillRect b="0" l="0" r="0" t="0"/>
            </a:stretch>
          </a:blipFill>
          <a:ln>
            <a:noFill/>
          </a:ln>
        </p:spPr>
      </p:sp>
      <p:sp>
        <p:nvSpPr>
          <p:cNvPr id="739" name="Google Shape;739;p40"/>
          <p:cNvSpPr txBox="1"/>
          <p:nvPr/>
        </p:nvSpPr>
        <p:spPr>
          <a:xfrm>
            <a:off x="-192054" y="4914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40" name="Google Shape;740;p40"/>
          <p:cNvSpPr txBox="1"/>
          <p:nvPr/>
        </p:nvSpPr>
        <p:spPr>
          <a:xfrm>
            <a:off x="6126234" y="155140"/>
            <a:ext cx="12049449"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問題五：利用電子設備創造沉浸式3D虛擬環境，讓我們身歷其境探索新世界。這是...</a:t>
            </a:r>
            <a:endParaRPr/>
          </a:p>
        </p:txBody>
      </p:sp>
      <p:sp>
        <p:nvSpPr>
          <p:cNvPr id="741" name="Google Shape;741;p40"/>
          <p:cNvSpPr txBox="1"/>
          <p:nvPr/>
        </p:nvSpPr>
        <p:spPr>
          <a:xfrm>
            <a:off x="9512885" y="3484709"/>
            <a:ext cx="7654566" cy="4138295"/>
          </a:xfrm>
          <a:prstGeom prst="rect">
            <a:avLst/>
          </a:prstGeom>
          <a:noFill/>
          <a:ln>
            <a:noFill/>
          </a:ln>
        </p:spPr>
        <p:txBody>
          <a:bodyPr anchorCtr="0" anchor="t" bIns="0" lIns="0" spcFirstLastPara="1" rIns="0" wrap="square" tIns="0">
            <a:spAutoFit/>
          </a:bodyPr>
          <a:lstStyle/>
          <a:p>
            <a:pPr indent="-410210" lvl="1" marL="820421" marR="0" rtl="0" algn="just">
              <a:lnSpc>
                <a:spcPct val="150000"/>
              </a:lnSpc>
              <a:spcBef>
                <a:spcPts val="0"/>
              </a:spcBef>
              <a:spcAft>
                <a:spcPts val="0"/>
              </a:spcAft>
              <a:buClr>
                <a:srgbClr val="4CBED8"/>
              </a:buClr>
              <a:buSzPts val="3800"/>
              <a:buFont typeface="Arial"/>
              <a:buChar char="•"/>
            </a:pPr>
            <a:r>
              <a:rPr b="1" i="0" lang="en-US" sz="3800" u="none" cap="none" strike="noStrike">
                <a:solidFill>
                  <a:srgbClr val="4CBED8"/>
                </a:solidFill>
                <a:latin typeface="Arial"/>
                <a:ea typeface="Arial"/>
                <a:cs typeface="Arial"/>
                <a:sym typeface="Arial"/>
              </a:rPr>
              <a:t>A) 虛擬實境 (VR)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擴增實境 (AR)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混合實境 (MR)</a:t>
            </a:r>
            <a:endParaRPr/>
          </a:p>
          <a:p>
            <a:pPr indent="-410210" lvl="1" marL="820421" marR="0" rtl="0" algn="just">
              <a:lnSpc>
                <a:spcPct val="250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4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47" name="Google Shape;747;p41"/>
          <p:cNvGrpSpPr/>
          <p:nvPr/>
        </p:nvGrpSpPr>
        <p:grpSpPr>
          <a:xfrm>
            <a:off x="470572" y="318494"/>
            <a:ext cx="5340470" cy="1787508"/>
            <a:chOff x="0" y="-28575"/>
            <a:chExt cx="1205103" cy="403352"/>
          </a:xfrm>
        </p:grpSpPr>
        <p:sp>
          <p:nvSpPr>
            <p:cNvPr id="748" name="Google Shape;748;p41"/>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41"/>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50" name="Google Shape;750;p41"/>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51" name="Google Shape;751;p41"/>
          <p:cNvSpPr txBox="1"/>
          <p:nvPr/>
        </p:nvSpPr>
        <p:spPr>
          <a:xfrm>
            <a:off x="-192042" y="73722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52" name="Google Shape;752;p41"/>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問題六：以下哪項有關混合實境 (MR)的描述是正確?</a:t>
            </a:r>
            <a:endParaRPr/>
          </a:p>
        </p:txBody>
      </p:sp>
      <p:sp>
        <p:nvSpPr>
          <p:cNvPr id="753" name="Google Shape;753;p41"/>
          <p:cNvSpPr txBox="1"/>
          <p:nvPr/>
        </p:nvSpPr>
        <p:spPr>
          <a:xfrm>
            <a:off x="9313879" y="2451354"/>
            <a:ext cx="8481207" cy="6806946"/>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混合實境 (MR)現在發展已成熟，全球都在熱門應用中。</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提供互動多趣的體驗，長期應用沒有負面影響。</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結合了擴增實境(AR)的真實感和虛擬實境(VR)的沉浸感，親身體驗虛擬物品與真實環境</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42"/>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59" name="Google Shape;759;p42"/>
          <p:cNvGrpSpPr/>
          <p:nvPr/>
        </p:nvGrpSpPr>
        <p:grpSpPr>
          <a:xfrm>
            <a:off x="470572" y="318494"/>
            <a:ext cx="5340470" cy="1787508"/>
            <a:chOff x="0" y="-28575"/>
            <a:chExt cx="1205103" cy="403352"/>
          </a:xfrm>
        </p:grpSpPr>
        <p:sp>
          <p:nvSpPr>
            <p:cNvPr id="760" name="Google Shape;760;p42"/>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42"/>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62" name="Google Shape;762;p42"/>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63" name="Google Shape;763;p42"/>
          <p:cNvSpPr txBox="1"/>
          <p:nvPr/>
        </p:nvSpPr>
        <p:spPr>
          <a:xfrm>
            <a:off x="-314517" y="77140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64" name="Google Shape;764;p42"/>
          <p:cNvSpPr txBox="1"/>
          <p:nvPr/>
        </p:nvSpPr>
        <p:spPr>
          <a:xfrm>
            <a:off x="6126234" y="155140"/>
            <a:ext cx="11268732" cy="201217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問題六：以下哪項有關混合實境 (MR)的描述是正確?</a:t>
            </a:r>
            <a:endParaRPr/>
          </a:p>
        </p:txBody>
      </p:sp>
      <p:sp>
        <p:nvSpPr>
          <p:cNvPr id="765" name="Google Shape;765;p42"/>
          <p:cNvSpPr txBox="1"/>
          <p:nvPr/>
        </p:nvSpPr>
        <p:spPr>
          <a:xfrm>
            <a:off x="9313879" y="2451354"/>
            <a:ext cx="8481207" cy="6806946"/>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混合實境 (MR)現在發展已成熟，全球都在熱門應用中。</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提供互動多趣的體驗，長期應用沒有負面影響。</a:t>
            </a:r>
            <a:endParaRPr/>
          </a:p>
          <a:p>
            <a:pPr indent="-410210" lvl="1" marL="820421" marR="0" rtl="0" algn="just">
              <a:lnSpc>
                <a:spcPct val="174000"/>
              </a:lnSpc>
              <a:spcBef>
                <a:spcPts val="0"/>
              </a:spcBef>
              <a:spcAft>
                <a:spcPts val="0"/>
              </a:spcAft>
              <a:buClr>
                <a:srgbClr val="18A7EC"/>
              </a:buClr>
              <a:buSzPts val="3800"/>
              <a:buFont typeface="Arial"/>
              <a:buChar char="•"/>
            </a:pPr>
            <a:r>
              <a:rPr b="1" i="0" lang="en-US" sz="3800" u="none" cap="none" strike="noStrike">
                <a:solidFill>
                  <a:srgbClr val="18A7EC"/>
                </a:solidFill>
                <a:latin typeface="Arial"/>
                <a:ea typeface="Arial"/>
                <a:cs typeface="Arial"/>
                <a:sym typeface="Arial"/>
              </a:rPr>
              <a:t>C) 結合了擴增實境(AR)的真實感和虛擬實境(VR)的沉浸感，親身體驗虛擬物品與真實環境</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4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71" name="Google Shape;771;p43"/>
          <p:cNvGrpSpPr/>
          <p:nvPr/>
        </p:nvGrpSpPr>
        <p:grpSpPr>
          <a:xfrm>
            <a:off x="470572" y="318494"/>
            <a:ext cx="5340470" cy="1787508"/>
            <a:chOff x="0" y="-28575"/>
            <a:chExt cx="1205103" cy="403352"/>
          </a:xfrm>
        </p:grpSpPr>
        <p:sp>
          <p:nvSpPr>
            <p:cNvPr id="772" name="Google Shape;772;p43"/>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3"/>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74" name="Google Shape;774;p43"/>
          <p:cNvSpPr/>
          <p:nvPr/>
        </p:nvSpPr>
        <p:spPr>
          <a:xfrm>
            <a:off x="570310" y="2660904"/>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75" name="Google Shape;775;p43"/>
          <p:cNvSpPr txBox="1"/>
          <p:nvPr/>
        </p:nvSpPr>
        <p:spPr>
          <a:xfrm>
            <a:off x="-192067" y="543969"/>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76" name="Google Shape;776;p43"/>
          <p:cNvSpPr txBox="1"/>
          <p:nvPr/>
        </p:nvSpPr>
        <p:spPr>
          <a:xfrm>
            <a:off x="6126234" y="155140"/>
            <a:ext cx="11268732" cy="2012442"/>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問題七：你認為混合實境 (MR)對用戶有什麼負面影響?</a:t>
            </a:r>
            <a:endParaRPr/>
          </a:p>
        </p:txBody>
      </p:sp>
      <p:sp>
        <p:nvSpPr>
          <p:cNvPr id="777" name="Google Shape;777;p43"/>
          <p:cNvSpPr txBox="1"/>
          <p:nvPr/>
        </p:nvSpPr>
        <p:spPr>
          <a:xfrm>
            <a:off x="9313879" y="2451354"/>
            <a:ext cx="8481207" cy="5092446"/>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長時間戴著頭戴式裝置，可能導致眼睛疲勞或頭暈</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使用太久會讓真實世界完全消失</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若過度沉迷，可能影響學習與日常生活平衡</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經常使用就能自動提升視力</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4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83" name="Google Shape;783;p44"/>
          <p:cNvGrpSpPr/>
          <p:nvPr/>
        </p:nvGrpSpPr>
        <p:grpSpPr>
          <a:xfrm>
            <a:off x="470572" y="318494"/>
            <a:ext cx="5340470" cy="1787508"/>
            <a:chOff x="0" y="-28575"/>
            <a:chExt cx="1205103" cy="403352"/>
          </a:xfrm>
        </p:grpSpPr>
        <p:sp>
          <p:nvSpPr>
            <p:cNvPr id="784" name="Google Shape;784;p44"/>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4"/>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86" name="Google Shape;786;p44"/>
          <p:cNvSpPr/>
          <p:nvPr/>
        </p:nvSpPr>
        <p:spPr>
          <a:xfrm>
            <a:off x="570310" y="2660904"/>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87" name="Google Shape;787;p44"/>
          <p:cNvSpPr txBox="1"/>
          <p:nvPr/>
        </p:nvSpPr>
        <p:spPr>
          <a:xfrm>
            <a:off x="-280317" y="66129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88" name="Google Shape;788;p44"/>
          <p:cNvSpPr txBox="1"/>
          <p:nvPr/>
        </p:nvSpPr>
        <p:spPr>
          <a:xfrm>
            <a:off x="6126234" y="155140"/>
            <a:ext cx="11268732" cy="2012442"/>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問題七：你認為混合實境 (MR)對用戶有什麼負面影響?</a:t>
            </a:r>
            <a:endParaRPr/>
          </a:p>
        </p:txBody>
      </p:sp>
      <p:sp>
        <p:nvSpPr>
          <p:cNvPr id="789" name="Google Shape;789;p44"/>
          <p:cNvSpPr txBox="1"/>
          <p:nvPr/>
        </p:nvSpPr>
        <p:spPr>
          <a:xfrm>
            <a:off x="9313879" y="2451354"/>
            <a:ext cx="8481207" cy="5092446"/>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00EDFF"/>
              </a:buClr>
              <a:buSzPts val="3800"/>
              <a:buFont typeface="Arial"/>
              <a:buChar char="•"/>
            </a:pPr>
            <a:r>
              <a:rPr b="1" i="0" lang="en-US" sz="3800" u="none" cap="none" strike="noStrike">
                <a:solidFill>
                  <a:srgbClr val="00EDFF"/>
                </a:solidFill>
                <a:latin typeface="Arial"/>
                <a:ea typeface="Arial"/>
                <a:cs typeface="Arial"/>
                <a:sym typeface="Arial"/>
              </a:rPr>
              <a:t>A) 長時間戴著頭戴式裝置，可能導致眼睛疲勞或頭暈</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使用太久會讓真實世界完全消失</a:t>
            </a:r>
            <a:endParaRPr/>
          </a:p>
          <a:p>
            <a:pPr indent="-410210" lvl="1" marL="820421" marR="0" rtl="0" algn="just">
              <a:lnSpc>
                <a:spcPct val="174000"/>
              </a:lnSpc>
              <a:spcBef>
                <a:spcPts val="0"/>
              </a:spcBef>
              <a:spcAft>
                <a:spcPts val="0"/>
              </a:spcAft>
              <a:buClr>
                <a:srgbClr val="00EDFF"/>
              </a:buClr>
              <a:buSzPts val="3800"/>
              <a:buFont typeface="Arial"/>
              <a:buChar char="•"/>
            </a:pPr>
            <a:r>
              <a:rPr b="1" i="0" lang="en-US" sz="3800" u="none" cap="none" strike="noStrike">
                <a:solidFill>
                  <a:srgbClr val="00EDFF"/>
                </a:solidFill>
                <a:latin typeface="Arial"/>
                <a:ea typeface="Arial"/>
                <a:cs typeface="Arial"/>
                <a:sym typeface="Arial"/>
              </a:rPr>
              <a:t>C) 若過度沉迷，可能影響學習與日常生活平衡</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經常使用就能自動提升視力</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4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95" name="Google Shape;795;p45"/>
          <p:cNvGrpSpPr/>
          <p:nvPr/>
        </p:nvGrpSpPr>
        <p:grpSpPr>
          <a:xfrm>
            <a:off x="470572" y="318494"/>
            <a:ext cx="5340470" cy="1787508"/>
            <a:chOff x="0" y="-28575"/>
            <a:chExt cx="1205103" cy="403352"/>
          </a:xfrm>
        </p:grpSpPr>
        <p:sp>
          <p:nvSpPr>
            <p:cNvPr id="796" name="Google Shape;796;p45"/>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5"/>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798" name="Google Shape;798;p45"/>
          <p:cNvPicPr preferRelativeResize="0"/>
          <p:nvPr/>
        </p:nvPicPr>
        <p:blipFill rotWithShape="1">
          <a:blip r:embed="rId4">
            <a:alphaModFix/>
          </a:blip>
          <a:srcRect b="16687" l="0" r="0" t="16687"/>
          <a:stretch/>
        </p:blipFill>
        <p:spPr>
          <a:xfrm>
            <a:off x="570310" y="2660904"/>
            <a:ext cx="8743570" cy="5825403"/>
          </a:xfrm>
          <a:prstGeom prst="rect">
            <a:avLst/>
          </a:prstGeom>
          <a:noFill/>
          <a:ln>
            <a:noFill/>
          </a:ln>
        </p:spPr>
      </p:pic>
      <p:sp>
        <p:nvSpPr>
          <p:cNvPr id="799" name="Google Shape;799;p45"/>
          <p:cNvSpPr txBox="1"/>
          <p:nvPr/>
        </p:nvSpPr>
        <p:spPr>
          <a:xfrm>
            <a:off x="-192042" y="66129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00" name="Google Shape;800;p45"/>
          <p:cNvSpPr txBox="1"/>
          <p:nvPr/>
        </p:nvSpPr>
        <p:spPr>
          <a:xfrm>
            <a:off x="5811042" y="674973"/>
            <a:ext cx="12531734" cy="972512"/>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問題八：元宇宙體驗平台(RIUM)有何特色？</a:t>
            </a:r>
            <a:endParaRPr/>
          </a:p>
        </p:txBody>
      </p:sp>
      <p:sp>
        <p:nvSpPr>
          <p:cNvPr id="801" name="Google Shape;801;p45"/>
          <p:cNvSpPr txBox="1"/>
          <p:nvPr/>
        </p:nvSpPr>
        <p:spPr>
          <a:xfrm>
            <a:off x="8806750" y="1958025"/>
            <a:ext cx="9536100" cy="7709100"/>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A) 使用者可以建立與自訂三維（3D）虛擬空間，用於展示作品或舉辦活動</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只能在電腦上瀏覽，不能使用手機或 VR 裝置參與</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C) 可以透過虛擬分身（Avatar）與他人即時互動、開會或欣賞展覽</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僅限設計師和程式員使用，其他人無法登入</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46"/>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07" name="Google Shape;807;p46"/>
          <p:cNvGrpSpPr/>
          <p:nvPr/>
        </p:nvGrpSpPr>
        <p:grpSpPr>
          <a:xfrm>
            <a:off x="470572" y="318494"/>
            <a:ext cx="5340470" cy="1787508"/>
            <a:chOff x="0" y="-28575"/>
            <a:chExt cx="1205103" cy="403352"/>
          </a:xfrm>
        </p:grpSpPr>
        <p:sp>
          <p:nvSpPr>
            <p:cNvPr id="808" name="Google Shape;808;p46"/>
            <p:cNvSpPr/>
            <p:nvPr/>
          </p:nvSpPr>
          <p:spPr>
            <a:xfrm>
              <a:off x="0" y="0"/>
              <a:ext cx="1205103" cy="374777"/>
            </a:xfrm>
            <a:custGeom>
              <a:rect b="b" l="l" r="r" t="t"/>
              <a:pathLst>
                <a:path extrusionOk="0" h="374777" w="1205103">
                  <a:moveTo>
                    <a:pt x="1205103" y="31893"/>
                  </a:moveTo>
                  <a:lnTo>
                    <a:pt x="1205103" y="342884"/>
                  </a:lnTo>
                  <a:cubicBezTo>
                    <a:pt x="1205103" y="351343"/>
                    <a:pt x="1201743" y="359455"/>
                    <a:pt x="1195762" y="365436"/>
                  </a:cubicBezTo>
                  <a:cubicBezTo>
                    <a:pt x="1189781" y="371417"/>
                    <a:pt x="1181669" y="374777"/>
                    <a:pt x="1173210" y="374777"/>
                  </a:cubicBezTo>
                  <a:lnTo>
                    <a:pt x="31893" y="374777"/>
                  </a:lnTo>
                  <a:cubicBezTo>
                    <a:pt x="23434" y="374777"/>
                    <a:pt x="15322" y="371417"/>
                    <a:pt x="9341" y="365436"/>
                  </a:cubicBezTo>
                  <a:cubicBezTo>
                    <a:pt x="3360" y="359455"/>
                    <a:pt x="0" y="351343"/>
                    <a:pt x="0" y="342884"/>
                  </a:cubicBezTo>
                  <a:lnTo>
                    <a:pt x="0" y="31893"/>
                  </a:lnTo>
                  <a:cubicBezTo>
                    <a:pt x="0" y="23434"/>
                    <a:pt x="3360" y="15322"/>
                    <a:pt x="9341" y="9341"/>
                  </a:cubicBezTo>
                  <a:cubicBezTo>
                    <a:pt x="15322" y="3360"/>
                    <a:pt x="23434" y="0"/>
                    <a:pt x="31893" y="0"/>
                  </a:cubicBezTo>
                  <a:lnTo>
                    <a:pt x="1173210" y="0"/>
                  </a:lnTo>
                  <a:cubicBezTo>
                    <a:pt x="1181669" y="0"/>
                    <a:pt x="1189781" y="3360"/>
                    <a:pt x="1195762" y="9341"/>
                  </a:cubicBezTo>
                  <a:cubicBezTo>
                    <a:pt x="1201743" y="15322"/>
                    <a:pt x="1205103" y="23434"/>
                    <a:pt x="1205103" y="31893"/>
                  </a:cubicBezTo>
                  <a:close/>
                </a:path>
              </a:pathLst>
            </a:custGeom>
            <a:solidFill>
              <a:srgbClr val="1F23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6"/>
            <p:cNvSpPr txBox="1"/>
            <p:nvPr/>
          </p:nvSpPr>
          <p:spPr>
            <a:xfrm>
              <a:off x="0" y="-28575"/>
              <a:ext cx="1205103" cy="403352"/>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810" name="Google Shape;810;p46"/>
          <p:cNvPicPr preferRelativeResize="0"/>
          <p:nvPr/>
        </p:nvPicPr>
        <p:blipFill rotWithShape="1">
          <a:blip r:embed="rId4">
            <a:alphaModFix/>
          </a:blip>
          <a:srcRect b="16687" l="0" r="0" t="16687"/>
          <a:stretch/>
        </p:blipFill>
        <p:spPr>
          <a:xfrm>
            <a:off x="570310" y="2660904"/>
            <a:ext cx="8743570" cy="5825403"/>
          </a:xfrm>
          <a:prstGeom prst="rect">
            <a:avLst/>
          </a:prstGeom>
          <a:noFill/>
          <a:ln>
            <a:noFill/>
          </a:ln>
        </p:spPr>
      </p:pic>
      <p:sp>
        <p:nvSpPr>
          <p:cNvPr id="811" name="Google Shape;811;p46"/>
          <p:cNvSpPr txBox="1"/>
          <p:nvPr/>
        </p:nvSpPr>
        <p:spPr>
          <a:xfrm>
            <a:off x="-192042" y="522886"/>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12" name="Google Shape;812;p46"/>
          <p:cNvSpPr txBox="1"/>
          <p:nvPr/>
        </p:nvSpPr>
        <p:spPr>
          <a:xfrm>
            <a:off x="5943190" y="848548"/>
            <a:ext cx="13208996" cy="972512"/>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問題八：元宇宙體驗平台(RIUM)有何特色？</a:t>
            </a:r>
            <a:endParaRPr/>
          </a:p>
        </p:txBody>
      </p:sp>
      <p:sp>
        <p:nvSpPr>
          <p:cNvPr id="813" name="Google Shape;813;p46"/>
          <p:cNvSpPr txBox="1"/>
          <p:nvPr/>
        </p:nvSpPr>
        <p:spPr>
          <a:xfrm>
            <a:off x="8821699" y="1958025"/>
            <a:ext cx="9157800" cy="7709100"/>
          </a:xfrm>
          <a:prstGeom prst="rect">
            <a:avLst/>
          </a:prstGeom>
          <a:noFill/>
          <a:ln>
            <a:noFill/>
          </a:ln>
        </p:spPr>
        <p:txBody>
          <a:bodyPr anchorCtr="0" anchor="t" bIns="0" lIns="0" spcFirstLastPara="1" rIns="0" wrap="square" tIns="0">
            <a:spAutoFit/>
          </a:bodyPr>
          <a:lstStyle/>
          <a:p>
            <a:pPr indent="-410210" lvl="1" marL="820421" marR="0" rtl="0" algn="just">
              <a:lnSpc>
                <a:spcPct val="174000"/>
              </a:lnSpc>
              <a:spcBef>
                <a:spcPts val="0"/>
              </a:spcBef>
              <a:spcAft>
                <a:spcPts val="0"/>
              </a:spcAft>
              <a:buClr>
                <a:srgbClr val="00EDFF"/>
              </a:buClr>
              <a:buSzPts val="3800"/>
              <a:buFont typeface="Arial"/>
              <a:buChar char="•"/>
            </a:pPr>
            <a:r>
              <a:rPr b="1" i="0" lang="en-US" sz="3800" u="none" cap="none" strike="noStrike">
                <a:solidFill>
                  <a:srgbClr val="00EDFF"/>
                </a:solidFill>
                <a:latin typeface="Arial"/>
                <a:ea typeface="Arial"/>
                <a:cs typeface="Arial"/>
                <a:sym typeface="Arial"/>
              </a:rPr>
              <a:t>A) 使用者可以建立與自訂三維（3D）虛擬空間，用於展示作品或舉辦活動</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B) 只能在電腦上瀏覽，不能使用手機或 VR 裝置參與</a:t>
            </a:r>
            <a:endParaRPr/>
          </a:p>
          <a:p>
            <a:pPr indent="-410210" lvl="1" marL="820421" marR="0" rtl="0" algn="just">
              <a:lnSpc>
                <a:spcPct val="174000"/>
              </a:lnSpc>
              <a:spcBef>
                <a:spcPts val="0"/>
              </a:spcBef>
              <a:spcAft>
                <a:spcPts val="0"/>
              </a:spcAft>
              <a:buClr>
                <a:srgbClr val="00EDFF"/>
              </a:buClr>
              <a:buSzPts val="3800"/>
              <a:buFont typeface="Arial"/>
              <a:buChar char="•"/>
            </a:pPr>
            <a:r>
              <a:rPr b="1" i="0" lang="en-US" sz="3800" u="none" cap="none" strike="noStrike">
                <a:solidFill>
                  <a:srgbClr val="00EDFF"/>
                </a:solidFill>
                <a:latin typeface="Arial"/>
                <a:ea typeface="Arial"/>
                <a:cs typeface="Arial"/>
                <a:sym typeface="Arial"/>
              </a:rPr>
              <a:t>C) 可以透過虛擬分身（Avatar）與他人即時互動、開會或欣賞展覽</a:t>
            </a:r>
            <a:endParaRPr/>
          </a:p>
          <a:p>
            <a:pPr indent="-410210" lvl="1" marL="820421" marR="0" rtl="0" algn="just">
              <a:lnSpc>
                <a:spcPct val="174000"/>
              </a:lnSpc>
              <a:spcBef>
                <a:spcPts val="0"/>
              </a:spcBef>
              <a:spcAft>
                <a:spcPts val="0"/>
              </a:spcAft>
              <a:buClr>
                <a:srgbClr val="FFFFFF"/>
              </a:buClr>
              <a:buSzPts val="3800"/>
              <a:buFont typeface="Arial"/>
              <a:buChar char="•"/>
            </a:pPr>
            <a:r>
              <a:rPr b="1" i="0" lang="en-US" sz="3800" u="none" cap="none" strike="noStrike">
                <a:solidFill>
                  <a:srgbClr val="FFFFFF"/>
                </a:solidFill>
                <a:latin typeface="Arial"/>
                <a:ea typeface="Arial"/>
                <a:cs typeface="Arial"/>
                <a:sym typeface="Arial"/>
              </a:rPr>
              <a:t>D) 僅限設計師和程式員使用，其他人無法登入</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47"/>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grpSp>
        <p:nvGrpSpPr>
          <p:cNvPr id="819" name="Google Shape;819;p47"/>
          <p:cNvGrpSpPr/>
          <p:nvPr/>
        </p:nvGrpSpPr>
        <p:grpSpPr>
          <a:xfrm>
            <a:off x="3087319" y="1131331"/>
            <a:ext cx="12828888" cy="8005587"/>
            <a:chOff x="0" y="-95250"/>
            <a:chExt cx="3378802" cy="2108467"/>
          </a:xfrm>
        </p:grpSpPr>
        <p:sp>
          <p:nvSpPr>
            <p:cNvPr id="820" name="Google Shape;820;p47"/>
            <p:cNvSpPr/>
            <p:nvPr/>
          </p:nvSpPr>
          <p:spPr>
            <a:xfrm>
              <a:off x="0" y="0"/>
              <a:ext cx="3378802" cy="2013217"/>
            </a:xfrm>
            <a:custGeom>
              <a:rect b="b" l="l" r="r" t="t"/>
              <a:pathLst>
                <a:path extrusionOk="0" h="2013217" w="3378802">
                  <a:moveTo>
                    <a:pt x="35605" y="0"/>
                  </a:moveTo>
                  <a:lnTo>
                    <a:pt x="3343197" y="0"/>
                  </a:lnTo>
                  <a:cubicBezTo>
                    <a:pt x="3352640" y="0"/>
                    <a:pt x="3361696" y="3751"/>
                    <a:pt x="3368373" y="10428"/>
                  </a:cubicBezTo>
                  <a:cubicBezTo>
                    <a:pt x="3375051" y="17106"/>
                    <a:pt x="3378802" y="26162"/>
                    <a:pt x="3378802" y="35605"/>
                  </a:cubicBezTo>
                  <a:lnTo>
                    <a:pt x="3378802" y="1977612"/>
                  </a:lnTo>
                  <a:cubicBezTo>
                    <a:pt x="3378802" y="1987055"/>
                    <a:pt x="3375051" y="1996112"/>
                    <a:pt x="3368373" y="2002789"/>
                  </a:cubicBezTo>
                  <a:cubicBezTo>
                    <a:pt x="3361696" y="2009466"/>
                    <a:pt x="3352640" y="2013217"/>
                    <a:pt x="3343197" y="2013217"/>
                  </a:cubicBezTo>
                  <a:lnTo>
                    <a:pt x="35605" y="2013217"/>
                  </a:lnTo>
                  <a:cubicBezTo>
                    <a:pt x="26162" y="2013217"/>
                    <a:pt x="17106" y="2009466"/>
                    <a:pt x="10428" y="2002789"/>
                  </a:cubicBezTo>
                  <a:cubicBezTo>
                    <a:pt x="3751" y="1996112"/>
                    <a:pt x="0" y="1987055"/>
                    <a:pt x="0" y="1977612"/>
                  </a:cubicBezTo>
                  <a:lnTo>
                    <a:pt x="0" y="35605"/>
                  </a:lnTo>
                  <a:cubicBezTo>
                    <a:pt x="0" y="26162"/>
                    <a:pt x="3751" y="17106"/>
                    <a:pt x="10428" y="10428"/>
                  </a:cubicBezTo>
                  <a:cubicBezTo>
                    <a:pt x="17106" y="3751"/>
                    <a:pt x="26162" y="0"/>
                    <a:pt x="35605"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7"/>
            <p:cNvSpPr txBox="1"/>
            <p:nvPr/>
          </p:nvSpPr>
          <p:spPr>
            <a:xfrm>
              <a:off x="0" y="-95250"/>
              <a:ext cx="3378802" cy="2108467"/>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22" name="Google Shape;822;p47"/>
          <p:cNvSpPr txBox="1"/>
          <p:nvPr/>
        </p:nvSpPr>
        <p:spPr>
          <a:xfrm>
            <a:off x="3087319" y="2098870"/>
            <a:ext cx="12828888"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總 結</a:t>
            </a:r>
            <a:endParaRPr/>
          </a:p>
        </p:txBody>
      </p:sp>
      <p:sp>
        <p:nvSpPr>
          <p:cNvPr id="823" name="Google Shape;823;p47"/>
          <p:cNvSpPr txBox="1"/>
          <p:nvPr/>
        </p:nvSpPr>
        <p:spPr>
          <a:xfrm>
            <a:off x="3604284" y="4037326"/>
            <a:ext cx="11471853" cy="5123311"/>
          </a:xfrm>
          <a:prstGeom prst="rect">
            <a:avLst/>
          </a:prstGeom>
          <a:noFill/>
          <a:ln>
            <a:noFill/>
          </a:ln>
        </p:spPr>
        <p:txBody>
          <a:bodyPr anchorCtr="0" anchor="t" bIns="0" lIns="0" spcFirstLastPara="1" rIns="0" wrap="square" tIns="0">
            <a:spAutoFit/>
          </a:bodyPr>
          <a:lstStyle/>
          <a:p>
            <a:pPr indent="0" lvl="0" marL="0" marR="0" rtl="0" algn="ctr">
              <a:lnSpc>
                <a:spcPct val="176019"/>
              </a:lnSpc>
              <a:spcBef>
                <a:spcPts val="0"/>
              </a:spcBef>
              <a:spcAft>
                <a:spcPts val="0"/>
              </a:spcAft>
              <a:buNone/>
            </a:pPr>
            <a:r>
              <a:rPr b="0" i="0" lang="en-US" sz="3899" u="none" cap="none" strike="noStrike">
                <a:solidFill>
                  <a:srgbClr val="FFFFFF"/>
                </a:solidFill>
                <a:latin typeface="Noto Sans TC"/>
                <a:ea typeface="Noto Sans TC"/>
                <a:cs typeface="Noto Sans TC"/>
                <a:sym typeface="Noto Sans TC"/>
              </a:rPr>
              <a:t>元宇宙是一個虛實融合、高度互動的數碼空間，</a:t>
            </a:r>
            <a:endParaRPr/>
          </a:p>
          <a:p>
            <a:pPr indent="0" lvl="0" marL="0" marR="0" rtl="0" algn="ctr">
              <a:lnSpc>
                <a:spcPct val="176019"/>
              </a:lnSpc>
              <a:spcBef>
                <a:spcPts val="0"/>
              </a:spcBef>
              <a:spcAft>
                <a:spcPts val="0"/>
              </a:spcAft>
              <a:buNone/>
            </a:pPr>
            <a:r>
              <a:rPr b="0" i="0" lang="en-US" sz="3899" u="none" cap="none" strike="noStrike">
                <a:solidFill>
                  <a:srgbClr val="FFFFFF"/>
                </a:solidFill>
                <a:latin typeface="Noto Sans TC"/>
                <a:ea typeface="Noto Sans TC"/>
                <a:cs typeface="Noto Sans TC"/>
                <a:sym typeface="Noto Sans TC"/>
              </a:rPr>
              <a:t>在未來的工作、娛樂和生活中將扮演重要角色。</a:t>
            </a:r>
            <a:endParaRPr/>
          </a:p>
          <a:p>
            <a:pPr indent="0" lvl="0" marL="0" marR="0" rtl="0" algn="ctr">
              <a:lnSpc>
                <a:spcPct val="176019"/>
              </a:lnSpc>
              <a:spcBef>
                <a:spcPts val="0"/>
              </a:spcBef>
              <a:spcAft>
                <a:spcPts val="0"/>
              </a:spcAft>
              <a:buNone/>
            </a:pPr>
            <a:r>
              <a:t/>
            </a:r>
            <a:endParaRPr b="0" i="0" sz="3899" u="none" cap="none" strike="noStrike">
              <a:solidFill>
                <a:srgbClr val="FFFFFF"/>
              </a:solidFill>
              <a:latin typeface="Noto Sans TC"/>
              <a:ea typeface="Noto Sans TC"/>
              <a:cs typeface="Noto Sans TC"/>
              <a:sym typeface="Noto Sans TC"/>
            </a:endParaRPr>
          </a:p>
          <a:p>
            <a:pPr indent="0" lvl="0" marL="0" marR="0" rtl="0" algn="ctr">
              <a:lnSpc>
                <a:spcPct val="176019"/>
              </a:lnSpc>
              <a:spcBef>
                <a:spcPts val="0"/>
              </a:spcBef>
              <a:spcAft>
                <a:spcPts val="0"/>
              </a:spcAft>
              <a:buNone/>
            </a:pPr>
            <a:r>
              <a:rPr b="0" i="0" lang="en-US" sz="3899" u="none" cap="none" strike="noStrike">
                <a:solidFill>
                  <a:srgbClr val="FFFFFF"/>
                </a:solidFill>
                <a:latin typeface="Noto Sans TC"/>
                <a:ea typeface="Noto Sans TC"/>
                <a:cs typeface="Noto Sans TC"/>
                <a:sym typeface="Noto Sans TC"/>
              </a:rPr>
              <a:t>同時是通往未來數碼世界的重要門戶，它將改變</a:t>
            </a:r>
            <a:endParaRPr/>
          </a:p>
          <a:p>
            <a:pPr indent="0" lvl="0" marL="0" marR="0" rtl="0" algn="ctr">
              <a:lnSpc>
                <a:spcPct val="176019"/>
              </a:lnSpc>
              <a:spcBef>
                <a:spcPts val="0"/>
              </a:spcBef>
              <a:spcAft>
                <a:spcPts val="0"/>
              </a:spcAft>
              <a:buNone/>
            </a:pPr>
            <a:r>
              <a:rPr b="0" i="0" lang="en-US" sz="3899" u="none" cap="none" strike="noStrike">
                <a:solidFill>
                  <a:srgbClr val="FFFFFF"/>
                </a:solidFill>
                <a:latin typeface="Noto Sans TC"/>
                <a:ea typeface="Noto Sans TC"/>
                <a:cs typeface="Noto Sans TC"/>
                <a:sym typeface="Noto Sans TC"/>
              </a:rPr>
              <a:t>人類的生活，值得我們共同期待和探索。</a:t>
            </a:r>
            <a:endParaRPr/>
          </a:p>
          <a:p>
            <a:pPr indent="0" lvl="0" marL="0" marR="0" rtl="0" algn="ctr">
              <a:lnSpc>
                <a:spcPct val="176019"/>
              </a:lnSpc>
              <a:spcBef>
                <a:spcPts val="0"/>
              </a:spcBef>
              <a:spcAft>
                <a:spcPts val="0"/>
              </a:spcAft>
              <a:buNone/>
            </a:pPr>
            <a:r>
              <a:t/>
            </a:r>
            <a:endParaRPr b="0" i="0" sz="3899" u="none" cap="none" strike="noStrike">
              <a:solidFill>
                <a:srgbClr val="FFFFFF"/>
              </a:solidFill>
              <a:latin typeface="Noto Sans TC"/>
              <a:ea typeface="Noto Sans TC"/>
              <a:cs typeface="Noto Sans TC"/>
              <a:sym typeface="Noto Sans TC"/>
            </a:endParaRPr>
          </a:p>
        </p:txBody>
      </p:sp>
      <p:cxnSp>
        <p:nvCxnSpPr>
          <p:cNvPr id="824" name="Google Shape;824;p47"/>
          <p:cNvCxnSpPr/>
          <p:nvPr/>
        </p:nvCxnSpPr>
        <p:spPr>
          <a:xfrm>
            <a:off x="5492984" y="3502104"/>
            <a:ext cx="8246157" cy="0"/>
          </a:xfrm>
          <a:prstGeom prst="straightConnector1">
            <a:avLst/>
          </a:prstGeom>
          <a:noFill/>
          <a:ln cap="flat" cmpd="sng" w="66675">
            <a:solidFill>
              <a:srgbClr val="FFFFFF"/>
            </a:solidFill>
            <a:prstDash val="solid"/>
            <a:round/>
            <a:headEnd len="lg" w="lg" type="oval"/>
            <a:tailEnd len="lg" w="lg" type="oval"/>
          </a:ln>
        </p:spPr>
      </p:cxnSp>
      <p:sp>
        <p:nvSpPr>
          <p:cNvPr id="825" name="Google Shape;825;p47"/>
          <p:cNvSpPr/>
          <p:nvPr/>
        </p:nvSpPr>
        <p:spPr>
          <a:xfrm>
            <a:off x="13357519" y="1984570"/>
            <a:ext cx="4670298" cy="8229600"/>
          </a:xfrm>
          <a:custGeom>
            <a:rect b="b" l="l" r="r" t="t"/>
            <a:pathLst>
              <a:path extrusionOk="0" h="8229600" w="4670298">
                <a:moveTo>
                  <a:pt x="0" y="0"/>
                </a:moveTo>
                <a:lnTo>
                  <a:pt x="4670298" y="0"/>
                </a:lnTo>
                <a:lnTo>
                  <a:pt x="4670298" y="8229600"/>
                </a:lnTo>
                <a:lnTo>
                  <a:pt x="0" y="822960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48"/>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9" l="-39058" r="-7280" t="-2806"/>
            </a:stretch>
          </a:blipFill>
          <a:ln>
            <a:noFill/>
          </a:ln>
        </p:spPr>
      </p:sp>
      <p:sp>
        <p:nvSpPr>
          <p:cNvPr id="831" name="Google Shape;831;p48"/>
          <p:cNvSpPr/>
          <p:nvPr/>
        </p:nvSpPr>
        <p:spPr>
          <a:xfrm>
            <a:off x="-5538778" y="5915050"/>
            <a:ext cx="10551506" cy="10551506"/>
          </a:xfrm>
          <a:custGeom>
            <a:rect b="b" l="l" r="r" t="t"/>
            <a:pathLst>
              <a:path extrusionOk="0" h="10551506" w="10551506">
                <a:moveTo>
                  <a:pt x="0" y="0"/>
                </a:moveTo>
                <a:lnTo>
                  <a:pt x="10551506" y="0"/>
                </a:lnTo>
                <a:lnTo>
                  <a:pt x="10551506" y="10551506"/>
                </a:lnTo>
                <a:lnTo>
                  <a:pt x="0" y="10551506"/>
                </a:lnTo>
                <a:lnTo>
                  <a:pt x="0" y="0"/>
                </a:lnTo>
                <a:close/>
              </a:path>
            </a:pathLst>
          </a:custGeom>
          <a:blipFill rotWithShape="1">
            <a:blip r:embed="rId4">
              <a:alphaModFix/>
            </a:blip>
            <a:stretch>
              <a:fillRect b="0" l="0" r="0" t="0"/>
            </a:stretch>
          </a:blipFill>
          <a:ln>
            <a:noFill/>
          </a:ln>
        </p:spPr>
      </p:sp>
      <p:sp>
        <p:nvSpPr>
          <p:cNvPr id="832" name="Google Shape;832;p48"/>
          <p:cNvSpPr/>
          <p:nvPr/>
        </p:nvSpPr>
        <p:spPr>
          <a:xfrm>
            <a:off x="13684656" y="-4177644"/>
            <a:ext cx="8355287" cy="8355287"/>
          </a:xfrm>
          <a:custGeom>
            <a:rect b="b" l="l" r="r" t="t"/>
            <a:pathLst>
              <a:path extrusionOk="0" h="8355287" w="8355287">
                <a:moveTo>
                  <a:pt x="0" y="0"/>
                </a:moveTo>
                <a:lnTo>
                  <a:pt x="8355287" y="0"/>
                </a:lnTo>
                <a:lnTo>
                  <a:pt x="8355287" y="8355288"/>
                </a:lnTo>
                <a:lnTo>
                  <a:pt x="0" y="8355288"/>
                </a:lnTo>
                <a:lnTo>
                  <a:pt x="0" y="0"/>
                </a:lnTo>
                <a:close/>
              </a:path>
            </a:pathLst>
          </a:custGeom>
          <a:blipFill rotWithShape="1">
            <a:blip r:embed="rId5">
              <a:alphaModFix amt="50000"/>
            </a:blip>
            <a:stretch>
              <a:fillRect b="0" l="0" r="0" t="0"/>
            </a:stretch>
          </a:blipFill>
          <a:ln>
            <a:noFill/>
          </a:ln>
        </p:spPr>
      </p:sp>
      <p:sp>
        <p:nvSpPr>
          <p:cNvPr id="833" name="Google Shape;833;p48"/>
          <p:cNvSpPr/>
          <p:nvPr/>
        </p:nvSpPr>
        <p:spPr>
          <a:xfrm>
            <a:off x="14261850" y="6686550"/>
            <a:ext cx="7200900" cy="7200900"/>
          </a:xfrm>
          <a:custGeom>
            <a:rect b="b" l="l" r="r" t="t"/>
            <a:pathLst>
              <a:path extrusionOk="0" h="7200900" w="7200900">
                <a:moveTo>
                  <a:pt x="0" y="0"/>
                </a:moveTo>
                <a:lnTo>
                  <a:pt x="7200900" y="0"/>
                </a:lnTo>
                <a:lnTo>
                  <a:pt x="7200900" y="7200900"/>
                </a:lnTo>
                <a:lnTo>
                  <a:pt x="0" y="7200900"/>
                </a:lnTo>
                <a:lnTo>
                  <a:pt x="0" y="0"/>
                </a:lnTo>
                <a:close/>
              </a:path>
            </a:pathLst>
          </a:custGeom>
          <a:blipFill rotWithShape="1">
            <a:blip r:embed="rId6">
              <a:alphaModFix amt="50000"/>
            </a:blip>
            <a:stretch>
              <a:fillRect b="0" l="0" r="0" t="0"/>
            </a:stretch>
          </a:blipFill>
          <a:ln>
            <a:noFill/>
          </a:ln>
        </p:spPr>
      </p:sp>
      <p:sp>
        <p:nvSpPr>
          <p:cNvPr id="834" name="Google Shape;834;p48"/>
          <p:cNvSpPr/>
          <p:nvPr/>
        </p:nvSpPr>
        <p:spPr>
          <a:xfrm>
            <a:off x="-248195" y="6359481"/>
            <a:ext cx="13517492" cy="319504"/>
          </a:xfrm>
          <a:custGeom>
            <a:rect b="b" l="l" r="r" t="t"/>
            <a:pathLst>
              <a:path extrusionOk="0" h="319504" w="13517492">
                <a:moveTo>
                  <a:pt x="0" y="0"/>
                </a:moveTo>
                <a:lnTo>
                  <a:pt x="13517491" y="0"/>
                </a:lnTo>
                <a:lnTo>
                  <a:pt x="13517491" y="319504"/>
                </a:lnTo>
                <a:lnTo>
                  <a:pt x="0" y="319504"/>
                </a:lnTo>
                <a:lnTo>
                  <a:pt x="0" y="0"/>
                </a:lnTo>
                <a:close/>
              </a:path>
            </a:pathLst>
          </a:custGeom>
          <a:blipFill rotWithShape="1">
            <a:blip r:embed="rId7">
              <a:alphaModFix/>
            </a:blip>
            <a:stretch>
              <a:fillRect b="0" l="0" r="0" t="0"/>
            </a:stretch>
          </a:blipFill>
          <a:ln>
            <a:noFill/>
          </a:ln>
        </p:spPr>
      </p:sp>
      <p:grpSp>
        <p:nvGrpSpPr>
          <p:cNvPr id="835" name="Google Shape;835;p48"/>
          <p:cNvGrpSpPr/>
          <p:nvPr/>
        </p:nvGrpSpPr>
        <p:grpSpPr>
          <a:xfrm>
            <a:off x="-2630935" y="6486672"/>
            <a:ext cx="15862500" cy="3199514"/>
            <a:chOff x="0" y="-38100"/>
            <a:chExt cx="4218579" cy="850900"/>
          </a:xfrm>
        </p:grpSpPr>
        <p:sp>
          <p:nvSpPr>
            <p:cNvPr id="836" name="Google Shape;836;p48"/>
            <p:cNvSpPr/>
            <p:nvPr/>
          </p:nvSpPr>
          <p:spPr>
            <a:xfrm>
              <a:off x="0" y="0"/>
              <a:ext cx="4218579" cy="812800"/>
            </a:xfrm>
            <a:custGeom>
              <a:rect b="b" l="l" r="r" t="t"/>
              <a:pathLst>
                <a:path extrusionOk="0" h="812800" w="4218579">
                  <a:moveTo>
                    <a:pt x="0" y="0"/>
                  </a:moveTo>
                  <a:lnTo>
                    <a:pt x="4218579" y="0"/>
                  </a:lnTo>
                  <a:lnTo>
                    <a:pt x="4218579" y="812800"/>
                  </a:lnTo>
                  <a:lnTo>
                    <a:pt x="0" y="812800"/>
                  </a:lnTo>
                  <a:close/>
                </a:path>
              </a:pathLst>
            </a:custGeom>
            <a:gradFill>
              <a:gsLst>
                <a:gs pos="0">
                  <a:srgbClr val="1719CF"/>
                </a:gs>
                <a:gs pos="100000">
                  <a:srgbClr val="0DCF7E"/>
                </a:gs>
              </a:gsLst>
              <a:lin ang="2700000" scaled="0"/>
            </a:gradFill>
            <a:ln>
              <a:noFill/>
            </a:ln>
          </p:spPr>
        </p:sp>
        <p:sp>
          <p:nvSpPr>
            <p:cNvPr id="837" name="Google Shape;837;p48"/>
            <p:cNvSpPr txBox="1"/>
            <p:nvPr/>
          </p:nvSpPr>
          <p:spPr>
            <a:xfrm>
              <a:off x="0" y="-38100"/>
              <a:ext cx="4218579"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38" name="Google Shape;838;p48"/>
          <p:cNvSpPr/>
          <p:nvPr/>
        </p:nvSpPr>
        <p:spPr>
          <a:xfrm>
            <a:off x="413165" y="6918925"/>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8">
              <a:alphaModFix/>
            </a:blip>
            <a:stretch>
              <a:fillRect b="0" l="0" r="0" t="0"/>
            </a:stretch>
          </a:blipFill>
          <a:ln>
            <a:noFill/>
          </a:ln>
        </p:spPr>
      </p:sp>
      <p:sp>
        <p:nvSpPr>
          <p:cNvPr id="839" name="Google Shape;839;p48"/>
          <p:cNvSpPr/>
          <p:nvPr/>
        </p:nvSpPr>
        <p:spPr>
          <a:xfrm>
            <a:off x="413165" y="8760467"/>
            <a:ext cx="625060" cy="625060"/>
          </a:xfrm>
          <a:custGeom>
            <a:rect b="b" l="l" r="r" t="t"/>
            <a:pathLst>
              <a:path extrusionOk="0" h="625060" w="625060">
                <a:moveTo>
                  <a:pt x="0" y="0"/>
                </a:moveTo>
                <a:lnTo>
                  <a:pt x="625060" y="0"/>
                </a:lnTo>
                <a:lnTo>
                  <a:pt x="625060" y="625060"/>
                </a:lnTo>
                <a:lnTo>
                  <a:pt x="0" y="625060"/>
                </a:lnTo>
                <a:lnTo>
                  <a:pt x="0" y="0"/>
                </a:lnTo>
                <a:close/>
              </a:path>
            </a:pathLst>
          </a:custGeom>
          <a:blipFill rotWithShape="1">
            <a:blip r:embed="rId9">
              <a:alphaModFix/>
            </a:blip>
            <a:stretch>
              <a:fillRect b="0" l="0" r="0" t="0"/>
            </a:stretch>
          </a:blipFill>
          <a:ln>
            <a:noFill/>
          </a:ln>
        </p:spPr>
      </p:sp>
      <p:sp>
        <p:nvSpPr>
          <p:cNvPr id="840" name="Google Shape;840;p48"/>
          <p:cNvSpPr/>
          <p:nvPr/>
        </p:nvSpPr>
        <p:spPr>
          <a:xfrm>
            <a:off x="413165" y="7840131"/>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10">
              <a:alphaModFix/>
            </a:blip>
            <a:stretch>
              <a:fillRect b="0" l="0" r="0" t="0"/>
            </a:stretch>
          </a:blipFill>
          <a:ln>
            <a:noFill/>
          </a:ln>
        </p:spPr>
      </p:sp>
      <p:sp>
        <p:nvSpPr>
          <p:cNvPr id="841" name="Google Shape;841;p48"/>
          <p:cNvSpPr txBox="1"/>
          <p:nvPr/>
        </p:nvSpPr>
        <p:spPr>
          <a:xfrm>
            <a:off x="1658601" y="749823"/>
            <a:ext cx="9155881" cy="5276283"/>
          </a:xfrm>
          <a:prstGeom prst="rect">
            <a:avLst/>
          </a:prstGeom>
          <a:noFill/>
          <a:ln>
            <a:noFill/>
          </a:ln>
        </p:spPr>
        <p:txBody>
          <a:bodyPr anchorCtr="0" anchor="t" bIns="0" lIns="0" spcFirstLastPara="1" rIns="0" wrap="square" tIns="0">
            <a:spAutoFit/>
          </a:bodyPr>
          <a:lstStyle/>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THANK</a:t>
            </a:r>
            <a:endParaRPr/>
          </a:p>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YOU</a:t>
            </a:r>
            <a:endParaRPr/>
          </a:p>
        </p:txBody>
      </p:sp>
      <p:sp>
        <p:nvSpPr>
          <p:cNvPr id="842" name="Google Shape;842;p48"/>
          <p:cNvSpPr txBox="1"/>
          <p:nvPr/>
        </p:nvSpPr>
        <p:spPr>
          <a:xfrm>
            <a:off x="1229475" y="6996505"/>
            <a:ext cx="2697639"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3422 3161</a:t>
            </a:r>
            <a:endParaRPr/>
          </a:p>
        </p:txBody>
      </p:sp>
      <p:sp>
        <p:nvSpPr>
          <p:cNvPr id="843" name="Google Shape;843;p48"/>
          <p:cNvSpPr txBox="1"/>
          <p:nvPr/>
        </p:nvSpPr>
        <p:spPr>
          <a:xfrm>
            <a:off x="1229475" y="7913477"/>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medialiteray.hk</a:t>
            </a:r>
            <a:endParaRPr/>
          </a:p>
        </p:txBody>
      </p:sp>
      <p:sp>
        <p:nvSpPr>
          <p:cNvPr id="844" name="Google Shape;844;p48"/>
          <p:cNvSpPr txBox="1"/>
          <p:nvPr/>
        </p:nvSpPr>
        <p:spPr>
          <a:xfrm>
            <a:off x="1229475" y="8831052"/>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wmc@hkfyg.org.hk</a:t>
            </a:r>
            <a:endParaRPr/>
          </a:p>
        </p:txBody>
      </p:sp>
      <p:sp>
        <p:nvSpPr>
          <p:cNvPr id="845" name="Google Shape;845;p48"/>
          <p:cNvSpPr/>
          <p:nvPr/>
        </p:nvSpPr>
        <p:spPr>
          <a:xfrm>
            <a:off x="12330192" y="1028700"/>
            <a:ext cx="5872162" cy="5872162"/>
          </a:xfrm>
          <a:custGeom>
            <a:rect b="b" l="l" r="r" t="t"/>
            <a:pathLst>
              <a:path extrusionOk="0" h="5872162" w="5872162">
                <a:moveTo>
                  <a:pt x="0" y="0"/>
                </a:moveTo>
                <a:lnTo>
                  <a:pt x="5872163" y="0"/>
                </a:lnTo>
                <a:lnTo>
                  <a:pt x="5872163" y="5872162"/>
                </a:lnTo>
                <a:lnTo>
                  <a:pt x="0" y="5872162"/>
                </a:lnTo>
                <a:lnTo>
                  <a:pt x="0" y="0"/>
                </a:lnTo>
                <a:close/>
              </a:path>
            </a:pathLst>
          </a:custGeom>
          <a:blipFill rotWithShape="1">
            <a:blip r:embed="rId11">
              <a:alphaModFix amt="31999"/>
            </a:blip>
            <a:stretch>
              <a:fillRect b="0" l="0" r="0" t="0"/>
            </a:stretch>
          </a:blipFill>
          <a:ln>
            <a:noFill/>
          </a:ln>
        </p:spPr>
      </p:sp>
      <p:sp>
        <p:nvSpPr>
          <p:cNvPr id="846" name="Google Shape;846;p48"/>
          <p:cNvSpPr/>
          <p:nvPr/>
        </p:nvSpPr>
        <p:spPr>
          <a:xfrm>
            <a:off x="12279264" y="1415518"/>
            <a:ext cx="5974019" cy="8229600"/>
          </a:xfrm>
          <a:custGeom>
            <a:rect b="b" l="l" r="r" t="t"/>
            <a:pathLst>
              <a:path extrusionOk="0" h="8229600" w="5974019">
                <a:moveTo>
                  <a:pt x="0" y="0"/>
                </a:moveTo>
                <a:lnTo>
                  <a:pt x="5974019" y="0"/>
                </a:lnTo>
                <a:lnTo>
                  <a:pt x="5974019" y="8229600"/>
                </a:lnTo>
                <a:lnTo>
                  <a:pt x="0" y="8229600"/>
                </a:lnTo>
                <a:lnTo>
                  <a:pt x="0" y="0"/>
                </a:lnTo>
                <a:close/>
              </a:path>
            </a:pathLst>
          </a:custGeom>
          <a:blipFill rotWithShape="1">
            <a:blip r:embed="rId12">
              <a:alphaModFix/>
            </a:blip>
            <a:stretch>
              <a:fillRect b="0" l="0" r="0" t="0"/>
            </a:stretch>
          </a:blipFill>
          <a:ln>
            <a:noFill/>
          </a:ln>
        </p:spPr>
      </p:sp>
      <p:sp>
        <p:nvSpPr>
          <p:cNvPr id="847" name="Google Shape;847;p48"/>
          <p:cNvSpPr txBox="1"/>
          <p:nvPr/>
        </p:nvSpPr>
        <p:spPr>
          <a:xfrm>
            <a:off x="5153769" y="6910176"/>
            <a:ext cx="3711922"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Noto Sans TC"/>
                <a:ea typeface="Noto Sans TC"/>
                <a:cs typeface="Noto Sans TC"/>
                <a:sym typeface="Noto Sans TC"/>
              </a:rPr>
              <a:t>uTouch網上外展輔導服務</a:t>
            </a:r>
            <a:endParaRPr/>
          </a:p>
        </p:txBody>
      </p:sp>
      <p:sp>
        <p:nvSpPr>
          <p:cNvPr id="848" name="Google Shape;848;p48"/>
          <p:cNvSpPr txBox="1"/>
          <p:nvPr/>
        </p:nvSpPr>
        <p:spPr>
          <a:xfrm>
            <a:off x="5125481" y="8572289"/>
            <a:ext cx="1269950"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Noto Sans TC"/>
                <a:ea typeface="Noto Sans TC"/>
                <a:cs typeface="Noto Sans TC"/>
                <a:sym typeface="Noto Sans TC"/>
              </a:rPr>
              <a:t>關心一線</a:t>
            </a:r>
            <a:endParaRPr/>
          </a:p>
        </p:txBody>
      </p:sp>
      <p:sp>
        <p:nvSpPr>
          <p:cNvPr id="849" name="Google Shape;849;p48"/>
          <p:cNvSpPr txBox="1"/>
          <p:nvPr/>
        </p:nvSpPr>
        <p:spPr>
          <a:xfrm>
            <a:off x="5175175" y="9061240"/>
            <a:ext cx="1245840" cy="422275"/>
          </a:xfrm>
          <a:prstGeom prst="rect">
            <a:avLst/>
          </a:prstGeom>
          <a:noFill/>
          <a:ln>
            <a:noFill/>
          </a:ln>
        </p:spPr>
        <p:txBody>
          <a:bodyPr anchorCtr="0" anchor="t" bIns="0" lIns="0" spcFirstLastPara="1" rIns="0" wrap="square" tIns="0">
            <a:spAutoFit/>
          </a:bodyPr>
          <a:lstStyle/>
          <a:p>
            <a:pPr indent="-269873" lvl="1" marL="539746" marR="0" rtl="0" algn="l">
              <a:lnSpc>
                <a:spcPct val="140016"/>
              </a:lnSpc>
              <a:spcBef>
                <a:spcPts val="0"/>
              </a:spcBef>
              <a:spcAft>
                <a:spcPts val="0"/>
              </a:spcAft>
              <a:buClr>
                <a:srgbClr val="FFFFFF"/>
              </a:buClr>
              <a:buSzPts val="2499"/>
              <a:buFont typeface="Arial"/>
              <a:buChar char="•"/>
            </a:pPr>
            <a:r>
              <a:rPr b="0" i="0" lang="en-US" sz="2499" u="none" cap="none" strike="noStrike">
                <a:solidFill>
                  <a:srgbClr val="FFFFFF"/>
                </a:solidFill>
                <a:latin typeface="Noto Sans TC"/>
                <a:ea typeface="Noto Sans TC"/>
                <a:cs typeface="Noto Sans TC"/>
                <a:sym typeface="Noto Sans TC"/>
              </a:rPr>
              <a:t>熱線 </a:t>
            </a:r>
            <a:endParaRPr/>
          </a:p>
        </p:txBody>
      </p:sp>
      <p:sp>
        <p:nvSpPr>
          <p:cNvPr id="850" name="Google Shape;850;p48"/>
          <p:cNvSpPr txBox="1"/>
          <p:nvPr/>
        </p:nvSpPr>
        <p:spPr>
          <a:xfrm>
            <a:off x="6458774" y="9070776"/>
            <a:ext cx="1828800" cy="3846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2777 8899</a:t>
            </a:r>
            <a:endParaRPr/>
          </a:p>
        </p:txBody>
      </p:sp>
      <p:sp>
        <p:nvSpPr>
          <p:cNvPr id="851" name="Google Shape;851;p48"/>
          <p:cNvSpPr txBox="1"/>
          <p:nvPr/>
        </p:nvSpPr>
        <p:spPr>
          <a:xfrm>
            <a:off x="5153769" y="7456277"/>
            <a:ext cx="3942606" cy="850900"/>
          </a:xfrm>
          <a:prstGeom prst="rect">
            <a:avLst/>
          </a:prstGeom>
          <a:noFill/>
          <a:ln>
            <a:noFill/>
          </a:ln>
        </p:spPr>
        <p:txBody>
          <a:bodyPr anchorCtr="0" anchor="t" bIns="0" lIns="0" spcFirstLastPara="1" rIns="0" wrap="square" tIns="0">
            <a:spAutoFit/>
          </a:bodyPr>
          <a:lstStyle/>
          <a:p>
            <a:pPr indent="-269873" lvl="1" marL="539746" marR="0" rtl="0" algn="l">
              <a:lnSpc>
                <a:spcPct val="140016"/>
              </a:lnSpc>
              <a:spcBef>
                <a:spcPts val="0"/>
              </a:spcBef>
              <a:spcAft>
                <a:spcPts val="0"/>
              </a:spcAft>
              <a:buClr>
                <a:srgbClr val="FFFFFF"/>
              </a:buClr>
              <a:buSzPts val="2499"/>
              <a:buFont typeface="Arial"/>
              <a:buChar char="•"/>
            </a:pPr>
            <a:r>
              <a:rPr b="0" i="0" lang="en-US" sz="2499" u="none" cap="none" strike="noStrike">
                <a:solidFill>
                  <a:srgbClr val="FFFFFF"/>
                </a:solidFill>
                <a:latin typeface="Montserrat"/>
                <a:ea typeface="Montserrat"/>
                <a:cs typeface="Montserrat"/>
                <a:sym typeface="Montserrat"/>
              </a:rPr>
              <a:t>utouch.hk</a:t>
            </a:r>
            <a:endParaRPr/>
          </a:p>
          <a:p>
            <a:pPr indent="-269873" lvl="1" marL="539746" marR="0" rtl="0" algn="l">
              <a:lnSpc>
                <a:spcPct val="140016"/>
              </a:lnSpc>
              <a:spcBef>
                <a:spcPts val="0"/>
              </a:spcBef>
              <a:spcAft>
                <a:spcPts val="0"/>
              </a:spcAft>
              <a:buClr>
                <a:srgbClr val="FFFFFF"/>
              </a:buClr>
              <a:buSzPts val="2499"/>
              <a:buFont typeface="Arial"/>
              <a:buChar char="•"/>
            </a:pPr>
            <a:r>
              <a:rPr b="0" i="0" lang="en-US" sz="2499" u="none" cap="none" strike="noStrike">
                <a:solidFill>
                  <a:srgbClr val="FFFFFF"/>
                </a:solidFill>
                <a:latin typeface="Montserrat"/>
                <a:ea typeface="Montserrat"/>
                <a:cs typeface="Montserrat"/>
                <a:sym typeface="Montserrat"/>
              </a:rPr>
              <a:t>WhatsApp 6277 8899</a:t>
            </a:r>
            <a:endParaRPr/>
          </a:p>
        </p:txBody>
      </p:sp>
      <p:cxnSp>
        <p:nvCxnSpPr>
          <p:cNvPr id="852" name="Google Shape;852;p48"/>
          <p:cNvCxnSpPr/>
          <p:nvPr/>
        </p:nvCxnSpPr>
        <p:spPr>
          <a:xfrm>
            <a:off x="4764364" y="6754391"/>
            <a:ext cx="0" cy="2777490"/>
          </a:xfrm>
          <a:prstGeom prst="straightConnector1">
            <a:avLst/>
          </a:prstGeom>
          <a:noFill/>
          <a:ln cap="flat" cmpd="sng" w="38100">
            <a:solidFill>
              <a:srgbClr val="FFFFFF"/>
            </a:solidFill>
            <a:prstDash val="solid"/>
            <a:round/>
            <a:headEnd len="sm" w="sm" type="none"/>
            <a:tailEnd len="sm" w="sm" type="none"/>
          </a:ln>
        </p:spPr>
      </p:cxnSp>
      <p:cxnSp>
        <p:nvCxnSpPr>
          <p:cNvPr id="853" name="Google Shape;853;p48"/>
          <p:cNvCxnSpPr/>
          <p:nvPr/>
        </p:nvCxnSpPr>
        <p:spPr>
          <a:xfrm>
            <a:off x="9401175" y="6754391"/>
            <a:ext cx="0" cy="2777490"/>
          </a:xfrm>
          <a:prstGeom prst="straightConnector1">
            <a:avLst/>
          </a:prstGeom>
          <a:noFill/>
          <a:ln cap="flat" cmpd="sng" w="38100">
            <a:solidFill>
              <a:srgbClr val="FFFFFF"/>
            </a:solidFill>
            <a:prstDash val="solid"/>
            <a:round/>
            <a:headEnd len="sm" w="sm" type="none"/>
            <a:tailEnd len="sm" w="sm" type="none"/>
          </a:ln>
        </p:spPr>
      </p:cxnSp>
      <p:pic>
        <p:nvPicPr>
          <p:cNvPr id="854" name="Google Shape;854;p48"/>
          <p:cNvPicPr preferRelativeResize="0"/>
          <p:nvPr/>
        </p:nvPicPr>
        <p:blipFill rotWithShape="1">
          <a:blip r:embed="rId13">
            <a:alphaModFix/>
          </a:blip>
          <a:srcRect b="0" l="0" r="0" t="0"/>
          <a:stretch/>
        </p:blipFill>
        <p:spPr>
          <a:xfrm>
            <a:off x="12693960" y="9243803"/>
            <a:ext cx="1150673" cy="1035605"/>
          </a:xfrm>
          <a:prstGeom prst="rect">
            <a:avLst/>
          </a:prstGeom>
          <a:noFill/>
          <a:ln>
            <a:noFill/>
          </a:ln>
        </p:spPr>
      </p:pic>
      <p:sp>
        <p:nvSpPr>
          <p:cNvPr id="855" name="Google Shape;855;p48"/>
          <p:cNvSpPr txBox="1"/>
          <p:nvPr/>
        </p:nvSpPr>
        <p:spPr>
          <a:xfrm>
            <a:off x="9664943" y="6743079"/>
            <a:ext cx="1828800" cy="2911800"/>
          </a:xfrm>
          <a:prstGeom prst="rect">
            <a:avLst/>
          </a:prstGeom>
          <a:noFill/>
          <a:ln>
            <a:noFill/>
          </a:ln>
        </p:spPr>
        <p:txBody>
          <a:bodyPr anchorCtr="0" anchor="t" bIns="0" lIns="0" spcFirstLastPara="1" rIns="0" wrap="square" tIns="0">
            <a:spAutoFit/>
          </a:bodyPr>
          <a:lstStyle/>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課</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後</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問</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卷</a:t>
            </a:r>
            <a:endParaRPr/>
          </a:p>
        </p:txBody>
      </p:sp>
      <p:pic>
        <p:nvPicPr>
          <p:cNvPr id="856" name="Google Shape;856;p48"/>
          <p:cNvPicPr preferRelativeResize="0"/>
          <p:nvPr/>
        </p:nvPicPr>
        <p:blipFill rotWithShape="1">
          <a:blip r:embed="rId14">
            <a:alphaModFix/>
          </a:blip>
          <a:srcRect b="0" l="0" r="0" t="0"/>
          <a:stretch/>
        </p:blipFill>
        <p:spPr>
          <a:xfrm>
            <a:off x="10188314" y="6709335"/>
            <a:ext cx="2981597" cy="298159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g3f2203af5a6_3_0"/>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0" l="-39060" r="-7280" t="-2810"/>
            </a:stretch>
          </a:blipFill>
          <a:ln>
            <a:noFill/>
          </a:ln>
        </p:spPr>
      </p:sp>
      <p:cxnSp>
        <p:nvCxnSpPr>
          <p:cNvPr id="862" name="Google Shape;862;g3f2203af5a6_3_0"/>
          <p:cNvCxnSpPr/>
          <p:nvPr/>
        </p:nvCxnSpPr>
        <p:spPr>
          <a:xfrm>
            <a:off x="4048368" y="1779587"/>
            <a:ext cx="10636800" cy="0"/>
          </a:xfrm>
          <a:prstGeom prst="straightConnector1">
            <a:avLst/>
          </a:prstGeom>
          <a:noFill/>
          <a:ln cap="flat" cmpd="sng" w="76200">
            <a:solidFill>
              <a:srgbClr val="FFFFFF"/>
            </a:solidFill>
            <a:prstDash val="solid"/>
            <a:round/>
            <a:headEnd len="lg" w="lg" type="oval"/>
            <a:tailEnd len="lg" w="lg" type="oval"/>
          </a:ln>
        </p:spPr>
      </p:cxnSp>
      <p:graphicFrame>
        <p:nvGraphicFramePr>
          <p:cNvPr id="863" name="Google Shape;863;g3f2203af5a6_3_0"/>
          <p:cNvGraphicFramePr/>
          <p:nvPr/>
        </p:nvGraphicFramePr>
        <p:xfrm>
          <a:off x="4963305" y="1936265"/>
          <a:ext cx="3000000" cy="3000000"/>
        </p:xfrm>
        <a:graphic>
          <a:graphicData uri="http://schemas.openxmlformats.org/drawingml/2006/table">
            <a:tbl>
              <a:tblPr>
                <a:noFill/>
                <a:tableStyleId>{3F68D8FE-AA08-4A39-9D4E-348336D1EA6C}</a:tableStyleId>
              </a:tblPr>
              <a:tblGrid>
                <a:gridCol w="3167100"/>
                <a:gridCol w="2733800"/>
                <a:gridCol w="3416575"/>
              </a:tblGrid>
              <a:tr h="1054800">
                <a:tc>
                  <a:txBody>
                    <a:bodyPr/>
                    <a:lstStyle/>
                    <a:p>
                      <a:pPr indent="0" lvl="0" marL="0" marR="0" rtl="0" algn="ctr">
                        <a:lnSpc>
                          <a:spcPct val="140020"/>
                        </a:lnSpc>
                        <a:spcBef>
                          <a:spcPts val="0"/>
                        </a:spcBef>
                        <a:spcAft>
                          <a:spcPts val="0"/>
                        </a:spcAft>
                        <a:buNone/>
                      </a:pPr>
                      <a:r>
                        <a:rPr lang="en-US" sz="1999" u="none" cap="none" strike="noStrike">
                          <a:solidFill>
                            <a:srgbClr val="FFFFFF"/>
                          </a:solidFill>
                          <a:latin typeface="Noto Sans TC"/>
                          <a:ea typeface="Noto Sans TC"/>
                          <a:cs typeface="Noto Sans TC"/>
                          <a:sym typeface="Noto Sans TC"/>
                        </a:rPr>
                        <a:t>環節</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u="none" cap="none" strike="noStrike">
                          <a:solidFill>
                            <a:srgbClr val="FFFFFF"/>
                          </a:solidFill>
                          <a:latin typeface="Noto Sans TC"/>
                          <a:ea typeface="Noto Sans TC"/>
                          <a:cs typeface="Noto Sans TC"/>
                          <a:sym typeface="Noto Sans TC"/>
                        </a:rPr>
                        <a:t>30-40分鐘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b="1" lang="en-US" sz="1999" u="none" cap="none" strike="noStrike">
                          <a:solidFill>
                            <a:srgbClr val="FFFFFF"/>
                          </a:solidFill>
                          <a:latin typeface="Noto Sans TC"/>
                          <a:ea typeface="Noto Sans TC"/>
                          <a:cs typeface="Noto Sans TC"/>
                          <a:sym typeface="Noto Sans TC"/>
                        </a:rPr>
                        <a:t>40分鐘</a:t>
                      </a:r>
                      <a:r>
                        <a:rPr b="1" lang="en-US" sz="1999" u="none" cap="none" strike="noStrike">
                          <a:solidFill>
                            <a:srgbClr val="01C4FF"/>
                          </a:solidFill>
                          <a:latin typeface="Noto Sans TC"/>
                          <a:ea typeface="Noto Sans TC"/>
                          <a:cs typeface="Noto Sans TC"/>
                          <a:sym typeface="Noto Sans TC"/>
                        </a:rPr>
                        <a:t>以上</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1054800">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認識元宇宙</a:t>
                      </a:r>
                      <a:endParaRPr sz="1999" u="none" cap="none" strike="noStrike">
                        <a:solidFill>
                          <a:srgbClr val="FFFFFF"/>
                        </a:solidFill>
                        <a:latin typeface="Noto Sans TC"/>
                        <a:ea typeface="Noto Sans TC"/>
                        <a:cs typeface="Noto Sans TC"/>
                        <a:sym typeface="Noto Sans TC"/>
                      </a:endParaRPr>
                    </a:p>
                    <a:p>
                      <a:pPr indent="0" lvl="0" marL="0" marR="0" rtl="0" algn="ctr">
                        <a:lnSpc>
                          <a:spcPct val="140020"/>
                        </a:lnSpc>
                        <a:spcBef>
                          <a:spcPts val="0"/>
                        </a:spcBef>
                        <a:spcAft>
                          <a:spcPts val="0"/>
                        </a:spcAft>
                        <a:buNone/>
                      </a:pPr>
                      <a:r>
                        <a:rPr lang="en-US" sz="1999" u="none" cap="none" strike="noStrike">
                          <a:solidFill>
                            <a:srgbClr val="FFFFFF"/>
                          </a:solidFill>
                          <a:latin typeface="Noto Sans TC"/>
                          <a:ea typeface="Noto Sans TC"/>
                          <a:cs typeface="Noto Sans TC"/>
                          <a:sym typeface="Noto Sans TC"/>
                        </a:rPr>
                        <a:t>(P.</a:t>
                      </a:r>
                      <a:r>
                        <a:rPr lang="en-US" sz="1999">
                          <a:solidFill>
                            <a:srgbClr val="FFFFFF"/>
                          </a:solidFill>
                          <a:latin typeface="Noto Sans TC"/>
                          <a:ea typeface="Noto Sans TC"/>
                          <a:cs typeface="Noto Sans TC"/>
                          <a:sym typeface="Noto Sans TC"/>
                        </a:rPr>
                        <a:t>1</a:t>
                      </a:r>
                      <a:r>
                        <a:rPr lang="en-US" sz="1999" u="none" cap="none" strike="noStrike">
                          <a:solidFill>
                            <a:srgbClr val="FFFFFF"/>
                          </a:solidFill>
                          <a:latin typeface="Noto Sans TC"/>
                          <a:ea typeface="Noto Sans TC"/>
                          <a:cs typeface="Noto Sans TC"/>
                          <a:sym typeface="Noto Sans TC"/>
                        </a:rPr>
                        <a:t>-</a:t>
                      </a:r>
                      <a:r>
                        <a:rPr lang="en-US" sz="1999">
                          <a:solidFill>
                            <a:srgbClr val="FFFFFF"/>
                          </a:solidFill>
                          <a:latin typeface="Noto Sans TC"/>
                          <a:ea typeface="Noto Sans TC"/>
                          <a:cs typeface="Noto Sans TC"/>
                          <a:sym typeface="Noto Sans TC"/>
                        </a:rPr>
                        <a:t>7</a:t>
                      </a:r>
                      <a:r>
                        <a:rPr lang="en-US" sz="1999" u="none" cap="none" strike="noStrike">
                          <a:solidFill>
                            <a:srgbClr val="FFFFFF"/>
                          </a:solidFill>
                          <a:latin typeface="Noto Sans TC"/>
                          <a:ea typeface="Noto Sans TC"/>
                          <a:cs typeface="Noto Sans TC"/>
                          <a:sym typeface="Noto Sans TC"/>
                        </a:rPr>
                        <a:t>)</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5</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10</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r h="1054800">
                <a:tc>
                  <a:txBody>
                    <a:bodyPr/>
                    <a:lstStyle/>
                    <a:p>
                      <a:pPr indent="0" lvl="0" marL="0" rtl="0" algn="ctr">
                        <a:lnSpc>
                          <a:spcPct val="139989"/>
                        </a:lnSpc>
                        <a:spcBef>
                          <a:spcPts val="0"/>
                        </a:spcBef>
                        <a:spcAft>
                          <a:spcPts val="0"/>
                        </a:spcAft>
                        <a:buNone/>
                      </a:pPr>
                      <a:r>
                        <a:rPr lang="en-US" sz="1999">
                          <a:solidFill>
                            <a:srgbClr val="FFFFFF"/>
                          </a:solidFill>
                          <a:latin typeface="Noto Sans TC"/>
                          <a:ea typeface="Noto Sans TC"/>
                          <a:cs typeface="Noto Sans TC"/>
                          <a:sym typeface="Noto Sans TC"/>
                        </a:rPr>
                        <a:t>熱身遊戲：腦力快閃賽</a:t>
                      </a:r>
                      <a:endParaRPr sz="1999">
                        <a:solidFill>
                          <a:srgbClr val="FFFFFF"/>
                        </a:solidFill>
                        <a:latin typeface="Noto Sans TC"/>
                        <a:ea typeface="Noto Sans TC"/>
                        <a:cs typeface="Noto Sans TC"/>
                        <a:sym typeface="Noto Sans TC"/>
                      </a:endParaRPr>
                    </a:p>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(P.8-11)</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5</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5</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r h="1054800">
                <a:tc>
                  <a:txBody>
                    <a:bodyPr/>
                    <a:lstStyle/>
                    <a:p>
                      <a:pPr indent="0" lvl="0" marL="0" rtl="0" algn="ctr">
                        <a:lnSpc>
                          <a:spcPct val="140020"/>
                        </a:lnSpc>
                        <a:spcBef>
                          <a:spcPts val="0"/>
                        </a:spcBef>
                        <a:spcAft>
                          <a:spcPts val="0"/>
                        </a:spcAft>
                        <a:buNone/>
                      </a:pPr>
                      <a:r>
                        <a:rPr lang="en-US" sz="1999">
                          <a:solidFill>
                            <a:schemeClr val="lt1"/>
                          </a:solidFill>
                          <a:latin typeface="Noto Sans TC"/>
                          <a:ea typeface="Noto Sans TC"/>
                          <a:cs typeface="Noto Sans TC"/>
                          <a:sym typeface="Noto Sans TC"/>
                        </a:rPr>
                        <a:t>元宇宙與現實生活</a:t>
                      </a:r>
                      <a:endParaRPr sz="1999">
                        <a:solidFill>
                          <a:schemeClr val="lt1"/>
                        </a:solidFill>
                        <a:latin typeface="Noto Sans TC"/>
                        <a:ea typeface="Noto Sans TC"/>
                        <a:cs typeface="Noto Sans TC"/>
                        <a:sym typeface="Noto Sans TC"/>
                      </a:endParaRPr>
                    </a:p>
                    <a:p>
                      <a:pPr indent="0" lvl="0" marL="0" rtl="0" algn="ctr">
                        <a:lnSpc>
                          <a:spcPct val="140020"/>
                        </a:lnSpc>
                        <a:spcBef>
                          <a:spcPts val="0"/>
                        </a:spcBef>
                        <a:spcAft>
                          <a:spcPts val="0"/>
                        </a:spcAft>
                        <a:buClr>
                          <a:schemeClr val="dk1"/>
                        </a:buClr>
                        <a:buFont typeface="Arial"/>
                        <a:buNone/>
                      </a:pPr>
                      <a:r>
                        <a:rPr lang="en-US" sz="1999">
                          <a:solidFill>
                            <a:schemeClr val="lt1"/>
                          </a:solidFill>
                          <a:latin typeface="Noto Sans TC"/>
                          <a:ea typeface="Noto Sans TC"/>
                          <a:cs typeface="Noto Sans TC"/>
                          <a:sym typeface="Noto Sans TC"/>
                        </a:rPr>
                        <a:t>(P.12-24)</a:t>
                      </a:r>
                      <a:endParaRPr sz="1999">
                        <a:solidFill>
                          <a:schemeClr val="lt1"/>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lnSpc>
                          <a:spcPct val="140020"/>
                        </a:lnSpc>
                        <a:spcBef>
                          <a:spcPts val="0"/>
                        </a:spcBef>
                        <a:spcAft>
                          <a:spcPts val="0"/>
                        </a:spcAft>
                        <a:buClr>
                          <a:schemeClr val="dk1"/>
                        </a:buClr>
                        <a:buFont typeface="Arial"/>
                        <a:buNone/>
                      </a:pPr>
                      <a:r>
                        <a:rPr lang="en-US" sz="1999">
                          <a:solidFill>
                            <a:schemeClr val="lt1"/>
                          </a:solidFill>
                          <a:latin typeface="Noto Sans TC"/>
                          <a:ea typeface="Noto Sans TC"/>
                          <a:cs typeface="Noto Sans TC"/>
                          <a:sym typeface="Noto Sans TC"/>
                        </a:rPr>
                        <a:t>5分鐘</a:t>
                      </a:r>
                      <a:endParaRPr sz="1999">
                        <a:solidFill>
                          <a:srgbClr val="FFFFFF"/>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rtl="0" algn="ctr">
                        <a:lnSpc>
                          <a:spcPct val="140020"/>
                        </a:lnSpc>
                        <a:spcBef>
                          <a:spcPts val="0"/>
                        </a:spcBef>
                        <a:spcAft>
                          <a:spcPts val="0"/>
                        </a:spcAft>
                        <a:buClr>
                          <a:schemeClr val="dk1"/>
                        </a:buClr>
                        <a:buFont typeface="Arial"/>
                        <a:buNone/>
                      </a:pPr>
                      <a:r>
                        <a:rPr lang="en-US" sz="1999">
                          <a:solidFill>
                            <a:schemeClr val="lt1"/>
                          </a:solidFill>
                          <a:latin typeface="Noto Sans TC"/>
                          <a:ea typeface="Noto Sans TC"/>
                          <a:cs typeface="Noto Sans TC"/>
                          <a:sym typeface="Noto Sans TC"/>
                        </a:rPr>
                        <a:t>5分鐘</a:t>
                      </a:r>
                      <a:endParaRPr sz="1999">
                        <a:solidFill>
                          <a:srgbClr val="FFFFFF"/>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r h="1054800">
                <a:tc>
                  <a:txBody>
                    <a:bodyPr/>
                    <a:lstStyle/>
                    <a:p>
                      <a:pPr indent="0" lvl="0" marL="0" marR="0" rtl="0" algn="ctr">
                        <a:lnSpc>
                          <a:spcPct val="140020"/>
                        </a:lnSpc>
                        <a:spcBef>
                          <a:spcPts val="0"/>
                        </a:spcBef>
                        <a:spcAft>
                          <a:spcPts val="0"/>
                        </a:spcAft>
                        <a:buNone/>
                      </a:pPr>
                      <a:r>
                        <a:rPr lang="en-US" sz="1999">
                          <a:solidFill>
                            <a:schemeClr val="lt1"/>
                          </a:solidFill>
                          <a:latin typeface="Noto Sans TC"/>
                          <a:ea typeface="Noto Sans TC"/>
                          <a:cs typeface="Noto Sans TC"/>
                          <a:sym typeface="Noto Sans TC"/>
                        </a:rPr>
                        <a:t>體驗活動- Welcome Future</a:t>
                      </a:r>
                      <a:br>
                        <a:rPr lang="en-US" sz="1999">
                          <a:solidFill>
                            <a:schemeClr val="lt1"/>
                          </a:solidFill>
                          <a:latin typeface="Noto Sans TC"/>
                          <a:ea typeface="Noto Sans TC"/>
                          <a:cs typeface="Noto Sans TC"/>
                          <a:sym typeface="Noto Sans TC"/>
                        </a:rPr>
                      </a:br>
                      <a:r>
                        <a:rPr lang="en-US" sz="1999" u="none" cap="none" strike="noStrike">
                          <a:solidFill>
                            <a:srgbClr val="FFFFFF"/>
                          </a:solidFill>
                          <a:latin typeface="Noto Sans TC"/>
                          <a:ea typeface="Noto Sans TC"/>
                          <a:cs typeface="Noto Sans TC"/>
                          <a:sym typeface="Noto Sans TC"/>
                        </a:rPr>
                        <a:t>(P.</a:t>
                      </a:r>
                      <a:r>
                        <a:rPr lang="en-US" sz="1999">
                          <a:solidFill>
                            <a:srgbClr val="FFFFFF"/>
                          </a:solidFill>
                          <a:latin typeface="Noto Sans TC"/>
                          <a:ea typeface="Noto Sans TC"/>
                          <a:cs typeface="Noto Sans TC"/>
                          <a:sym typeface="Noto Sans TC"/>
                        </a:rPr>
                        <a:t>2</a:t>
                      </a:r>
                      <a:r>
                        <a:rPr lang="en-US" sz="1999">
                          <a:solidFill>
                            <a:srgbClr val="FFFFFF"/>
                          </a:solidFill>
                          <a:latin typeface="Noto Sans TC"/>
                          <a:ea typeface="Noto Sans TC"/>
                          <a:cs typeface="Noto Sans TC"/>
                          <a:sym typeface="Noto Sans TC"/>
                        </a:rPr>
                        <a:t>5</a:t>
                      </a:r>
                      <a:r>
                        <a:rPr lang="en-US" sz="1999" u="none" cap="none" strike="noStrike">
                          <a:solidFill>
                            <a:srgbClr val="FFFFFF"/>
                          </a:solidFill>
                          <a:latin typeface="Noto Sans TC"/>
                          <a:ea typeface="Noto Sans TC"/>
                          <a:cs typeface="Noto Sans TC"/>
                          <a:sym typeface="Noto Sans TC"/>
                        </a:rPr>
                        <a:t>-</a:t>
                      </a:r>
                      <a:r>
                        <a:rPr lang="en-US" sz="1999">
                          <a:solidFill>
                            <a:srgbClr val="FFFFFF"/>
                          </a:solidFill>
                          <a:latin typeface="Noto Sans TC"/>
                          <a:ea typeface="Noto Sans TC"/>
                          <a:cs typeface="Noto Sans TC"/>
                          <a:sym typeface="Noto Sans TC"/>
                        </a:rPr>
                        <a:t>29</a:t>
                      </a:r>
                      <a:r>
                        <a:rPr lang="en-US" sz="1999" u="none" cap="none" strike="noStrike">
                          <a:solidFill>
                            <a:srgbClr val="FFFFFF"/>
                          </a:solidFill>
                          <a:latin typeface="Noto Sans TC"/>
                          <a:ea typeface="Noto Sans TC"/>
                          <a:cs typeface="Noto Sans TC"/>
                          <a:sym typeface="Noto Sans TC"/>
                        </a:rPr>
                        <a:t>)</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10</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15</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r h="1054800">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Kahoot </a:t>
                      </a:r>
                      <a:endParaRPr sz="1999">
                        <a:solidFill>
                          <a:srgbClr val="FFFFFF"/>
                        </a:solidFill>
                        <a:latin typeface="Noto Sans TC"/>
                        <a:ea typeface="Noto Sans TC"/>
                        <a:cs typeface="Noto Sans TC"/>
                        <a:sym typeface="Noto Sans TC"/>
                      </a:endParaRPr>
                    </a:p>
                    <a:p>
                      <a:pPr indent="0" lvl="0" marL="0" marR="0" rtl="0" algn="ctr">
                        <a:lnSpc>
                          <a:spcPct val="140020"/>
                        </a:lnSpc>
                        <a:spcBef>
                          <a:spcPts val="0"/>
                        </a:spcBef>
                        <a:spcAft>
                          <a:spcPts val="0"/>
                        </a:spcAft>
                        <a:buNone/>
                      </a:pPr>
                      <a:r>
                        <a:rPr lang="en-US" sz="1999" u="none" cap="none" strike="noStrike">
                          <a:solidFill>
                            <a:srgbClr val="FFFFFF"/>
                          </a:solidFill>
                          <a:latin typeface="Noto Sans TC"/>
                          <a:ea typeface="Noto Sans TC"/>
                          <a:cs typeface="Noto Sans TC"/>
                          <a:sym typeface="Noto Sans TC"/>
                        </a:rPr>
                        <a:t>(P.</a:t>
                      </a:r>
                      <a:r>
                        <a:rPr lang="en-US" sz="1999">
                          <a:solidFill>
                            <a:srgbClr val="FFFFFF"/>
                          </a:solidFill>
                          <a:latin typeface="Noto Sans TC"/>
                          <a:ea typeface="Noto Sans TC"/>
                          <a:cs typeface="Noto Sans TC"/>
                          <a:sym typeface="Noto Sans TC"/>
                        </a:rPr>
                        <a:t>30</a:t>
                      </a:r>
                      <a:r>
                        <a:rPr lang="en-US" sz="1999" u="none" cap="none" strike="noStrike">
                          <a:solidFill>
                            <a:srgbClr val="FFFFFF"/>
                          </a:solidFill>
                          <a:latin typeface="Noto Sans TC"/>
                          <a:ea typeface="Noto Sans TC"/>
                          <a:cs typeface="Noto Sans TC"/>
                          <a:sym typeface="Noto Sans TC"/>
                        </a:rPr>
                        <a:t>-</a:t>
                      </a:r>
                      <a:r>
                        <a:rPr lang="en-US" sz="1999">
                          <a:solidFill>
                            <a:srgbClr val="FFFFFF"/>
                          </a:solidFill>
                          <a:latin typeface="Noto Sans TC"/>
                          <a:ea typeface="Noto Sans TC"/>
                          <a:cs typeface="Noto Sans TC"/>
                          <a:sym typeface="Noto Sans TC"/>
                        </a:rPr>
                        <a:t>46</a:t>
                      </a:r>
                      <a:r>
                        <a:rPr lang="en-US" sz="1999" u="none" cap="none" strike="noStrike">
                          <a:solidFill>
                            <a:srgbClr val="FFFFFF"/>
                          </a:solidFill>
                          <a:latin typeface="Noto Sans TC"/>
                          <a:ea typeface="Noto Sans TC"/>
                          <a:cs typeface="Noto Sans TC"/>
                          <a:sym typeface="Noto Sans TC"/>
                        </a:rPr>
                        <a:t>)</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7分鐘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7</a:t>
                      </a:r>
                      <a:r>
                        <a:rPr lang="en-US" sz="1999" u="none" cap="none" strike="noStrike">
                          <a:solidFill>
                            <a:srgbClr val="FFFFFF"/>
                          </a:solidFill>
                          <a:latin typeface="Noto Sans TC"/>
                          <a:ea typeface="Noto Sans TC"/>
                          <a:cs typeface="Noto Sans TC"/>
                          <a:sym typeface="Noto Sans TC"/>
                        </a:rPr>
                        <a:t>分鐘</a:t>
                      </a:r>
                      <a:endParaRPr sz="1100" u="none" cap="none" strike="noStrike"/>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r h="1054800">
                <a:tc>
                  <a:txBody>
                    <a:bodyPr/>
                    <a:lstStyle/>
                    <a:p>
                      <a:pPr indent="0" lvl="0" marL="0" rtl="0" algn="ctr">
                        <a:lnSpc>
                          <a:spcPct val="140020"/>
                        </a:lnSpc>
                        <a:spcBef>
                          <a:spcPts val="0"/>
                        </a:spcBef>
                        <a:spcAft>
                          <a:spcPts val="0"/>
                        </a:spcAft>
                        <a:buClr>
                          <a:schemeClr val="dk1"/>
                        </a:buClr>
                        <a:buFont typeface="Arial"/>
                        <a:buNone/>
                      </a:pPr>
                      <a:r>
                        <a:rPr lang="en-US" sz="1999">
                          <a:solidFill>
                            <a:schemeClr val="lt1"/>
                          </a:solidFill>
                          <a:latin typeface="Noto Sans TC"/>
                          <a:ea typeface="Noto Sans TC"/>
                          <a:cs typeface="Noto Sans TC"/>
                          <a:sym typeface="Noto Sans TC"/>
                        </a:rPr>
                        <a:t>總結及問卷</a:t>
                      </a:r>
                      <a:endParaRPr sz="1999">
                        <a:solidFill>
                          <a:schemeClr val="lt1"/>
                        </a:solidFill>
                        <a:latin typeface="Noto Sans TC"/>
                        <a:ea typeface="Noto Sans TC"/>
                        <a:cs typeface="Noto Sans TC"/>
                        <a:sym typeface="Noto Sans TC"/>
                      </a:endParaRPr>
                    </a:p>
                    <a:p>
                      <a:pPr indent="0" lvl="0" marL="0" rtl="0" algn="ctr">
                        <a:lnSpc>
                          <a:spcPct val="140020"/>
                        </a:lnSpc>
                        <a:spcBef>
                          <a:spcPts val="0"/>
                        </a:spcBef>
                        <a:spcAft>
                          <a:spcPts val="0"/>
                        </a:spcAft>
                        <a:buClr>
                          <a:schemeClr val="dk1"/>
                        </a:buClr>
                        <a:buFont typeface="Arial"/>
                        <a:buNone/>
                      </a:pPr>
                      <a:r>
                        <a:rPr lang="en-US" sz="1999">
                          <a:solidFill>
                            <a:schemeClr val="lt1"/>
                          </a:solidFill>
                          <a:latin typeface="Noto Sans TC"/>
                          <a:ea typeface="Noto Sans TC"/>
                          <a:cs typeface="Noto Sans TC"/>
                          <a:sym typeface="Noto Sans TC"/>
                        </a:rPr>
                        <a:t>(P.</a:t>
                      </a:r>
                      <a:r>
                        <a:rPr lang="en-US" sz="1999">
                          <a:solidFill>
                            <a:schemeClr val="lt1"/>
                          </a:solidFill>
                          <a:latin typeface="Noto Sans TC"/>
                          <a:ea typeface="Noto Sans TC"/>
                          <a:cs typeface="Noto Sans TC"/>
                          <a:sym typeface="Noto Sans TC"/>
                        </a:rPr>
                        <a:t>47</a:t>
                      </a:r>
                      <a:r>
                        <a:rPr lang="en-US" sz="1999">
                          <a:solidFill>
                            <a:schemeClr val="lt1"/>
                          </a:solidFill>
                          <a:latin typeface="Noto Sans TC"/>
                          <a:ea typeface="Noto Sans TC"/>
                          <a:cs typeface="Noto Sans TC"/>
                          <a:sym typeface="Noto Sans TC"/>
                        </a:rPr>
                        <a:t>-</a:t>
                      </a:r>
                      <a:r>
                        <a:rPr lang="en-US" sz="1999">
                          <a:solidFill>
                            <a:schemeClr val="lt1"/>
                          </a:solidFill>
                          <a:latin typeface="Noto Sans TC"/>
                          <a:ea typeface="Noto Sans TC"/>
                          <a:cs typeface="Noto Sans TC"/>
                          <a:sym typeface="Noto Sans TC"/>
                        </a:rPr>
                        <a:t>48</a:t>
                      </a:r>
                      <a:r>
                        <a:rPr lang="en-US" sz="1999">
                          <a:solidFill>
                            <a:schemeClr val="lt1"/>
                          </a:solidFill>
                          <a:latin typeface="Noto Sans TC"/>
                          <a:ea typeface="Noto Sans TC"/>
                          <a:cs typeface="Noto Sans TC"/>
                          <a:sym typeface="Noto Sans TC"/>
                        </a:rPr>
                        <a:t>)</a:t>
                      </a:r>
                      <a:endParaRPr sz="1999" u="none" cap="none" strike="noStrike">
                        <a:solidFill>
                          <a:srgbClr val="FFFFFF"/>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3分鐘</a:t>
                      </a:r>
                      <a:endParaRPr sz="1999" u="none" cap="none" strike="noStrike">
                        <a:solidFill>
                          <a:srgbClr val="FFFFFF"/>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2D438B"/>
                    </a:solidFill>
                  </a:tcPr>
                </a:tc>
                <a:tc>
                  <a:txBody>
                    <a:bodyPr/>
                    <a:lstStyle/>
                    <a:p>
                      <a:pPr indent="0" lvl="0" marL="0" marR="0" rtl="0" algn="ctr">
                        <a:lnSpc>
                          <a:spcPct val="140020"/>
                        </a:lnSpc>
                        <a:spcBef>
                          <a:spcPts val="0"/>
                        </a:spcBef>
                        <a:spcAft>
                          <a:spcPts val="0"/>
                        </a:spcAft>
                        <a:buNone/>
                      </a:pPr>
                      <a:r>
                        <a:rPr lang="en-US" sz="1999">
                          <a:solidFill>
                            <a:srgbClr val="FFFFFF"/>
                          </a:solidFill>
                          <a:latin typeface="Noto Sans TC"/>
                          <a:ea typeface="Noto Sans TC"/>
                          <a:cs typeface="Noto Sans TC"/>
                          <a:sym typeface="Noto Sans TC"/>
                        </a:rPr>
                        <a:t>3分鐘</a:t>
                      </a:r>
                      <a:endParaRPr sz="1999" u="none" cap="none" strike="noStrike">
                        <a:solidFill>
                          <a:srgbClr val="FFFFFF"/>
                        </a:solidFill>
                        <a:latin typeface="Noto Sans TC"/>
                        <a:ea typeface="Noto Sans TC"/>
                        <a:cs typeface="Noto Sans TC"/>
                        <a:sym typeface="Noto Sans TC"/>
                      </a:endParaRPr>
                    </a:p>
                  </a:txBody>
                  <a:tcPr marT="190500" marB="190500" marR="190500" marL="190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A3ECD"/>
                    </a:solidFill>
                  </a:tcPr>
                </a:tc>
              </a:tr>
            </a:tbl>
          </a:graphicData>
        </a:graphic>
      </p:graphicFrame>
      <p:sp>
        <p:nvSpPr>
          <p:cNvPr id="864" name="Google Shape;864;g3f2203af5a6_3_0"/>
          <p:cNvSpPr txBox="1"/>
          <p:nvPr/>
        </p:nvSpPr>
        <p:spPr>
          <a:xfrm>
            <a:off x="4386611" y="446441"/>
            <a:ext cx="10470900" cy="964500"/>
          </a:xfrm>
          <a:prstGeom prst="rect">
            <a:avLst/>
          </a:prstGeom>
          <a:noFill/>
          <a:ln>
            <a:noFill/>
          </a:ln>
        </p:spPr>
        <p:txBody>
          <a:bodyPr anchorCtr="0" anchor="t" bIns="0" lIns="0" spcFirstLastPara="1" rIns="0" wrap="square" tIns="0">
            <a:spAutoFit/>
          </a:bodyPr>
          <a:lstStyle/>
          <a:p>
            <a:pPr indent="0" lvl="0" marL="0" marR="0" rtl="0" algn="ctr">
              <a:lnSpc>
                <a:spcPct val="105011"/>
              </a:lnSpc>
              <a:spcBef>
                <a:spcPts val="0"/>
              </a:spcBef>
              <a:spcAft>
                <a:spcPts val="0"/>
              </a:spcAft>
              <a:buNone/>
            </a:pPr>
            <a:r>
              <a:rPr b="1" i="0" lang="en-US" sz="6266" u="none" cap="none" strike="noStrike">
                <a:solidFill>
                  <a:srgbClr val="FFFFFF"/>
                </a:solidFill>
                <a:latin typeface="Noto Sans TC"/>
                <a:ea typeface="Noto Sans TC"/>
                <a:cs typeface="Noto Sans TC"/>
                <a:sym typeface="Noto Sans TC"/>
              </a:rPr>
              <a:t>課堂時間分配</a:t>
            </a:r>
            <a:endParaRPr/>
          </a:p>
        </p:txBody>
      </p:sp>
      <p:sp>
        <p:nvSpPr>
          <p:cNvPr id="865" name="Google Shape;865;g3f2203af5a6_3_0"/>
          <p:cNvSpPr/>
          <p:nvPr/>
        </p:nvSpPr>
        <p:spPr>
          <a:xfrm flipH="1">
            <a:off x="15133592" y="5555890"/>
            <a:ext cx="2858682" cy="3902638"/>
          </a:xfrm>
          <a:custGeom>
            <a:rect b="b" l="l" r="r" t="t"/>
            <a:pathLst>
              <a:path extrusionOk="0" h="3902638" w="2858682">
                <a:moveTo>
                  <a:pt x="2858683" y="0"/>
                </a:moveTo>
                <a:lnTo>
                  <a:pt x="0" y="0"/>
                </a:lnTo>
                <a:lnTo>
                  <a:pt x="0" y="3902639"/>
                </a:lnTo>
                <a:lnTo>
                  <a:pt x="2858683" y="3902639"/>
                </a:lnTo>
                <a:lnTo>
                  <a:pt x="2858683" y="0"/>
                </a:lnTo>
                <a:close/>
              </a:path>
            </a:pathLst>
          </a:custGeom>
          <a:blipFill rotWithShape="1">
            <a:blip r:embed="rId4">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