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10287000" cx="18288000"/>
  <p:notesSz cx="6858000" cy="9144000"/>
  <p:embeddedFontLst>
    <p:embeddedFont>
      <p:font typeface="Montserrat Medium"/>
      <p:regular r:id="rId28"/>
      <p:bold r:id="rId29"/>
      <p:italic r:id="rId30"/>
      <p:boldItalic r:id="rId31"/>
    </p:embeddedFont>
    <p:embeddedFont>
      <p:font typeface="Roboto Condensed"/>
      <p:regular r:id="rId32"/>
      <p:bold r:id="rId33"/>
      <p:italic r:id="rId34"/>
      <p:boldItalic r:id="rId35"/>
    </p:embeddedFont>
    <p:embeddedFont>
      <p:font typeface="Noto Sans TC"/>
      <p:bold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7" roundtripDataSignature="AMtx7mg9eqW6hLJudnqqGfuEB/fTiOVQ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MontserratMedium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Medium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Medium-boldItalic.fntdata"/><Relationship Id="rId30" Type="http://schemas.openxmlformats.org/officeDocument/2006/relationships/font" Target="fonts/MontserratMedium-italic.fntdata"/><Relationship Id="rId11" Type="http://schemas.openxmlformats.org/officeDocument/2006/relationships/slide" Target="slides/slide6.xml"/><Relationship Id="rId33" Type="http://schemas.openxmlformats.org/officeDocument/2006/relationships/font" Target="fonts/RobotoCondensed-bold.fntdata"/><Relationship Id="rId10" Type="http://schemas.openxmlformats.org/officeDocument/2006/relationships/slide" Target="slides/slide5.xml"/><Relationship Id="rId32" Type="http://schemas.openxmlformats.org/officeDocument/2006/relationships/font" Target="fonts/RobotoCondensed-regular.fntdata"/><Relationship Id="rId13" Type="http://schemas.openxmlformats.org/officeDocument/2006/relationships/slide" Target="slides/slide8.xml"/><Relationship Id="rId35" Type="http://schemas.openxmlformats.org/officeDocument/2006/relationships/font" Target="fonts/RobotoCondensed-boldItalic.fntdata"/><Relationship Id="rId12" Type="http://schemas.openxmlformats.org/officeDocument/2006/relationships/slide" Target="slides/slide7.xml"/><Relationship Id="rId34" Type="http://schemas.openxmlformats.org/officeDocument/2006/relationships/font" Target="fonts/RobotoCondensed-italic.fntdata"/><Relationship Id="rId15" Type="http://schemas.openxmlformats.org/officeDocument/2006/relationships/slide" Target="slides/slide10.xml"/><Relationship Id="rId37" Type="http://customschemas.google.com/relationships/presentationmetadata" Target="metadata"/><Relationship Id="rId14" Type="http://schemas.openxmlformats.org/officeDocument/2006/relationships/slide" Target="slides/slide9.xml"/><Relationship Id="rId36" Type="http://schemas.openxmlformats.org/officeDocument/2006/relationships/font" Target="fonts/NotoSansTC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3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2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9.jp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0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4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10" Type="http://schemas.openxmlformats.org/officeDocument/2006/relationships/image" Target="../media/image26.png"/><Relationship Id="rId9" Type="http://schemas.openxmlformats.org/officeDocument/2006/relationships/image" Target="../media/image19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10" Type="http://schemas.openxmlformats.org/officeDocument/2006/relationships/image" Target="../media/image49.png"/><Relationship Id="rId9" Type="http://schemas.openxmlformats.org/officeDocument/2006/relationships/image" Target="../media/image43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33.png"/><Relationship Id="rId8" Type="http://schemas.openxmlformats.org/officeDocument/2006/relationships/image" Target="../media/image3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31.png"/><Relationship Id="rId5" Type="http://schemas.openxmlformats.org/officeDocument/2006/relationships/image" Target="../media/image29.png"/><Relationship Id="rId6" Type="http://schemas.openxmlformats.org/officeDocument/2006/relationships/image" Target="../media/image38.png"/><Relationship Id="rId7" Type="http://schemas.openxmlformats.org/officeDocument/2006/relationships/image" Target="../media/image34.png"/><Relationship Id="rId8" Type="http://schemas.openxmlformats.org/officeDocument/2006/relationships/image" Target="../media/image2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9.png"/><Relationship Id="rId5" Type="http://schemas.openxmlformats.org/officeDocument/2006/relationships/image" Target="../media/image38.png"/><Relationship Id="rId6" Type="http://schemas.openxmlformats.org/officeDocument/2006/relationships/image" Target="../media/image40.png"/><Relationship Id="rId7" Type="http://schemas.openxmlformats.org/officeDocument/2006/relationships/image" Target="../media/image4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35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45.png"/><Relationship Id="rId8" Type="http://schemas.openxmlformats.org/officeDocument/2006/relationships/image" Target="../media/image4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6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46.png"/><Relationship Id="rId6" Type="http://schemas.openxmlformats.org/officeDocument/2006/relationships/image" Target="../media/image5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10" Type="http://schemas.openxmlformats.org/officeDocument/2006/relationships/image" Target="../media/image62.png"/><Relationship Id="rId9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Relationship Id="rId8" Type="http://schemas.openxmlformats.org/officeDocument/2006/relationships/image" Target="../media/image4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53.png"/><Relationship Id="rId5" Type="http://schemas.openxmlformats.org/officeDocument/2006/relationships/image" Target="../media/image58.png"/><Relationship Id="rId6" Type="http://schemas.openxmlformats.org/officeDocument/2006/relationships/image" Target="../media/image47.png"/><Relationship Id="rId7" Type="http://schemas.openxmlformats.org/officeDocument/2006/relationships/image" Target="../media/image50.png"/><Relationship Id="rId8" Type="http://schemas.openxmlformats.org/officeDocument/2006/relationships/image" Target="../media/image5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79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61.png"/><Relationship Id="rId5" Type="http://schemas.openxmlformats.org/officeDocument/2006/relationships/image" Target="../media/image59.png"/><Relationship Id="rId6" Type="http://schemas.openxmlformats.org/officeDocument/2006/relationships/image" Target="../media/image6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0.png"/><Relationship Id="rId4" Type="http://schemas.openxmlformats.org/officeDocument/2006/relationships/image" Target="../media/image63.png"/><Relationship Id="rId5" Type="http://schemas.openxmlformats.org/officeDocument/2006/relationships/image" Target="../media/image67.png"/><Relationship Id="rId6" Type="http://schemas.openxmlformats.org/officeDocument/2006/relationships/image" Target="../media/image7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0.png"/><Relationship Id="rId4" Type="http://schemas.openxmlformats.org/officeDocument/2006/relationships/image" Target="../media/image74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70.gif"/><Relationship Id="rId10" Type="http://schemas.openxmlformats.org/officeDocument/2006/relationships/image" Target="../media/image76.png"/><Relationship Id="rId13" Type="http://schemas.openxmlformats.org/officeDocument/2006/relationships/image" Target="../media/image78.png"/><Relationship Id="rId1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0.png"/><Relationship Id="rId4" Type="http://schemas.openxmlformats.org/officeDocument/2006/relationships/image" Target="../media/image64.png"/><Relationship Id="rId9" Type="http://schemas.openxmlformats.org/officeDocument/2006/relationships/image" Target="../media/image72.png"/><Relationship Id="rId5" Type="http://schemas.openxmlformats.org/officeDocument/2006/relationships/image" Target="../media/image66.png"/><Relationship Id="rId6" Type="http://schemas.openxmlformats.org/officeDocument/2006/relationships/image" Target="../media/image73.png"/><Relationship Id="rId7" Type="http://schemas.openxmlformats.org/officeDocument/2006/relationships/image" Target="../media/image69.png"/><Relationship Id="rId8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16933" y="-9525"/>
            <a:ext cx="18321867" cy="10306050"/>
          </a:xfrm>
          <a:custGeom>
            <a:rect b="b" l="l" r="r" t="t"/>
            <a:pathLst>
              <a:path extrusionOk="0" h="10306050" w="18321867">
                <a:moveTo>
                  <a:pt x="0" y="0"/>
                </a:moveTo>
                <a:lnTo>
                  <a:pt x="18321866" y="0"/>
                </a:lnTo>
                <a:lnTo>
                  <a:pt x="18321866" y="10306050"/>
                </a:lnTo>
                <a:lnTo>
                  <a:pt x="0" y="10306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 txBox="1"/>
          <p:nvPr/>
        </p:nvSpPr>
        <p:spPr>
          <a:xfrm>
            <a:off x="745526" y="2828901"/>
            <a:ext cx="11794389" cy="3699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7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大數據。價值課二</a:t>
            </a:r>
            <a:endParaRPr/>
          </a:p>
          <a:p>
            <a:pPr indent="0" lvl="0" marL="0" marR="0" rtl="0" algn="l">
              <a:lnSpc>
                <a:spcPct val="167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5D53D8"/>
                </a:solidFill>
                <a:latin typeface="Noto Sans TC"/>
                <a:ea typeface="Noto Sans TC"/>
                <a:cs typeface="Noto Sans TC"/>
                <a:sym typeface="Noto Sans TC"/>
              </a:rPr>
              <a:t>    </a:t>
            </a:r>
            <a:r>
              <a:rPr b="1" i="0" lang="en-US" sz="9000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我們都是大數據？</a:t>
            </a:r>
            <a:endParaRPr/>
          </a:p>
        </p:txBody>
      </p:sp>
      <p:grpSp>
        <p:nvGrpSpPr>
          <p:cNvPr id="86" name="Google Shape;86;p1"/>
          <p:cNvGrpSpPr/>
          <p:nvPr/>
        </p:nvGrpSpPr>
        <p:grpSpPr>
          <a:xfrm>
            <a:off x="745526" y="5412975"/>
            <a:ext cx="924975" cy="924975"/>
            <a:chOff x="0" y="0"/>
            <a:chExt cx="812800" cy="812800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0" name="Google Shape;90;p1"/>
          <p:cNvGrpSpPr/>
          <p:nvPr/>
        </p:nvGrpSpPr>
        <p:grpSpPr>
          <a:xfrm>
            <a:off x="8992127" y="8880261"/>
            <a:ext cx="8575911" cy="522715"/>
            <a:chOff x="0" y="-57150"/>
            <a:chExt cx="11434548" cy="696954"/>
          </a:xfrm>
        </p:grpSpPr>
        <p:sp>
          <p:nvSpPr>
            <p:cNvPr id="91" name="Google Shape;91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3" name="Google Shape;93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4" name="Google Shape;94;p1"/>
          <p:cNvSpPr/>
          <p:nvPr/>
        </p:nvSpPr>
        <p:spPr>
          <a:xfrm>
            <a:off x="767486" y="551356"/>
            <a:ext cx="5646515" cy="1460306"/>
          </a:xfrm>
          <a:custGeom>
            <a:rect b="b" l="l" r="r" t="t"/>
            <a:pathLst>
              <a:path extrusionOk="0" h="1460306" w="5646515">
                <a:moveTo>
                  <a:pt x="0" y="0"/>
                </a:moveTo>
                <a:lnTo>
                  <a:pt x="5646516" y="0"/>
                </a:lnTo>
                <a:lnTo>
                  <a:pt x="5646516" y="1460306"/>
                </a:lnTo>
                <a:lnTo>
                  <a:pt x="0" y="1460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 txBox="1"/>
          <p:nvPr/>
        </p:nvSpPr>
        <p:spPr>
          <a:xfrm>
            <a:off x="869155" y="8730546"/>
            <a:ext cx="2621610" cy="7792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69" u="none" cap="none" strike="noStrike">
                <a:solidFill>
                  <a:srgbClr val="1779A9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5567" r="-8397" t="0"/>
            </a:stretch>
          </a:blipFill>
          <a:ln>
            <a:noFill/>
          </a:ln>
        </p:spPr>
      </p:sp>
      <p:sp>
        <p:nvSpPr>
          <p:cNvPr id="101" name="Google Shape;101;p2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02" name="Google Shape;102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03" name="Google Shape;103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06" name="Google Shape;106;p2"/>
          <p:cNvSpPr/>
          <p:nvPr/>
        </p:nvSpPr>
        <p:spPr>
          <a:xfrm>
            <a:off x="1029226" y="4386747"/>
            <a:ext cx="986675" cy="986675"/>
          </a:xfrm>
          <a:custGeom>
            <a:rect b="b" l="l" r="r" t="t"/>
            <a:pathLst>
              <a:path extrusionOk="0" h="986675" w="986675">
                <a:moveTo>
                  <a:pt x="0" y="0"/>
                </a:moveTo>
                <a:lnTo>
                  <a:pt x="986675" y="0"/>
                </a:lnTo>
                <a:lnTo>
                  <a:pt x="986675" y="986675"/>
                </a:lnTo>
                <a:lnTo>
                  <a:pt x="0" y="986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/>
          <p:nvPr/>
        </p:nvSpPr>
        <p:spPr>
          <a:xfrm>
            <a:off x="1028700" y="6936098"/>
            <a:ext cx="986675" cy="986675"/>
          </a:xfrm>
          <a:custGeom>
            <a:rect b="b" l="l" r="r" t="t"/>
            <a:pathLst>
              <a:path extrusionOk="0" h="986675" w="986675">
                <a:moveTo>
                  <a:pt x="0" y="0"/>
                </a:moveTo>
                <a:lnTo>
                  <a:pt x="986675" y="0"/>
                </a:lnTo>
                <a:lnTo>
                  <a:pt x="986675" y="986676"/>
                </a:lnTo>
                <a:lnTo>
                  <a:pt x="0" y="9866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8" name="Google Shape;108;p2"/>
          <p:cNvGrpSpPr/>
          <p:nvPr/>
        </p:nvGrpSpPr>
        <p:grpSpPr>
          <a:xfrm>
            <a:off x="1029270" y="1664794"/>
            <a:ext cx="5951308" cy="1651546"/>
            <a:chOff x="0" y="-28575"/>
            <a:chExt cx="1567423" cy="434975"/>
          </a:xfrm>
        </p:grpSpPr>
        <p:sp>
          <p:nvSpPr>
            <p:cNvPr id="109" name="Google Shape;109;p2"/>
            <p:cNvSpPr/>
            <p:nvPr/>
          </p:nvSpPr>
          <p:spPr>
            <a:xfrm>
              <a:off x="0" y="0"/>
              <a:ext cx="1567423" cy="406400"/>
            </a:xfrm>
            <a:custGeom>
              <a:rect b="b" l="l" r="r" t="t"/>
              <a:pathLst>
                <a:path extrusionOk="0" h="406400" w="1567423">
                  <a:moveTo>
                    <a:pt x="1364223" y="0"/>
                  </a:moveTo>
                  <a:cubicBezTo>
                    <a:pt x="1476447" y="0"/>
                    <a:pt x="1567423" y="90976"/>
                    <a:pt x="1567423" y="203200"/>
                  </a:cubicBezTo>
                  <a:cubicBezTo>
                    <a:pt x="1567423" y="315424"/>
                    <a:pt x="1476447" y="406400"/>
                    <a:pt x="136422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8C52FF"/>
                </a:gs>
                <a:gs pos="100000">
                  <a:srgbClr val="00BF63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0" y="-28575"/>
              <a:ext cx="1567423" cy="434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12" name="Google Shape;112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" name="Google Shape;114;p2"/>
          <p:cNvSpPr/>
          <p:nvPr/>
        </p:nvSpPr>
        <p:spPr>
          <a:xfrm>
            <a:off x="11538863" y="3364964"/>
            <a:ext cx="5396658" cy="5086350"/>
          </a:xfrm>
          <a:custGeom>
            <a:rect b="b" l="l" r="r" t="t"/>
            <a:pathLst>
              <a:path extrusionOk="0" h="5086350" w="5396658">
                <a:moveTo>
                  <a:pt x="0" y="0"/>
                </a:moveTo>
                <a:lnTo>
                  <a:pt x="5396658" y="0"/>
                </a:lnTo>
                <a:lnTo>
                  <a:pt x="5396658" y="5086350"/>
                </a:lnTo>
                <a:lnTo>
                  <a:pt x="0" y="5086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2"/>
          <p:cNvSpPr txBox="1"/>
          <p:nvPr/>
        </p:nvSpPr>
        <p:spPr>
          <a:xfrm>
            <a:off x="2305841" y="4270000"/>
            <a:ext cx="7701045" cy="1907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44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認識大數據的日常使用情境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2305841" y="6846021"/>
            <a:ext cx="7701045" cy="1907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27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44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了解不當使用大數據的隱憂，提高私隱意識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123" name="Google Shape;123;p3"/>
          <p:cNvGrpSpPr/>
          <p:nvPr/>
        </p:nvGrpSpPr>
        <p:grpSpPr>
          <a:xfrm>
            <a:off x="-4624310" y="-780963"/>
            <a:ext cx="9897511" cy="11920601"/>
            <a:chOff x="0" y="-19050"/>
            <a:chExt cx="690674" cy="831850"/>
          </a:xfrm>
        </p:grpSpPr>
        <p:sp>
          <p:nvSpPr>
            <p:cNvPr id="124" name="Google Shape;124;p3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3"/>
          <p:cNvSpPr/>
          <p:nvPr/>
        </p:nvSpPr>
        <p:spPr>
          <a:xfrm>
            <a:off x="1158401" y="1028700"/>
            <a:ext cx="8229600" cy="8229600"/>
          </a:xfrm>
          <a:custGeom>
            <a:rect b="b" l="l" r="r" t="t"/>
            <a:pathLst>
              <a:path extrusionOk="0"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7" name="Google Shape;127;p3"/>
          <p:cNvGrpSpPr/>
          <p:nvPr/>
        </p:nvGrpSpPr>
        <p:grpSpPr>
          <a:xfrm>
            <a:off x="1986750" y="1959440"/>
            <a:ext cx="6566553" cy="6373665"/>
            <a:chOff x="-23042" y="66269"/>
            <a:chExt cx="6542159" cy="6349987"/>
          </a:xfrm>
        </p:grpSpPr>
        <p:sp>
          <p:nvSpPr>
            <p:cNvPr id="128" name="Google Shape;128;p3"/>
            <p:cNvSpPr/>
            <p:nvPr/>
          </p:nvSpPr>
          <p:spPr>
            <a:xfrm>
              <a:off x="-23042" y="119185"/>
              <a:ext cx="6542159" cy="6244242"/>
            </a:xfrm>
            <a:custGeom>
              <a:rect b="b" l="l" r="r" t="t"/>
              <a:pathLst>
                <a:path extrusionOk="0"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24711" r="-24711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3038" y="66269"/>
              <a:ext cx="6350000" cy="6349987"/>
            </a:xfrm>
            <a:custGeom>
              <a:rect b="b" l="l" r="r" t="t"/>
              <a:pathLst>
                <a:path extrusionOk="0"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B4E4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" name="Google Shape;130;p3"/>
          <p:cNvSpPr/>
          <p:nvPr/>
        </p:nvSpPr>
        <p:spPr>
          <a:xfrm>
            <a:off x="10067536" y="2744842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3"/>
          <p:cNvSpPr/>
          <p:nvPr/>
        </p:nvSpPr>
        <p:spPr>
          <a:xfrm>
            <a:off x="10067536" y="4154999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3"/>
                </a:lnTo>
                <a:lnTo>
                  <a:pt x="0" y="953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3"/>
          <p:cNvSpPr/>
          <p:nvPr/>
        </p:nvSpPr>
        <p:spPr>
          <a:xfrm>
            <a:off x="10067536" y="5567621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3"/>
                </a:lnTo>
                <a:lnTo>
                  <a:pt x="0" y="9536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3"/>
          <p:cNvSpPr/>
          <p:nvPr/>
        </p:nvSpPr>
        <p:spPr>
          <a:xfrm>
            <a:off x="10067536" y="6980242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3"/>
          <p:cNvSpPr/>
          <p:nvPr/>
        </p:nvSpPr>
        <p:spPr>
          <a:xfrm>
            <a:off x="10067536" y="8392864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"/>
          <p:cNvSpPr/>
          <p:nvPr/>
        </p:nvSpPr>
        <p:spPr>
          <a:xfrm>
            <a:off x="1852667" y="2219721"/>
            <a:ext cx="6683857" cy="6324600"/>
          </a:xfrm>
          <a:custGeom>
            <a:rect b="b" l="l" r="r" t="t"/>
            <a:pathLst>
              <a:path extrusionOk="0" h="6324600" w="6683857">
                <a:moveTo>
                  <a:pt x="0" y="0"/>
                </a:moveTo>
                <a:lnTo>
                  <a:pt x="6683858" y="0"/>
                </a:lnTo>
                <a:lnTo>
                  <a:pt x="6683858" y="6324600"/>
                </a:lnTo>
                <a:lnTo>
                  <a:pt x="0" y="632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3"/>
          <p:cNvSpPr txBox="1"/>
          <p:nvPr/>
        </p:nvSpPr>
        <p:spPr>
          <a:xfrm>
            <a:off x="9927850" y="1028700"/>
            <a:ext cx="6398241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活動流程</a:t>
            </a:r>
            <a:endParaRPr/>
          </a:p>
        </p:txBody>
      </p:sp>
      <p:sp>
        <p:nvSpPr>
          <p:cNvPr id="137" name="Google Shape;137;p3"/>
          <p:cNvSpPr txBox="1"/>
          <p:nvPr/>
        </p:nvSpPr>
        <p:spPr>
          <a:xfrm>
            <a:off x="10334502" y="2913436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01</a:t>
            </a:r>
            <a:endParaRPr/>
          </a:p>
        </p:txBody>
      </p:sp>
      <p:sp>
        <p:nvSpPr>
          <p:cNvPr id="138" name="Google Shape;138;p3"/>
          <p:cNvSpPr txBox="1"/>
          <p:nvPr/>
        </p:nvSpPr>
        <p:spPr>
          <a:xfrm>
            <a:off x="10334502" y="4323592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02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10334502" y="5736214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03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10334502" y="7148836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04</a:t>
            </a:r>
            <a:endParaRPr/>
          </a:p>
        </p:txBody>
      </p:sp>
      <p:sp>
        <p:nvSpPr>
          <p:cNvPr id="141" name="Google Shape;141;p3"/>
          <p:cNvSpPr txBox="1"/>
          <p:nvPr/>
        </p:nvSpPr>
        <p:spPr>
          <a:xfrm>
            <a:off x="11444598" y="2780521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大數據之日常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11444598" y="4231206"/>
            <a:ext cx="6306663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大數據辯論擂台</a:t>
            </a:r>
            <a:endParaRPr/>
          </a:p>
        </p:txBody>
      </p:sp>
      <p:sp>
        <p:nvSpPr>
          <p:cNvPr id="143" name="Google Shape;143;p3"/>
          <p:cNvSpPr txBox="1"/>
          <p:nvPr/>
        </p:nvSpPr>
        <p:spPr>
          <a:xfrm>
            <a:off x="11444598" y="5662841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大數據的隱憂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11444598" y="7055499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保護個人私隱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11444598" y="8468121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總結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10334502" y="8561458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52" name="Google Shape;152;p4"/>
          <p:cNvGrpSpPr/>
          <p:nvPr/>
        </p:nvGrpSpPr>
        <p:grpSpPr>
          <a:xfrm>
            <a:off x="9144000" y="1825729"/>
            <a:ext cx="12213647" cy="9419950"/>
            <a:chOff x="0" y="-28575"/>
            <a:chExt cx="3710940" cy="2862115"/>
          </a:xfrm>
        </p:grpSpPr>
        <p:sp>
          <p:nvSpPr>
            <p:cNvPr id="153" name="Google Shape;153;p4"/>
            <p:cNvSpPr/>
            <p:nvPr/>
          </p:nvSpPr>
          <p:spPr>
            <a:xfrm>
              <a:off x="0" y="0"/>
              <a:ext cx="3710940" cy="2833540"/>
            </a:xfrm>
            <a:custGeom>
              <a:rect b="b" l="l" r="r" t="t"/>
              <a:pathLst>
                <a:path extrusionOk="0" h="2833540" w="3710940">
                  <a:moveTo>
                    <a:pt x="55781" y="0"/>
                  </a:moveTo>
                  <a:lnTo>
                    <a:pt x="3655159" y="0"/>
                  </a:lnTo>
                  <a:cubicBezTo>
                    <a:pt x="3669953" y="0"/>
                    <a:pt x="3684141" y="5877"/>
                    <a:pt x="3694602" y="16338"/>
                  </a:cubicBezTo>
                  <a:cubicBezTo>
                    <a:pt x="3705063" y="26799"/>
                    <a:pt x="3710940" y="40987"/>
                    <a:pt x="3710940" y="55781"/>
                  </a:cubicBezTo>
                  <a:lnTo>
                    <a:pt x="3710940" y="2777760"/>
                  </a:lnTo>
                  <a:cubicBezTo>
                    <a:pt x="3710940" y="2808566"/>
                    <a:pt x="3685966" y="2833540"/>
                    <a:pt x="3655159" y="2833540"/>
                  </a:cubicBezTo>
                  <a:lnTo>
                    <a:pt x="55781" y="2833540"/>
                  </a:lnTo>
                  <a:cubicBezTo>
                    <a:pt x="24974" y="2833540"/>
                    <a:pt x="0" y="2808566"/>
                    <a:pt x="0" y="2777760"/>
                  </a:cubicBezTo>
                  <a:lnTo>
                    <a:pt x="0" y="55781"/>
                  </a:lnTo>
                  <a:cubicBezTo>
                    <a:pt x="0" y="24974"/>
                    <a:pt x="24974" y="0"/>
                    <a:pt x="5578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4"/>
            <p:cNvSpPr txBox="1"/>
            <p:nvPr/>
          </p:nvSpPr>
          <p:spPr>
            <a:xfrm>
              <a:off x="0" y="-28575"/>
              <a:ext cx="3710940" cy="2862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5" name="Google Shape;155;p4"/>
          <p:cNvSpPr/>
          <p:nvPr/>
        </p:nvSpPr>
        <p:spPr>
          <a:xfrm>
            <a:off x="10101622" y="271648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156" name="Google Shape;156;p4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157" name="Google Shape;157;p4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158" name="Google Shape;158;p4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159" name="Google Shape;159;p4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4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1" name="Google Shape;161;p4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62" name="Google Shape;162;p4"/>
          <p:cNvSpPr/>
          <p:nvPr/>
        </p:nvSpPr>
        <p:spPr>
          <a:xfrm>
            <a:off x="1028700" y="3771900"/>
            <a:ext cx="7477877" cy="6515100"/>
          </a:xfrm>
          <a:custGeom>
            <a:rect b="b" l="l" r="r" t="t"/>
            <a:pathLst>
              <a:path extrusionOk="0" h="6515100" w="7477877">
                <a:moveTo>
                  <a:pt x="0" y="0"/>
                </a:moveTo>
                <a:lnTo>
                  <a:pt x="7477877" y="0"/>
                </a:lnTo>
                <a:lnTo>
                  <a:pt x="7477877" y="6515100"/>
                </a:lnTo>
                <a:lnTo>
                  <a:pt x="0" y="651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4"/>
          <p:cNvSpPr txBox="1"/>
          <p:nvPr/>
        </p:nvSpPr>
        <p:spPr>
          <a:xfrm>
            <a:off x="465675" y="1907959"/>
            <a:ext cx="8341671" cy="12371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熱身活動</a:t>
            </a:r>
            <a:endParaRPr/>
          </a:p>
        </p:txBody>
      </p:sp>
      <p:sp>
        <p:nvSpPr>
          <p:cNvPr id="164" name="Google Shape;164;p4"/>
          <p:cNvSpPr txBox="1"/>
          <p:nvPr/>
        </p:nvSpPr>
        <p:spPr>
          <a:xfrm>
            <a:off x="10101622" y="3810890"/>
            <a:ext cx="7541386" cy="3764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現在有一個「SOUL MATCH」網上交友平台，藉由大數據的分析，可以幫你配對最合拍的靈魂伴侶，聲稱成功率達到八成之高，你會使用嗎？</a:t>
            </a:r>
            <a:endParaRPr/>
          </a:p>
        </p:txBody>
      </p:sp>
      <p:sp>
        <p:nvSpPr>
          <p:cNvPr id="165" name="Google Shape;165;p4"/>
          <p:cNvSpPr txBox="1"/>
          <p:nvPr/>
        </p:nvSpPr>
        <p:spPr>
          <a:xfrm>
            <a:off x="10101622" y="8046628"/>
            <a:ext cx="7541386" cy="1718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31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1. 大數據可以代替人類分析及判斷嗎？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71" name="Google Shape;171;p5"/>
          <p:cNvGrpSpPr/>
          <p:nvPr/>
        </p:nvGrpSpPr>
        <p:grpSpPr>
          <a:xfrm>
            <a:off x="9144000" y="1825729"/>
            <a:ext cx="12213647" cy="9419950"/>
            <a:chOff x="0" y="-28575"/>
            <a:chExt cx="3710940" cy="2862115"/>
          </a:xfrm>
        </p:grpSpPr>
        <p:sp>
          <p:nvSpPr>
            <p:cNvPr id="172" name="Google Shape;172;p5"/>
            <p:cNvSpPr/>
            <p:nvPr/>
          </p:nvSpPr>
          <p:spPr>
            <a:xfrm>
              <a:off x="0" y="0"/>
              <a:ext cx="3710940" cy="2833540"/>
            </a:xfrm>
            <a:custGeom>
              <a:rect b="b" l="l" r="r" t="t"/>
              <a:pathLst>
                <a:path extrusionOk="0" h="2833540" w="3710940">
                  <a:moveTo>
                    <a:pt x="55781" y="0"/>
                  </a:moveTo>
                  <a:lnTo>
                    <a:pt x="3655159" y="0"/>
                  </a:lnTo>
                  <a:cubicBezTo>
                    <a:pt x="3669953" y="0"/>
                    <a:pt x="3684141" y="5877"/>
                    <a:pt x="3694602" y="16338"/>
                  </a:cubicBezTo>
                  <a:cubicBezTo>
                    <a:pt x="3705063" y="26799"/>
                    <a:pt x="3710940" y="40987"/>
                    <a:pt x="3710940" y="55781"/>
                  </a:cubicBezTo>
                  <a:lnTo>
                    <a:pt x="3710940" y="2777760"/>
                  </a:lnTo>
                  <a:cubicBezTo>
                    <a:pt x="3710940" y="2808566"/>
                    <a:pt x="3685966" y="2833540"/>
                    <a:pt x="3655159" y="2833540"/>
                  </a:cubicBezTo>
                  <a:lnTo>
                    <a:pt x="55781" y="2833540"/>
                  </a:lnTo>
                  <a:cubicBezTo>
                    <a:pt x="24974" y="2833540"/>
                    <a:pt x="0" y="2808566"/>
                    <a:pt x="0" y="2777760"/>
                  </a:cubicBezTo>
                  <a:lnTo>
                    <a:pt x="0" y="55781"/>
                  </a:lnTo>
                  <a:cubicBezTo>
                    <a:pt x="0" y="24974"/>
                    <a:pt x="24974" y="0"/>
                    <a:pt x="5578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5"/>
            <p:cNvSpPr txBox="1"/>
            <p:nvPr/>
          </p:nvSpPr>
          <p:spPr>
            <a:xfrm>
              <a:off x="0" y="-28575"/>
              <a:ext cx="3710940" cy="2862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4" name="Google Shape;174;p5"/>
          <p:cNvSpPr/>
          <p:nvPr/>
        </p:nvSpPr>
        <p:spPr>
          <a:xfrm>
            <a:off x="10101622" y="271648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175" name="Google Shape;175;p5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176" name="Google Shape;176;p5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177" name="Google Shape;177;p5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178" name="Google Shape;178;p5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5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0" name="Google Shape;180;p5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81" name="Google Shape;181;p5"/>
          <p:cNvSpPr txBox="1"/>
          <p:nvPr/>
        </p:nvSpPr>
        <p:spPr>
          <a:xfrm>
            <a:off x="465675" y="1907959"/>
            <a:ext cx="8341671" cy="2427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熱身活動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942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82" name="Google Shape;182;p5"/>
          <p:cNvSpPr txBox="1"/>
          <p:nvPr/>
        </p:nvSpPr>
        <p:spPr>
          <a:xfrm>
            <a:off x="10101622" y="3810890"/>
            <a:ext cx="7541386" cy="30020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你使用了「SOUL MATCH」一段時間後，發現經常收到推銷電郵，更有一次發現在社交媒體看到有其他帳號盗用了你的相片做ICON。</a:t>
            </a:r>
            <a:endParaRPr/>
          </a:p>
        </p:txBody>
      </p:sp>
      <p:sp>
        <p:nvSpPr>
          <p:cNvPr id="183" name="Google Shape;183;p5"/>
          <p:cNvSpPr txBox="1"/>
          <p:nvPr/>
        </p:nvSpPr>
        <p:spPr>
          <a:xfrm>
            <a:off x="10101622" y="8046628"/>
            <a:ext cx="7541386" cy="1718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31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2. 你認為大數據會出現怎樣的潛在危機？</a:t>
            </a:r>
            <a:endParaRPr/>
          </a:p>
        </p:txBody>
      </p:sp>
      <p:sp>
        <p:nvSpPr>
          <p:cNvPr id="184" name="Google Shape;184;p5"/>
          <p:cNvSpPr/>
          <p:nvPr/>
        </p:nvSpPr>
        <p:spPr>
          <a:xfrm>
            <a:off x="1795601" y="3415570"/>
            <a:ext cx="5269992" cy="6934200"/>
          </a:xfrm>
          <a:custGeom>
            <a:rect b="b" l="l" r="r" t="t"/>
            <a:pathLst>
              <a:path extrusionOk="0" h="6934200" w="5269992">
                <a:moveTo>
                  <a:pt x="0" y="0"/>
                </a:moveTo>
                <a:lnTo>
                  <a:pt x="5269992" y="0"/>
                </a:lnTo>
                <a:lnTo>
                  <a:pt x="5269992" y="6934200"/>
                </a:lnTo>
                <a:lnTo>
                  <a:pt x="0" y="6934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190" name="Google Shape;190;p6"/>
          <p:cNvGrpSpPr/>
          <p:nvPr/>
        </p:nvGrpSpPr>
        <p:grpSpPr>
          <a:xfrm>
            <a:off x="9144000" y="1825729"/>
            <a:ext cx="12213647" cy="9419950"/>
            <a:chOff x="0" y="-28575"/>
            <a:chExt cx="3710940" cy="2862115"/>
          </a:xfrm>
        </p:grpSpPr>
        <p:sp>
          <p:nvSpPr>
            <p:cNvPr id="191" name="Google Shape;191;p6"/>
            <p:cNvSpPr/>
            <p:nvPr/>
          </p:nvSpPr>
          <p:spPr>
            <a:xfrm>
              <a:off x="0" y="0"/>
              <a:ext cx="3710940" cy="2833540"/>
            </a:xfrm>
            <a:custGeom>
              <a:rect b="b" l="l" r="r" t="t"/>
              <a:pathLst>
                <a:path extrusionOk="0" h="2833540" w="3710940">
                  <a:moveTo>
                    <a:pt x="55781" y="0"/>
                  </a:moveTo>
                  <a:lnTo>
                    <a:pt x="3655159" y="0"/>
                  </a:lnTo>
                  <a:cubicBezTo>
                    <a:pt x="3669953" y="0"/>
                    <a:pt x="3684141" y="5877"/>
                    <a:pt x="3694602" y="16338"/>
                  </a:cubicBezTo>
                  <a:cubicBezTo>
                    <a:pt x="3705063" y="26799"/>
                    <a:pt x="3710940" y="40987"/>
                    <a:pt x="3710940" y="55781"/>
                  </a:cubicBezTo>
                  <a:lnTo>
                    <a:pt x="3710940" y="2777760"/>
                  </a:lnTo>
                  <a:cubicBezTo>
                    <a:pt x="3710940" y="2808566"/>
                    <a:pt x="3685966" y="2833540"/>
                    <a:pt x="3655159" y="2833540"/>
                  </a:cubicBezTo>
                  <a:lnTo>
                    <a:pt x="55781" y="2833540"/>
                  </a:lnTo>
                  <a:cubicBezTo>
                    <a:pt x="24974" y="2833540"/>
                    <a:pt x="0" y="2808566"/>
                    <a:pt x="0" y="2777760"/>
                  </a:cubicBezTo>
                  <a:lnTo>
                    <a:pt x="0" y="55781"/>
                  </a:lnTo>
                  <a:cubicBezTo>
                    <a:pt x="0" y="24974"/>
                    <a:pt x="24974" y="0"/>
                    <a:pt x="5578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6"/>
            <p:cNvSpPr txBox="1"/>
            <p:nvPr/>
          </p:nvSpPr>
          <p:spPr>
            <a:xfrm>
              <a:off x="0" y="-28575"/>
              <a:ext cx="3710940" cy="2862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6"/>
          <p:cNvSpPr/>
          <p:nvPr/>
        </p:nvSpPr>
        <p:spPr>
          <a:xfrm>
            <a:off x="9892349" y="271648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194" name="Google Shape;194;p6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195" name="Google Shape;195;p6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196" name="Google Shape;196;p6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197" name="Google Shape;197;p6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6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9" name="Google Shape;199;p6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00" name="Google Shape;200;p6"/>
          <p:cNvSpPr/>
          <p:nvPr/>
        </p:nvSpPr>
        <p:spPr>
          <a:xfrm>
            <a:off x="680645" y="3648199"/>
            <a:ext cx="7911730" cy="6457950"/>
          </a:xfrm>
          <a:custGeom>
            <a:rect b="b" l="l" r="r" t="t"/>
            <a:pathLst>
              <a:path extrusionOk="0" h="6457950" w="7911730">
                <a:moveTo>
                  <a:pt x="0" y="0"/>
                </a:moveTo>
                <a:lnTo>
                  <a:pt x="7911731" y="0"/>
                </a:lnTo>
                <a:lnTo>
                  <a:pt x="7911731" y="6457950"/>
                </a:lnTo>
                <a:lnTo>
                  <a:pt x="0" y="64579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6"/>
          <p:cNvSpPr txBox="1"/>
          <p:nvPr/>
        </p:nvSpPr>
        <p:spPr>
          <a:xfrm>
            <a:off x="465675" y="1907959"/>
            <a:ext cx="8341671" cy="12371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大數據の日常</a:t>
            </a:r>
            <a:endParaRPr/>
          </a:p>
        </p:txBody>
      </p:sp>
      <p:sp>
        <p:nvSpPr>
          <p:cNvPr id="202" name="Google Shape;202;p6"/>
          <p:cNvSpPr txBox="1"/>
          <p:nvPr/>
        </p:nvSpPr>
        <p:spPr>
          <a:xfrm>
            <a:off x="9892349" y="5946809"/>
            <a:ext cx="8395651" cy="2703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7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44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在你的日常生活中，</a:t>
            </a:r>
            <a:endParaRPr/>
          </a:p>
          <a:p>
            <a:pPr indent="0" lvl="0" marL="0" marR="0" rtl="0" algn="l">
              <a:lnSpc>
                <a:spcPct val="207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44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何時會體驗到大數據呢？</a:t>
            </a:r>
            <a:endParaRPr/>
          </a:p>
        </p:txBody>
      </p:sp>
      <p:sp>
        <p:nvSpPr>
          <p:cNvPr id="203" name="Google Shape;203;p6"/>
          <p:cNvSpPr txBox="1"/>
          <p:nvPr/>
        </p:nvSpPr>
        <p:spPr>
          <a:xfrm>
            <a:off x="9789800" y="2795625"/>
            <a:ext cx="8498200" cy="2922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444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BIG DATA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sp>
        <p:nvSpPr>
          <p:cNvPr id="209" name="Google Shape;209;p7"/>
          <p:cNvSpPr/>
          <p:nvPr/>
        </p:nvSpPr>
        <p:spPr>
          <a:xfrm>
            <a:off x="8807346" y="2464623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210" name="Google Shape;210;p7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211" name="Google Shape;211;p7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12" name="Google Shape;212;p7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213" name="Google Shape;213;p7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7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5" name="Google Shape;215;p7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16" name="Google Shape;216;p7"/>
          <p:cNvSpPr/>
          <p:nvPr/>
        </p:nvSpPr>
        <p:spPr>
          <a:xfrm>
            <a:off x="3563297" y="5460374"/>
            <a:ext cx="4335015" cy="4761726"/>
          </a:xfrm>
          <a:custGeom>
            <a:rect b="b" l="l" r="r" t="t"/>
            <a:pathLst>
              <a:path extrusionOk="0" h="4761726" w="4335015">
                <a:moveTo>
                  <a:pt x="0" y="0"/>
                </a:moveTo>
                <a:lnTo>
                  <a:pt x="4335015" y="0"/>
                </a:lnTo>
                <a:lnTo>
                  <a:pt x="4335015" y="4761726"/>
                </a:lnTo>
                <a:lnTo>
                  <a:pt x="0" y="47617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7584" l="-13519" r="-12409" t="-7057"/>
            </a:stretch>
          </a:blipFill>
          <a:ln cap="rnd" cmpd="sng" w="66675">
            <a:solidFill>
              <a:srgbClr val="5DE0E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7"/>
          <p:cNvSpPr/>
          <p:nvPr/>
        </p:nvSpPr>
        <p:spPr>
          <a:xfrm>
            <a:off x="13371664" y="894339"/>
            <a:ext cx="4849661" cy="9335597"/>
          </a:xfrm>
          <a:custGeom>
            <a:rect b="b" l="l" r="r" t="t"/>
            <a:pathLst>
              <a:path extrusionOk="0" h="9335597" w="4849661">
                <a:moveTo>
                  <a:pt x="0" y="0"/>
                </a:moveTo>
                <a:lnTo>
                  <a:pt x="4849661" y="0"/>
                </a:lnTo>
                <a:lnTo>
                  <a:pt x="4849661" y="9335597"/>
                </a:lnTo>
                <a:lnTo>
                  <a:pt x="0" y="93355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2699" l="-8434" r="-7343" t="-8907"/>
            </a:stretch>
          </a:blipFill>
          <a:ln cap="rnd" cmpd="sng" w="66675">
            <a:solidFill>
              <a:srgbClr val="5DE0E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7"/>
          <p:cNvSpPr/>
          <p:nvPr/>
        </p:nvSpPr>
        <p:spPr>
          <a:xfrm>
            <a:off x="7914220" y="5460374"/>
            <a:ext cx="5419725" cy="4769562"/>
          </a:xfrm>
          <a:custGeom>
            <a:rect b="b" l="l" r="r" t="t"/>
            <a:pathLst>
              <a:path extrusionOk="0" h="4769562" w="5419725">
                <a:moveTo>
                  <a:pt x="0" y="0"/>
                </a:moveTo>
                <a:lnTo>
                  <a:pt x="5419725" y="0"/>
                </a:lnTo>
                <a:lnTo>
                  <a:pt x="5419725" y="4769562"/>
                </a:lnTo>
                <a:lnTo>
                  <a:pt x="0" y="47695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774" l="0" r="-644" t="-7"/>
            </a:stretch>
          </a:blipFill>
          <a:ln cap="rnd" cmpd="sng" w="66675">
            <a:solidFill>
              <a:srgbClr val="5DE0E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7"/>
          <p:cNvSpPr/>
          <p:nvPr/>
        </p:nvSpPr>
        <p:spPr>
          <a:xfrm>
            <a:off x="3563297" y="894339"/>
            <a:ext cx="9770648" cy="4527935"/>
          </a:xfrm>
          <a:custGeom>
            <a:rect b="b" l="l" r="r" t="t"/>
            <a:pathLst>
              <a:path extrusionOk="0" h="4527935" w="9770648">
                <a:moveTo>
                  <a:pt x="0" y="0"/>
                </a:moveTo>
                <a:lnTo>
                  <a:pt x="9770648" y="0"/>
                </a:lnTo>
                <a:lnTo>
                  <a:pt x="9770648" y="4527935"/>
                </a:lnTo>
                <a:lnTo>
                  <a:pt x="0" y="45279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0081" l="0" r="-641" t="-222"/>
            </a:stretch>
          </a:blipFill>
          <a:ln cap="rnd" cmpd="sng" w="66675">
            <a:solidFill>
              <a:srgbClr val="5DE0E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7"/>
          <p:cNvSpPr txBox="1"/>
          <p:nvPr/>
        </p:nvSpPr>
        <p:spPr>
          <a:xfrm>
            <a:off x="0" y="1897624"/>
            <a:ext cx="3264961" cy="7190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據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の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日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常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sp>
        <p:nvSpPr>
          <p:cNvPr id="226" name="Google Shape;226;p8"/>
          <p:cNvSpPr/>
          <p:nvPr/>
        </p:nvSpPr>
        <p:spPr>
          <a:xfrm>
            <a:off x="8807346" y="2464623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227" name="Google Shape;227;p8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228" name="Google Shape;228;p8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29" name="Google Shape;229;p8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230" name="Google Shape;230;p8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8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2" name="Google Shape;232;p8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33" name="Google Shape;233;p8"/>
          <p:cNvSpPr txBox="1"/>
          <p:nvPr/>
        </p:nvSpPr>
        <p:spPr>
          <a:xfrm>
            <a:off x="0" y="1897624"/>
            <a:ext cx="3264961" cy="7190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數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據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の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日</a:t>
            </a:r>
            <a:endParaRPr/>
          </a:p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常</a:t>
            </a:r>
            <a:endParaRPr/>
          </a:p>
        </p:txBody>
      </p:sp>
      <p:sp>
        <p:nvSpPr>
          <p:cNvPr id="234" name="Google Shape;234;p8"/>
          <p:cNvSpPr/>
          <p:nvPr/>
        </p:nvSpPr>
        <p:spPr>
          <a:xfrm>
            <a:off x="3669881" y="5487440"/>
            <a:ext cx="3962941" cy="4675821"/>
          </a:xfrm>
          <a:custGeom>
            <a:rect b="b" l="l" r="r" t="t"/>
            <a:pathLst>
              <a:path extrusionOk="0" h="4675821" w="3962941">
                <a:moveTo>
                  <a:pt x="0" y="0"/>
                </a:moveTo>
                <a:lnTo>
                  <a:pt x="3962940" y="0"/>
                </a:lnTo>
                <a:lnTo>
                  <a:pt x="3962940" y="4675821"/>
                </a:lnTo>
                <a:lnTo>
                  <a:pt x="0" y="46758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832" l="-61648" r="-51940" t="0"/>
            </a:stretch>
          </a:blipFill>
          <a:ln cap="rnd" cmpd="sng" w="66675">
            <a:solidFill>
              <a:srgbClr val="5DE0E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8"/>
          <p:cNvSpPr/>
          <p:nvPr/>
        </p:nvSpPr>
        <p:spPr>
          <a:xfrm>
            <a:off x="13471817" y="887600"/>
            <a:ext cx="4687455" cy="9334500"/>
          </a:xfrm>
          <a:custGeom>
            <a:rect b="b" l="l" r="r" t="t"/>
            <a:pathLst>
              <a:path extrusionOk="0" h="9334500" w="4687455">
                <a:moveTo>
                  <a:pt x="0" y="0"/>
                </a:moveTo>
                <a:lnTo>
                  <a:pt x="4687455" y="0"/>
                </a:lnTo>
                <a:lnTo>
                  <a:pt x="4687455" y="9334500"/>
                </a:lnTo>
                <a:lnTo>
                  <a:pt x="0" y="9334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3865" l="-176006" r="-176871" t="-15764"/>
            </a:stretch>
          </a:blipFill>
          <a:ln cap="rnd" cmpd="sng" w="66675">
            <a:solidFill>
              <a:srgbClr val="5DE0E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8"/>
          <p:cNvSpPr/>
          <p:nvPr/>
        </p:nvSpPr>
        <p:spPr>
          <a:xfrm>
            <a:off x="3629972" y="925700"/>
            <a:ext cx="9789698" cy="4505152"/>
          </a:xfrm>
          <a:custGeom>
            <a:rect b="b" l="l" r="r" t="t"/>
            <a:pathLst>
              <a:path extrusionOk="0" h="4505152" w="9789698">
                <a:moveTo>
                  <a:pt x="0" y="0"/>
                </a:moveTo>
                <a:lnTo>
                  <a:pt x="9789698" y="0"/>
                </a:lnTo>
                <a:lnTo>
                  <a:pt x="9789698" y="4505151"/>
                </a:lnTo>
                <a:lnTo>
                  <a:pt x="0" y="4505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7486" l="0" r="0" t="-2610"/>
            </a:stretch>
          </a:blipFill>
          <a:ln cap="rnd" cmpd="sng" w="66675">
            <a:solidFill>
              <a:srgbClr val="5DE0E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8"/>
          <p:cNvSpPr/>
          <p:nvPr/>
        </p:nvSpPr>
        <p:spPr>
          <a:xfrm>
            <a:off x="7699496" y="5487440"/>
            <a:ext cx="5701123" cy="4675821"/>
          </a:xfrm>
          <a:custGeom>
            <a:rect b="b" l="l" r="r" t="t"/>
            <a:pathLst>
              <a:path extrusionOk="0" h="4675821" w="5701123">
                <a:moveTo>
                  <a:pt x="0" y="0"/>
                </a:moveTo>
                <a:lnTo>
                  <a:pt x="5701124" y="0"/>
                </a:lnTo>
                <a:lnTo>
                  <a:pt x="5701124" y="4675821"/>
                </a:lnTo>
                <a:lnTo>
                  <a:pt x="0" y="46758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846" l="-26533" r="-20501" t="0"/>
            </a:stretch>
          </a:blipFill>
          <a:ln cap="rnd" cmpd="sng" w="66675">
            <a:solidFill>
              <a:srgbClr val="5DE0E6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9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43" name="Google Shape;243;p9"/>
          <p:cNvGrpSpPr/>
          <p:nvPr/>
        </p:nvGrpSpPr>
        <p:grpSpPr>
          <a:xfrm>
            <a:off x="3139916" y="-3797089"/>
            <a:ext cx="12008168" cy="5638959"/>
            <a:chOff x="0" y="-28575"/>
            <a:chExt cx="3162645" cy="1485158"/>
          </a:xfrm>
        </p:grpSpPr>
        <p:sp>
          <p:nvSpPr>
            <p:cNvPr id="244" name="Google Shape;244;p9"/>
            <p:cNvSpPr/>
            <p:nvPr/>
          </p:nvSpPr>
          <p:spPr>
            <a:xfrm>
              <a:off x="0" y="0"/>
              <a:ext cx="3162645" cy="1456583"/>
            </a:xfrm>
            <a:custGeom>
              <a:rect b="b" l="l" r="r" t="t"/>
              <a:pathLst>
                <a:path extrusionOk="0" h="1456583" w="3162645">
                  <a:moveTo>
                    <a:pt x="56735" y="0"/>
                  </a:moveTo>
                  <a:lnTo>
                    <a:pt x="3105909" y="0"/>
                  </a:lnTo>
                  <a:cubicBezTo>
                    <a:pt x="3137244" y="0"/>
                    <a:pt x="3162645" y="25401"/>
                    <a:pt x="3162645" y="56735"/>
                  </a:cubicBezTo>
                  <a:lnTo>
                    <a:pt x="3162645" y="1399848"/>
                  </a:lnTo>
                  <a:cubicBezTo>
                    <a:pt x="3162645" y="1414895"/>
                    <a:pt x="3156667" y="1429326"/>
                    <a:pt x="3146028" y="1439966"/>
                  </a:cubicBezTo>
                  <a:cubicBezTo>
                    <a:pt x="3135387" y="1450606"/>
                    <a:pt x="3120957" y="1456583"/>
                    <a:pt x="3105909" y="1456583"/>
                  </a:cubicBezTo>
                  <a:lnTo>
                    <a:pt x="56735" y="1456583"/>
                  </a:lnTo>
                  <a:cubicBezTo>
                    <a:pt x="41688" y="1456583"/>
                    <a:pt x="27257" y="1450606"/>
                    <a:pt x="16617" y="1439966"/>
                  </a:cubicBezTo>
                  <a:cubicBezTo>
                    <a:pt x="5977" y="1429326"/>
                    <a:pt x="0" y="1414895"/>
                    <a:pt x="0" y="1399848"/>
                  </a:cubicBezTo>
                  <a:lnTo>
                    <a:pt x="0" y="56735"/>
                  </a:lnTo>
                  <a:cubicBezTo>
                    <a:pt x="0" y="41688"/>
                    <a:pt x="5977" y="27257"/>
                    <a:pt x="16617" y="16617"/>
                  </a:cubicBezTo>
                  <a:cubicBezTo>
                    <a:pt x="27257" y="5977"/>
                    <a:pt x="41688" y="0"/>
                    <a:pt x="56735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9"/>
            <p:cNvSpPr txBox="1"/>
            <p:nvPr/>
          </p:nvSpPr>
          <p:spPr>
            <a:xfrm>
              <a:off x="0" y="-28575"/>
              <a:ext cx="3162645" cy="14851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6" name="Google Shape;246;p9"/>
          <p:cNvGrpSpPr/>
          <p:nvPr/>
        </p:nvGrpSpPr>
        <p:grpSpPr>
          <a:xfrm>
            <a:off x="-723573" y="3129923"/>
            <a:ext cx="19011573" cy="2179056"/>
            <a:chOff x="0" y="-28575"/>
            <a:chExt cx="4531463" cy="519384"/>
          </a:xfrm>
        </p:grpSpPr>
        <p:sp>
          <p:nvSpPr>
            <p:cNvPr id="247" name="Google Shape;247;p9"/>
            <p:cNvSpPr/>
            <p:nvPr/>
          </p:nvSpPr>
          <p:spPr>
            <a:xfrm>
              <a:off x="0" y="0"/>
              <a:ext cx="4531463" cy="490809"/>
            </a:xfrm>
            <a:custGeom>
              <a:rect b="b" l="l" r="r" t="t"/>
              <a:pathLst>
                <a:path extrusionOk="0" h="490809" w="4531463">
                  <a:moveTo>
                    <a:pt x="0" y="0"/>
                  </a:moveTo>
                  <a:lnTo>
                    <a:pt x="4531463" y="0"/>
                  </a:lnTo>
                  <a:lnTo>
                    <a:pt x="4531463" y="490809"/>
                  </a:lnTo>
                  <a:lnTo>
                    <a:pt x="0" y="490809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248" name="Google Shape;248;p9"/>
            <p:cNvSpPr txBox="1"/>
            <p:nvPr/>
          </p:nvSpPr>
          <p:spPr>
            <a:xfrm>
              <a:off x="0" y="-28575"/>
              <a:ext cx="4531463" cy="5193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9"/>
          <p:cNvSpPr/>
          <p:nvPr/>
        </p:nvSpPr>
        <p:spPr>
          <a:xfrm>
            <a:off x="13119158" y="2675788"/>
            <a:ext cx="3690499" cy="3732490"/>
          </a:xfrm>
          <a:custGeom>
            <a:rect b="b" l="l" r="r" t="t"/>
            <a:pathLst>
              <a:path extrusionOk="0" h="3732490" w="3690499">
                <a:moveTo>
                  <a:pt x="0" y="0"/>
                </a:moveTo>
                <a:lnTo>
                  <a:pt x="3690499" y="0"/>
                </a:lnTo>
                <a:lnTo>
                  <a:pt x="3690499" y="3732490"/>
                </a:lnTo>
                <a:lnTo>
                  <a:pt x="0" y="37324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0" name="Google Shape;250;p9"/>
          <p:cNvSpPr/>
          <p:nvPr/>
        </p:nvSpPr>
        <p:spPr>
          <a:xfrm flipH="1">
            <a:off x="1291190" y="2675788"/>
            <a:ext cx="3690499" cy="3732490"/>
          </a:xfrm>
          <a:custGeom>
            <a:rect b="b" l="l" r="r" t="t"/>
            <a:pathLst>
              <a:path extrusionOk="0" h="3732490" w="3690499">
                <a:moveTo>
                  <a:pt x="3690500" y="0"/>
                </a:moveTo>
                <a:lnTo>
                  <a:pt x="0" y="0"/>
                </a:lnTo>
                <a:lnTo>
                  <a:pt x="0" y="3732490"/>
                </a:lnTo>
                <a:lnTo>
                  <a:pt x="3690500" y="3732490"/>
                </a:lnTo>
                <a:lnTo>
                  <a:pt x="369050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1" name="Google Shape;251;p9"/>
          <p:cNvGrpSpPr/>
          <p:nvPr/>
        </p:nvGrpSpPr>
        <p:grpSpPr>
          <a:xfrm>
            <a:off x="914955" y="6919282"/>
            <a:ext cx="4354673" cy="1212404"/>
            <a:chOff x="0" y="-133876"/>
            <a:chExt cx="5806231" cy="1616538"/>
          </a:xfrm>
        </p:grpSpPr>
        <p:grpSp>
          <p:nvGrpSpPr>
            <p:cNvPr id="252" name="Google Shape;252;p9"/>
            <p:cNvGrpSpPr/>
            <p:nvPr/>
          </p:nvGrpSpPr>
          <p:grpSpPr>
            <a:xfrm>
              <a:off x="0" y="-133876"/>
              <a:ext cx="5230406" cy="1616538"/>
              <a:chOff x="0" y="-38100"/>
              <a:chExt cx="1488534" cy="460054"/>
            </a:xfrm>
          </p:grpSpPr>
          <p:sp>
            <p:nvSpPr>
              <p:cNvPr id="253" name="Google Shape;253;p9"/>
              <p:cNvSpPr/>
              <p:nvPr/>
            </p:nvSpPr>
            <p:spPr>
              <a:xfrm>
                <a:off x="0" y="0"/>
                <a:ext cx="1488534" cy="421954"/>
              </a:xfrm>
              <a:custGeom>
                <a:rect b="b" l="l" r="r" t="t"/>
                <a:pathLst>
                  <a:path extrusionOk="0"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76EE8">
                      <a:alpha val="75686"/>
                    </a:srgbClr>
                  </a:gs>
                  <a:gs pos="100000">
                    <a:srgbClr val="53CAEF">
                      <a:alpha val="75686"/>
                    </a:srgbClr>
                  </a:gs>
                </a:gsLst>
                <a:lin ang="0" scaled="0"/>
              </a:gradFill>
              <a:ln cap="rnd" cmpd="sng" w="66675">
                <a:solidFill>
                  <a:srgbClr val="FFFFFF">
                    <a:alpha val="75294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9"/>
              <p:cNvSpPr txBox="1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1950" lIns="41950" spcFirstLastPara="1" rIns="41950" wrap="square" tIns="4195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5" name="Google Shape;255;p9"/>
            <p:cNvSpPr/>
            <p:nvPr/>
          </p:nvSpPr>
          <p:spPr>
            <a:xfrm>
              <a:off x="682984" y="173915"/>
              <a:ext cx="1134832" cy="1134832"/>
            </a:xfrm>
            <a:custGeom>
              <a:rect b="b" l="l" r="r" t="t"/>
              <a:pathLst>
                <a:path extrusionOk="0" h="1134832" w="1134832">
                  <a:moveTo>
                    <a:pt x="0" y="0"/>
                  </a:moveTo>
                  <a:lnTo>
                    <a:pt x="1134831" y="0"/>
                  </a:lnTo>
                  <a:lnTo>
                    <a:pt x="1134831" y="1134832"/>
                  </a:lnTo>
                  <a:lnTo>
                    <a:pt x="0" y="113483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56" name="Google Shape;256;p9"/>
            <p:cNvSpPr txBox="1"/>
            <p:nvPr/>
          </p:nvSpPr>
          <p:spPr>
            <a:xfrm>
              <a:off x="802543" y="199178"/>
              <a:ext cx="5003688" cy="1187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1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正方</a:t>
              </a:r>
              <a:endParaRPr/>
            </a:p>
          </p:txBody>
        </p:sp>
      </p:grpSp>
      <p:grpSp>
        <p:nvGrpSpPr>
          <p:cNvPr id="257" name="Google Shape;257;p9"/>
          <p:cNvGrpSpPr/>
          <p:nvPr/>
        </p:nvGrpSpPr>
        <p:grpSpPr>
          <a:xfrm>
            <a:off x="13119158" y="6923072"/>
            <a:ext cx="4362300" cy="1212404"/>
            <a:chOff x="0" y="-133876"/>
            <a:chExt cx="5816401" cy="1616538"/>
          </a:xfrm>
        </p:grpSpPr>
        <p:grpSp>
          <p:nvGrpSpPr>
            <p:cNvPr id="258" name="Google Shape;258;p9"/>
            <p:cNvGrpSpPr/>
            <p:nvPr/>
          </p:nvGrpSpPr>
          <p:grpSpPr>
            <a:xfrm>
              <a:off x="0" y="-133876"/>
              <a:ext cx="5230406" cy="1616538"/>
              <a:chOff x="0" y="-38100"/>
              <a:chExt cx="1488534" cy="460054"/>
            </a:xfrm>
          </p:grpSpPr>
          <p:sp>
            <p:nvSpPr>
              <p:cNvPr id="259" name="Google Shape;259;p9"/>
              <p:cNvSpPr/>
              <p:nvPr/>
            </p:nvSpPr>
            <p:spPr>
              <a:xfrm>
                <a:off x="0" y="0"/>
                <a:ext cx="1488534" cy="421954"/>
              </a:xfrm>
              <a:custGeom>
                <a:rect b="b" l="l" r="r" t="t"/>
                <a:pathLst>
                  <a:path extrusionOk="0"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29DD">
                      <a:alpha val="75686"/>
                    </a:srgbClr>
                  </a:gs>
                  <a:gs pos="100000">
                    <a:srgbClr val="EC77FA">
                      <a:alpha val="75686"/>
                    </a:srgbClr>
                  </a:gs>
                </a:gsLst>
                <a:lin ang="0" scaled="0"/>
              </a:gradFill>
              <a:ln cap="rnd" cmpd="sng" w="66675">
                <a:solidFill>
                  <a:srgbClr val="FFFFFF">
                    <a:alpha val="75294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9"/>
              <p:cNvSpPr txBox="1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1" name="Google Shape;261;p9"/>
            <p:cNvSpPr/>
            <p:nvPr/>
          </p:nvSpPr>
          <p:spPr>
            <a:xfrm>
              <a:off x="693153" y="160158"/>
              <a:ext cx="1202463" cy="1202463"/>
            </a:xfrm>
            <a:custGeom>
              <a:rect b="b" l="l" r="r" t="t"/>
              <a:pathLst>
                <a:path extrusionOk="0" h="1202463" w="1202463">
                  <a:moveTo>
                    <a:pt x="0" y="0"/>
                  </a:moveTo>
                  <a:lnTo>
                    <a:pt x="1202463" y="0"/>
                  </a:lnTo>
                  <a:lnTo>
                    <a:pt x="1202463" y="1202463"/>
                  </a:lnTo>
                  <a:lnTo>
                    <a:pt x="0" y="12024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62" name="Google Shape;262;p9"/>
            <p:cNvSpPr txBox="1"/>
            <p:nvPr/>
          </p:nvSpPr>
          <p:spPr>
            <a:xfrm>
              <a:off x="1260569" y="194429"/>
              <a:ext cx="4555832" cy="1187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1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反方</a:t>
              </a:r>
              <a:endParaRPr/>
            </a:p>
          </p:txBody>
        </p:sp>
      </p:grpSp>
      <p:sp>
        <p:nvSpPr>
          <p:cNvPr id="263" name="Google Shape;263;p9"/>
          <p:cNvSpPr/>
          <p:nvPr/>
        </p:nvSpPr>
        <p:spPr>
          <a:xfrm>
            <a:off x="6217163" y="9202555"/>
            <a:ext cx="6076950" cy="1055870"/>
          </a:xfrm>
          <a:custGeom>
            <a:rect b="b" l="l" r="r" t="t"/>
            <a:pathLst>
              <a:path extrusionOk="0" h="1055870" w="6076950">
                <a:moveTo>
                  <a:pt x="0" y="0"/>
                </a:moveTo>
                <a:lnTo>
                  <a:pt x="6076950" y="0"/>
                </a:lnTo>
                <a:lnTo>
                  <a:pt x="6076950" y="1055870"/>
                </a:lnTo>
                <a:lnTo>
                  <a:pt x="0" y="10558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52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9"/>
          <p:cNvSpPr txBox="1"/>
          <p:nvPr/>
        </p:nvSpPr>
        <p:spPr>
          <a:xfrm>
            <a:off x="0" y="516558"/>
            <a:ext cx="18288000" cy="1083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大數據辯論擂台</a:t>
            </a:r>
            <a:endParaRPr/>
          </a:p>
        </p:txBody>
      </p:sp>
      <p:sp>
        <p:nvSpPr>
          <p:cNvPr id="265" name="Google Shape;265;p9"/>
          <p:cNvSpPr txBox="1"/>
          <p:nvPr/>
        </p:nvSpPr>
        <p:spPr>
          <a:xfrm>
            <a:off x="4981700" y="3319075"/>
            <a:ext cx="7311900" cy="18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6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就著「要不要大數據」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6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進行正反辯論</a:t>
            </a:r>
            <a:endParaRPr/>
          </a:p>
        </p:txBody>
      </p:sp>
      <p:sp>
        <p:nvSpPr>
          <p:cNvPr id="266" name="Google Shape;266;p9"/>
          <p:cNvSpPr txBox="1"/>
          <p:nvPr/>
        </p:nvSpPr>
        <p:spPr>
          <a:xfrm>
            <a:off x="681850" y="8684135"/>
            <a:ext cx="5783397" cy="1635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5794" lvl="1" marL="671587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A3ECD"/>
              </a:buClr>
              <a:buSzPts val="3110"/>
              <a:buFont typeface="Arial"/>
              <a:buChar char="•"/>
            </a:pPr>
            <a:r>
              <a:rPr b="0" i="0" lang="en-US" sz="311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連鎖企業老闆  (支持)</a:t>
            </a:r>
            <a:endParaRPr/>
          </a:p>
          <a:p>
            <a:pPr indent="-335794" lvl="1" marL="671587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A3ECD"/>
              </a:buClr>
              <a:buSzPts val="3110"/>
              <a:buFont typeface="Arial"/>
              <a:buChar char="•"/>
            </a:pPr>
            <a:r>
              <a:rPr b="0" i="0" lang="en-US" sz="311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醫療人員及警察 (支持)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10" u="none" cap="none" strike="noStrike">
              <a:solidFill>
                <a:srgbClr val="1A3ECD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grpSp>
        <p:nvGrpSpPr>
          <p:cNvPr id="267" name="Google Shape;267;p9"/>
          <p:cNvGrpSpPr/>
          <p:nvPr/>
        </p:nvGrpSpPr>
        <p:grpSpPr>
          <a:xfrm>
            <a:off x="6217163" y="5518957"/>
            <a:ext cx="6076338" cy="4240108"/>
            <a:chOff x="0" y="-28575"/>
            <a:chExt cx="1600352" cy="1116736"/>
          </a:xfrm>
        </p:grpSpPr>
        <p:sp>
          <p:nvSpPr>
            <p:cNvPr id="268" name="Google Shape;268;p9"/>
            <p:cNvSpPr/>
            <p:nvPr/>
          </p:nvSpPr>
          <p:spPr>
            <a:xfrm>
              <a:off x="0" y="0"/>
              <a:ext cx="1600352" cy="1088161"/>
            </a:xfrm>
            <a:custGeom>
              <a:rect b="b" l="l" r="r" t="t"/>
              <a:pathLst>
                <a:path extrusionOk="0" h="1088161" w="1600352">
                  <a:moveTo>
                    <a:pt x="64980" y="0"/>
                  </a:moveTo>
                  <a:lnTo>
                    <a:pt x="1535373" y="0"/>
                  </a:lnTo>
                  <a:cubicBezTo>
                    <a:pt x="1552606" y="0"/>
                    <a:pt x="1569134" y="6846"/>
                    <a:pt x="1581320" y="19032"/>
                  </a:cubicBezTo>
                  <a:cubicBezTo>
                    <a:pt x="1593506" y="31218"/>
                    <a:pt x="1600352" y="47746"/>
                    <a:pt x="1600352" y="64980"/>
                  </a:cubicBezTo>
                  <a:lnTo>
                    <a:pt x="1600352" y="1023182"/>
                  </a:lnTo>
                  <a:cubicBezTo>
                    <a:pt x="1600352" y="1040415"/>
                    <a:pt x="1593506" y="1056943"/>
                    <a:pt x="1581320" y="1069129"/>
                  </a:cubicBezTo>
                  <a:cubicBezTo>
                    <a:pt x="1569134" y="1081315"/>
                    <a:pt x="1552606" y="1088161"/>
                    <a:pt x="1535373" y="1088161"/>
                  </a:cubicBezTo>
                  <a:lnTo>
                    <a:pt x="64980" y="1088161"/>
                  </a:lnTo>
                  <a:cubicBezTo>
                    <a:pt x="47746" y="1088161"/>
                    <a:pt x="31218" y="1081315"/>
                    <a:pt x="19032" y="1069129"/>
                  </a:cubicBezTo>
                  <a:cubicBezTo>
                    <a:pt x="6846" y="1056943"/>
                    <a:pt x="0" y="1040415"/>
                    <a:pt x="0" y="1023182"/>
                  </a:cubicBezTo>
                  <a:lnTo>
                    <a:pt x="0" y="64980"/>
                  </a:lnTo>
                  <a:cubicBezTo>
                    <a:pt x="0" y="47746"/>
                    <a:pt x="6846" y="31218"/>
                    <a:pt x="19032" y="19032"/>
                  </a:cubicBezTo>
                  <a:cubicBezTo>
                    <a:pt x="31218" y="6846"/>
                    <a:pt x="47746" y="0"/>
                    <a:pt x="64980" y="0"/>
                  </a:cubicBezTo>
                  <a:close/>
                </a:path>
              </a:pathLst>
            </a:custGeom>
            <a:solidFill>
              <a:srgbClr val="CBF4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9"/>
            <p:cNvSpPr txBox="1"/>
            <p:nvPr/>
          </p:nvSpPr>
          <p:spPr>
            <a:xfrm>
              <a:off x="0" y="-28575"/>
              <a:ext cx="1600352" cy="11167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0" name="Google Shape;270;p9"/>
          <p:cNvSpPr txBox="1"/>
          <p:nvPr/>
        </p:nvSpPr>
        <p:spPr>
          <a:xfrm>
            <a:off x="6137174" y="5844709"/>
            <a:ext cx="6076200" cy="3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3055" lvl="1" marL="62611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3ECD"/>
              </a:buClr>
              <a:buSzPts val="2900"/>
              <a:buFont typeface="Arial"/>
              <a:buChar char="•"/>
            </a:pPr>
            <a:r>
              <a:rPr b="0" i="0" lang="en-US" sz="290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分組並抽籤飾演不同的社會角色，代表了</a:t>
            </a:r>
            <a:r>
              <a:rPr b="1" i="0" lang="en-US" sz="290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「支持」</a:t>
            </a:r>
            <a:r>
              <a:rPr b="0" i="0" lang="en-US" sz="290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和</a:t>
            </a:r>
            <a:r>
              <a:rPr b="1" i="0" lang="en-US" sz="290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「反對」</a:t>
            </a:r>
            <a:r>
              <a:rPr b="0" i="0" lang="en-US" sz="290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立場，探討</a:t>
            </a:r>
            <a:r>
              <a:rPr b="1" i="0" lang="en-US" sz="290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大數據的好處和危機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900" u="none" cap="none" strike="noStrike">
              <a:solidFill>
                <a:srgbClr val="1A3ECD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13055" lvl="1" marL="62611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A3ECD"/>
              </a:buClr>
              <a:buSzPts val="2900"/>
              <a:buFont typeface="Arial"/>
              <a:buChar char="•"/>
            </a:pPr>
            <a:r>
              <a:rPr b="0" i="0" lang="en-US" sz="290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10分鐘預備時間，每組預備大概一分鐘的發言時間，一分鐘發言後會進入5分鐘的自由發言時間                     </a:t>
            </a:r>
            <a:endParaRPr/>
          </a:p>
        </p:txBody>
      </p:sp>
      <p:sp>
        <p:nvSpPr>
          <p:cNvPr id="271" name="Google Shape;271;p9"/>
          <p:cNvSpPr txBox="1"/>
          <p:nvPr/>
        </p:nvSpPr>
        <p:spPr>
          <a:xfrm>
            <a:off x="13119158" y="8684135"/>
            <a:ext cx="4140142" cy="108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35794" lvl="1" marL="671587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A3ECD"/>
              </a:buClr>
              <a:buSzPts val="3110"/>
              <a:buFont typeface="Arial"/>
              <a:buChar char="•"/>
            </a:pPr>
            <a:r>
              <a:rPr b="0" i="0" lang="en-US" sz="311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普通市民 (反對)</a:t>
            </a:r>
            <a:endParaRPr/>
          </a:p>
          <a:p>
            <a:pPr indent="-335794" lvl="1" marL="671587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A3ECD"/>
              </a:buClr>
              <a:buSzPts val="3110"/>
              <a:buFont typeface="Arial"/>
              <a:buChar char="•"/>
            </a:pPr>
            <a:r>
              <a:rPr b="0" i="0" lang="en-US" sz="3110" u="none" cap="none" strike="noStrike">
                <a:solidFill>
                  <a:srgbClr val="1A3ECD"/>
                </a:solidFill>
                <a:latin typeface="Noto Sans TC"/>
                <a:ea typeface="Noto Sans TC"/>
                <a:cs typeface="Noto Sans TC"/>
                <a:sym typeface="Noto Sans TC"/>
              </a:rPr>
              <a:t>律師(反對)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0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277" name="Google Shape;277;p10"/>
          <p:cNvGrpSpPr/>
          <p:nvPr/>
        </p:nvGrpSpPr>
        <p:grpSpPr>
          <a:xfrm>
            <a:off x="5229799" y="2045629"/>
            <a:ext cx="14677326" cy="8699656"/>
            <a:chOff x="0" y="-95250"/>
            <a:chExt cx="3940409" cy="2335589"/>
          </a:xfrm>
        </p:grpSpPr>
        <p:sp>
          <p:nvSpPr>
            <p:cNvPr id="278" name="Google Shape;278;p10"/>
            <p:cNvSpPr/>
            <p:nvPr/>
          </p:nvSpPr>
          <p:spPr>
            <a:xfrm>
              <a:off x="0" y="0"/>
              <a:ext cx="3940409" cy="2240339"/>
            </a:xfrm>
            <a:custGeom>
              <a:rect b="b" l="l" r="r" t="t"/>
              <a:pathLst>
                <a:path extrusionOk="0" h="2240339" w="3940409">
                  <a:moveTo>
                    <a:pt x="31121" y="0"/>
                  </a:moveTo>
                  <a:lnTo>
                    <a:pt x="3909288" y="0"/>
                  </a:lnTo>
                  <a:cubicBezTo>
                    <a:pt x="3917542" y="0"/>
                    <a:pt x="3925458" y="3279"/>
                    <a:pt x="3931294" y="9115"/>
                  </a:cubicBezTo>
                  <a:cubicBezTo>
                    <a:pt x="3937130" y="14951"/>
                    <a:pt x="3940409" y="22867"/>
                    <a:pt x="3940409" y="31121"/>
                  </a:cubicBezTo>
                  <a:lnTo>
                    <a:pt x="3940409" y="2209218"/>
                  </a:lnTo>
                  <a:cubicBezTo>
                    <a:pt x="3940409" y="2217472"/>
                    <a:pt x="3937130" y="2225388"/>
                    <a:pt x="3931294" y="2231224"/>
                  </a:cubicBezTo>
                  <a:cubicBezTo>
                    <a:pt x="3925458" y="2237060"/>
                    <a:pt x="3917542" y="2240339"/>
                    <a:pt x="3909288" y="2240339"/>
                  </a:cubicBezTo>
                  <a:lnTo>
                    <a:pt x="31121" y="2240339"/>
                  </a:lnTo>
                  <a:cubicBezTo>
                    <a:pt x="22867" y="2240339"/>
                    <a:pt x="14951" y="2237060"/>
                    <a:pt x="9115" y="2231224"/>
                  </a:cubicBezTo>
                  <a:cubicBezTo>
                    <a:pt x="3279" y="2225388"/>
                    <a:pt x="0" y="2217472"/>
                    <a:pt x="0" y="2209218"/>
                  </a:cubicBezTo>
                  <a:lnTo>
                    <a:pt x="0" y="31121"/>
                  </a:lnTo>
                  <a:cubicBezTo>
                    <a:pt x="0" y="22867"/>
                    <a:pt x="3279" y="14951"/>
                    <a:pt x="9115" y="9115"/>
                  </a:cubicBezTo>
                  <a:cubicBezTo>
                    <a:pt x="14951" y="3279"/>
                    <a:pt x="22867" y="0"/>
                    <a:pt x="3112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0"/>
            <p:cNvSpPr txBox="1"/>
            <p:nvPr/>
          </p:nvSpPr>
          <p:spPr>
            <a:xfrm>
              <a:off x="0" y="-95250"/>
              <a:ext cx="3940409" cy="2335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0" name="Google Shape;280;p10"/>
          <p:cNvGrpSpPr/>
          <p:nvPr/>
        </p:nvGrpSpPr>
        <p:grpSpPr>
          <a:xfrm>
            <a:off x="3139916" y="-3797089"/>
            <a:ext cx="12008168" cy="5638959"/>
            <a:chOff x="0" y="-28575"/>
            <a:chExt cx="3162645" cy="1485158"/>
          </a:xfrm>
        </p:grpSpPr>
        <p:sp>
          <p:nvSpPr>
            <p:cNvPr id="281" name="Google Shape;281;p10"/>
            <p:cNvSpPr/>
            <p:nvPr/>
          </p:nvSpPr>
          <p:spPr>
            <a:xfrm>
              <a:off x="0" y="0"/>
              <a:ext cx="3162645" cy="1456583"/>
            </a:xfrm>
            <a:custGeom>
              <a:rect b="b" l="l" r="r" t="t"/>
              <a:pathLst>
                <a:path extrusionOk="0" h="1456583" w="3162645">
                  <a:moveTo>
                    <a:pt x="56735" y="0"/>
                  </a:moveTo>
                  <a:lnTo>
                    <a:pt x="3105909" y="0"/>
                  </a:lnTo>
                  <a:cubicBezTo>
                    <a:pt x="3137244" y="0"/>
                    <a:pt x="3162645" y="25401"/>
                    <a:pt x="3162645" y="56735"/>
                  </a:cubicBezTo>
                  <a:lnTo>
                    <a:pt x="3162645" y="1399848"/>
                  </a:lnTo>
                  <a:cubicBezTo>
                    <a:pt x="3162645" y="1414895"/>
                    <a:pt x="3156667" y="1429326"/>
                    <a:pt x="3146028" y="1439966"/>
                  </a:cubicBezTo>
                  <a:cubicBezTo>
                    <a:pt x="3135387" y="1450606"/>
                    <a:pt x="3120957" y="1456583"/>
                    <a:pt x="3105909" y="1456583"/>
                  </a:cubicBezTo>
                  <a:lnTo>
                    <a:pt x="56735" y="1456583"/>
                  </a:lnTo>
                  <a:cubicBezTo>
                    <a:pt x="41688" y="1456583"/>
                    <a:pt x="27257" y="1450606"/>
                    <a:pt x="16617" y="1439966"/>
                  </a:cubicBezTo>
                  <a:cubicBezTo>
                    <a:pt x="5977" y="1429326"/>
                    <a:pt x="0" y="1414895"/>
                    <a:pt x="0" y="1399848"/>
                  </a:cubicBezTo>
                  <a:lnTo>
                    <a:pt x="0" y="56735"/>
                  </a:lnTo>
                  <a:cubicBezTo>
                    <a:pt x="0" y="41688"/>
                    <a:pt x="5977" y="27257"/>
                    <a:pt x="16617" y="16617"/>
                  </a:cubicBezTo>
                  <a:cubicBezTo>
                    <a:pt x="27257" y="5977"/>
                    <a:pt x="41688" y="0"/>
                    <a:pt x="56735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0"/>
            <p:cNvSpPr txBox="1"/>
            <p:nvPr/>
          </p:nvSpPr>
          <p:spPr>
            <a:xfrm>
              <a:off x="0" y="-28575"/>
              <a:ext cx="3162645" cy="14851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3" name="Google Shape;283;p10"/>
          <p:cNvGrpSpPr/>
          <p:nvPr/>
        </p:nvGrpSpPr>
        <p:grpSpPr>
          <a:xfrm>
            <a:off x="558973" y="3247288"/>
            <a:ext cx="4354673" cy="5266287"/>
            <a:chOff x="0" y="0"/>
            <a:chExt cx="5806231" cy="7021717"/>
          </a:xfrm>
        </p:grpSpPr>
        <p:sp>
          <p:nvSpPr>
            <p:cNvPr id="284" name="Google Shape;284;p10"/>
            <p:cNvSpPr/>
            <p:nvPr/>
          </p:nvSpPr>
          <p:spPr>
            <a:xfrm flipH="1">
              <a:off x="132225" y="0"/>
              <a:ext cx="4920666" cy="4976653"/>
            </a:xfrm>
            <a:custGeom>
              <a:rect b="b" l="l" r="r" t="t"/>
              <a:pathLst>
                <a:path extrusionOk="0" h="4976653" w="4920666">
                  <a:moveTo>
                    <a:pt x="4920666" y="0"/>
                  </a:moveTo>
                  <a:lnTo>
                    <a:pt x="0" y="0"/>
                  </a:lnTo>
                  <a:lnTo>
                    <a:pt x="0" y="4976653"/>
                  </a:lnTo>
                  <a:lnTo>
                    <a:pt x="4920666" y="4976653"/>
                  </a:lnTo>
                  <a:lnTo>
                    <a:pt x="4920666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85" name="Google Shape;285;p10"/>
            <p:cNvGrpSpPr/>
            <p:nvPr/>
          </p:nvGrpSpPr>
          <p:grpSpPr>
            <a:xfrm>
              <a:off x="0" y="5405179"/>
              <a:ext cx="5230406" cy="1616538"/>
              <a:chOff x="0" y="-38100"/>
              <a:chExt cx="1488534" cy="460054"/>
            </a:xfrm>
          </p:grpSpPr>
          <p:sp>
            <p:nvSpPr>
              <p:cNvPr id="286" name="Google Shape;286;p10"/>
              <p:cNvSpPr/>
              <p:nvPr/>
            </p:nvSpPr>
            <p:spPr>
              <a:xfrm>
                <a:off x="0" y="0"/>
                <a:ext cx="1488534" cy="421954"/>
              </a:xfrm>
              <a:custGeom>
                <a:rect b="b" l="l" r="r" t="t"/>
                <a:pathLst>
                  <a:path extrusionOk="0" h="421954" w="1488534">
                    <a:moveTo>
                      <a:pt x="152610" y="0"/>
                    </a:moveTo>
                    <a:lnTo>
                      <a:pt x="1335924" y="0"/>
                    </a:lnTo>
                    <a:cubicBezTo>
                      <a:pt x="1376399" y="0"/>
                      <a:pt x="1415216" y="16079"/>
                      <a:pt x="1443836" y="44698"/>
                    </a:cubicBezTo>
                    <a:cubicBezTo>
                      <a:pt x="1472455" y="73318"/>
                      <a:pt x="1488534" y="112135"/>
                      <a:pt x="1488534" y="152610"/>
                    </a:cubicBezTo>
                    <a:lnTo>
                      <a:pt x="1488534" y="269344"/>
                    </a:lnTo>
                    <a:cubicBezTo>
                      <a:pt x="1488534" y="309819"/>
                      <a:pt x="1472455" y="348636"/>
                      <a:pt x="1443836" y="377256"/>
                    </a:cubicBezTo>
                    <a:cubicBezTo>
                      <a:pt x="1415216" y="405876"/>
                      <a:pt x="1376399" y="421954"/>
                      <a:pt x="1335924" y="421954"/>
                    </a:cubicBezTo>
                    <a:lnTo>
                      <a:pt x="152610" y="421954"/>
                    </a:lnTo>
                    <a:cubicBezTo>
                      <a:pt x="112135" y="421954"/>
                      <a:pt x="73318" y="405876"/>
                      <a:pt x="44698" y="377256"/>
                    </a:cubicBezTo>
                    <a:cubicBezTo>
                      <a:pt x="16079" y="348636"/>
                      <a:pt x="0" y="309819"/>
                      <a:pt x="0" y="269344"/>
                    </a:cubicBezTo>
                    <a:lnTo>
                      <a:pt x="0" y="152610"/>
                    </a:lnTo>
                    <a:cubicBezTo>
                      <a:pt x="0" y="112135"/>
                      <a:pt x="16079" y="73318"/>
                      <a:pt x="44698" y="44698"/>
                    </a:cubicBezTo>
                    <a:cubicBezTo>
                      <a:pt x="73318" y="16079"/>
                      <a:pt x="112135" y="0"/>
                      <a:pt x="1526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376EE8">
                      <a:alpha val="75686"/>
                    </a:srgbClr>
                  </a:gs>
                  <a:gs pos="100000">
                    <a:srgbClr val="53CAEF">
                      <a:alpha val="75686"/>
                    </a:srgbClr>
                  </a:gs>
                </a:gsLst>
                <a:lin ang="0" scaled="0"/>
              </a:gradFill>
              <a:ln cap="rnd" cmpd="sng" w="66675">
                <a:solidFill>
                  <a:srgbClr val="FFFFFF">
                    <a:alpha val="75294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10"/>
              <p:cNvSpPr txBox="1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1950" lIns="41950" spcFirstLastPara="1" rIns="41950" wrap="square" tIns="4195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8" name="Google Shape;288;p10"/>
            <p:cNvSpPr/>
            <p:nvPr/>
          </p:nvSpPr>
          <p:spPr>
            <a:xfrm>
              <a:off x="682984" y="5712970"/>
              <a:ext cx="1134832" cy="1134832"/>
            </a:xfrm>
            <a:custGeom>
              <a:rect b="b" l="l" r="r" t="t"/>
              <a:pathLst>
                <a:path extrusionOk="0" h="1134832" w="1134832">
                  <a:moveTo>
                    <a:pt x="0" y="0"/>
                  </a:moveTo>
                  <a:lnTo>
                    <a:pt x="1134831" y="0"/>
                  </a:lnTo>
                  <a:lnTo>
                    <a:pt x="1134831" y="1134831"/>
                  </a:lnTo>
                  <a:lnTo>
                    <a:pt x="0" y="113483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89" name="Google Shape;289;p10"/>
            <p:cNvSpPr txBox="1"/>
            <p:nvPr/>
          </p:nvSpPr>
          <p:spPr>
            <a:xfrm>
              <a:off x="802543" y="5738233"/>
              <a:ext cx="5003688" cy="1187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1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正方</a:t>
              </a:r>
              <a:endParaRPr/>
            </a:p>
          </p:txBody>
        </p:sp>
      </p:grpSp>
      <p:sp>
        <p:nvSpPr>
          <p:cNvPr id="290" name="Google Shape;290;p10"/>
          <p:cNvSpPr/>
          <p:nvPr/>
        </p:nvSpPr>
        <p:spPr>
          <a:xfrm>
            <a:off x="6080250" y="4605237"/>
            <a:ext cx="1687719" cy="1687719"/>
          </a:xfrm>
          <a:custGeom>
            <a:rect b="b" l="l" r="r" t="t"/>
            <a:pathLst>
              <a:path extrusionOk="0" h="1687719" w="1687719">
                <a:moveTo>
                  <a:pt x="0" y="0"/>
                </a:moveTo>
                <a:lnTo>
                  <a:pt x="1687719" y="0"/>
                </a:lnTo>
                <a:lnTo>
                  <a:pt x="1687719" y="1687718"/>
                </a:lnTo>
                <a:lnTo>
                  <a:pt x="0" y="16877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1" name="Google Shape;291;p10"/>
          <p:cNvSpPr/>
          <p:nvPr/>
        </p:nvSpPr>
        <p:spPr>
          <a:xfrm>
            <a:off x="5901107" y="7494610"/>
            <a:ext cx="2046005" cy="1718644"/>
          </a:xfrm>
          <a:custGeom>
            <a:rect b="b" l="l" r="r" t="t"/>
            <a:pathLst>
              <a:path extrusionOk="0" h="1718644" w="2046005">
                <a:moveTo>
                  <a:pt x="0" y="0"/>
                </a:moveTo>
                <a:lnTo>
                  <a:pt x="2046005" y="0"/>
                </a:lnTo>
                <a:lnTo>
                  <a:pt x="2046005" y="1718643"/>
                </a:lnTo>
                <a:lnTo>
                  <a:pt x="0" y="17186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2" name="Google Shape;292;p10"/>
          <p:cNvSpPr txBox="1"/>
          <p:nvPr/>
        </p:nvSpPr>
        <p:spPr>
          <a:xfrm>
            <a:off x="7767969" y="3132988"/>
            <a:ext cx="9869150" cy="68721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10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69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5895" lvl="1" marL="77179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74"/>
              <a:buFont typeface="Arial"/>
              <a:buChar char="•"/>
            </a:pPr>
            <a:r>
              <a:rPr b="1" i="0" lang="en-US" sz="357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有助管理</a:t>
            </a:r>
            <a:r>
              <a:rPr b="0" i="0" lang="en-US" sz="35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貨品庫存，減少浪費</a:t>
            </a:r>
            <a:endParaRPr/>
          </a:p>
          <a:p>
            <a:pPr indent="-385895" lvl="1" marL="77179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74"/>
              <a:buFont typeface="Arial"/>
              <a:buChar char="•"/>
            </a:pPr>
            <a:r>
              <a:rPr b="0" i="0" lang="en-US" sz="35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企業為客戶提供最適合的產品或</a:t>
            </a:r>
            <a:r>
              <a:rPr b="1" i="0" lang="en-US" sz="357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個人化</a:t>
            </a:r>
            <a:r>
              <a:rPr b="0" i="0" lang="en-US" sz="35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的服務</a:t>
            </a:r>
            <a:endParaRPr/>
          </a:p>
          <a:p>
            <a:pPr indent="-385895" lvl="1" marL="77179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74"/>
              <a:buFont typeface="Arial"/>
              <a:buChar char="•"/>
            </a:pPr>
            <a:r>
              <a:rPr b="0" i="0" lang="en-US" sz="35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準確預測消費者的購物習慣、喜好，進行定價</a:t>
            </a:r>
            <a:endParaRPr/>
          </a:p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74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85895" lvl="1" marL="77179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74"/>
              <a:buFont typeface="Arial"/>
              <a:buChar char="•"/>
            </a:pPr>
            <a:r>
              <a:rPr b="1" i="0" lang="en-US" sz="357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改善交通</a:t>
            </a:r>
            <a:r>
              <a:rPr b="0" i="0" lang="en-US" sz="35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管理，減少交通交通堵塞及意外</a:t>
            </a:r>
            <a:endParaRPr/>
          </a:p>
          <a:p>
            <a:pPr indent="-385895" lvl="1" marL="77179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74"/>
              <a:buFont typeface="Arial"/>
              <a:buChar char="•"/>
            </a:pPr>
            <a:r>
              <a:rPr b="0" i="0" lang="en-US" sz="35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可以幫助預測和</a:t>
            </a:r>
            <a:r>
              <a:rPr b="1" i="0" lang="en-US" sz="3574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預防犯罪</a:t>
            </a:r>
            <a:r>
              <a:rPr b="0" i="0" lang="en-US" sz="35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，例如在罪行率高的區域增派人手</a:t>
            </a:r>
            <a:endParaRPr/>
          </a:p>
          <a:p>
            <a:pPr indent="-385895" lvl="1" marL="77179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74"/>
              <a:buFont typeface="Arial"/>
              <a:buChar char="•"/>
            </a:pPr>
            <a:r>
              <a:rPr b="0" i="0" lang="en-US" sz="35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改善醫療，分析大量病例，找出新的治療方法</a:t>
            </a:r>
            <a:endParaRPr/>
          </a:p>
          <a:p>
            <a:pPr indent="0" lvl="0" marL="0" marR="0" rtl="0" algn="l">
              <a:lnSpc>
                <a:spcPct val="123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574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93" name="Google Shape;293;p10"/>
          <p:cNvSpPr txBox="1"/>
          <p:nvPr/>
        </p:nvSpPr>
        <p:spPr>
          <a:xfrm>
            <a:off x="0" y="516558"/>
            <a:ext cx="18288000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大數據辯論擂台</a:t>
            </a:r>
            <a:endParaRPr/>
          </a:p>
        </p:txBody>
      </p:sp>
      <p:sp>
        <p:nvSpPr>
          <p:cNvPr id="294" name="Google Shape;294;p10"/>
          <p:cNvSpPr txBox="1"/>
          <p:nvPr/>
        </p:nvSpPr>
        <p:spPr>
          <a:xfrm>
            <a:off x="5958257" y="2794215"/>
            <a:ext cx="4317802" cy="753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1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正方（參考答案）：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1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00" name="Google Shape;300;p11"/>
          <p:cNvGrpSpPr/>
          <p:nvPr/>
        </p:nvGrpSpPr>
        <p:grpSpPr>
          <a:xfrm>
            <a:off x="5229799" y="2045629"/>
            <a:ext cx="14677326" cy="8699656"/>
            <a:chOff x="0" y="-95250"/>
            <a:chExt cx="3940409" cy="2335589"/>
          </a:xfrm>
        </p:grpSpPr>
        <p:sp>
          <p:nvSpPr>
            <p:cNvPr id="301" name="Google Shape;301;p11"/>
            <p:cNvSpPr/>
            <p:nvPr/>
          </p:nvSpPr>
          <p:spPr>
            <a:xfrm>
              <a:off x="0" y="0"/>
              <a:ext cx="3940409" cy="2240339"/>
            </a:xfrm>
            <a:custGeom>
              <a:rect b="b" l="l" r="r" t="t"/>
              <a:pathLst>
                <a:path extrusionOk="0" h="2240339" w="3940409">
                  <a:moveTo>
                    <a:pt x="31121" y="0"/>
                  </a:moveTo>
                  <a:lnTo>
                    <a:pt x="3909288" y="0"/>
                  </a:lnTo>
                  <a:cubicBezTo>
                    <a:pt x="3917542" y="0"/>
                    <a:pt x="3925458" y="3279"/>
                    <a:pt x="3931294" y="9115"/>
                  </a:cubicBezTo>
                  <a:cubicBezTo>
                    <a:pt x="3937130" y="14951"/>
                    <a:pt x="3940409" y="22867"/>
                    <a:pt x="3940409" y="31121"/>
                  </a:cubicBezTo>
                  <a:lnTo>
                    <a:pt x="3940409" y="2209218"/>
                  </a:lnTo>
                  <a:cubicBezTo>
                    <a:pt x="3940409" y="2217472"/>
                    <a:pt x="3937130" y="2225388"/>
                    <a:pt x="3931294" y="2231224"/>
                  </a:cubicBezTo>
                  <a:cubicBezTo>
                    <a:pt x="3925458" y="2237060"/>
                    <a:pt x="3917542" y="2240339"/>
                    <a:pt x="3909288" y="2240339"/>
                  </a:cubicBezTo>
                  <a:lnTo>
                    <a:pt x="31121" y="2240339"/>
                  </a:lnTo>
                  <a:cubicBezTo>
                    <a:pt x="22867" y="2240339"/>
                    <a:pt x="14951" y="2237060"/>
                    <a:pt x="9115" y="2231224"/>
                  </a:cubicBezTo>
                  <a:cubicBezTo>
                    <a:pt x="3279" y="2225388"/>
                    <a:pt x="0" y="2217472"/>
                    <a:pt x="0" y="2209218"/>
                  </a:cubicBezTo>
                  <a:lnTo>
                    <a:pt x="0" y="31121"/>
                  </a:lnTo>
                  <a:cubicBezTo>
                    <a:pt x="0" y="22867"/>
                    <a:pt x="3279" y="14951"/>
                    <a:pt x="9115" y="9115"/>
                  </a:cubicBezTo>
                  <a:cubicBezTo>
                    <a:pt x="14951" y="3279"/>
                    <a:pt x="22867" y="0"/>
                    <a:pt x="3112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1"/>
            <p:cNvSpPr txBox="1"/>
            <p:nvPr/>
          </p:nvSpPr>
          <p:spPr>
            <a:xfrm>
              <a:off x="0" y="-95250"/>
              <a:ext cx="3940409" cy="2335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03;p11"/>
          <p:cNvGrpSpPr/>
          <p:nvPr/>
        </p:nvGrpSpPr>
        <p:grpSpPr>
          <a:xfrm>
            <a:off x="3139916" y="-3797089"/>
            <a:ext cx="12008168" cy="5638959"/>
            <a:chOff x="0" y="-28575"/>
            <a:chExt cx="3162645" cy="1485158"/>
          </a:xfrm>
        </p:grpSpPr>
        <p:sp>
          <p:nvSpPr>
            <p:cNvPr id="304" name="Google Shape;304;p11"/>
            <p:cNvSpPr/>
            <p:nvPr/>
          </p:nvSpPr>
          <p:spPr>
            <a:xfrm>
              <a:off x="0" y="0"/>
              <a:ext cx="3162645" cy="1456583"/>
            </a:xfrm>
            <a:custGeom>
              <a:rect b="b" l="l" r="r" t="t"/>
              <a:pathLst>
                <a:path extrusionOk="0" h="1456583" w="3162645">
                  <a:moveTo>
                    <a:pt x="56735" y="0"/>
                  </a:moveTo>
                  <a:lnTo>
                    <a:pt x="3105909" y="0"/>
                  </a:lnTo>
                  <a:cubicBezTo>
                    <a:pt x="3137244" y="0"/>
                    <a:pt x="3162645" y="25401"/>
                    <a:pt x="3162645" y="56735"/>
                  </a:cubicBezTo>
                  <a:lnTo>
                    <a:pt x="3162645" y="1399848"/>
                  </a:lnTo>
                  <a:cubicBezTo>
                    <a:pt x="3162645" y="1414895"/>
                    <a:pt x="3156667" y="1429326"/>
                    <a:pt x="3146028" y="1439966"/>
                  </a:cubicBezTo>
                  <a:cubicBezTo>
                    <a:pt x="3135387" y="1450606"/>
                    <a:pt x="3120957" y="1456583"/>
                    <a:pt x="3105909" y="1456583"/>
                  </a:cubicBezTo>
                  <a:lnTo>
                    <a:pt x="56735" y="1456583"/>
                  </a:lnTo>
                  <a:cubicBezTo>
                    <a:pt x="41688" y="1456583"/>
                    <a:pt x="27257" y="1450606"/>
                    <a:pt x="16617" y="1439966"/>
                  </a:cubicBezTo>
                  <a:cubicBezTo>
                    <a:pt x="5977" y="1429326"/>
                    <a:pt x="0" y="1414895"/>
                    <a:pt x="0" y="1399848"/>
                  </a:cubicBezTo>
                  <a:lnTo>
                    <a:pt x="0" y="56735"/>
                  </a:lnTo>
                  <a:cubicBezTo>
                    <a:pt x="0" y="41688"/>
                    <a:pt x="5977" y="27257"/>
                    <a:pt x="16617" y="16617"/>
                  </a:cubicBezTo>
                  <a:cubicBezTo>
                    <a:pt x="27257" y="5977"/>
                    <a:pt x="41688" y="0"/>
                    <a:pt x="56735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path path="circle">
                <a:fillToRect b="100%" r="100%"/>
              </a:path>
              <a:tileRect l="-10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1"/>
            <p:cNvSpPr txBox="1"/>
            <p:nvPr/>
          </p:nvSpPr>
          <p:spPr>
            <a:xfrm>
              <a:off x="0" y="-28575"/>
              <a:ext cx="3162645" cy="14851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p11"/>
          <p:cNvSpPr/>
          <p:nvPr/>
        </p:nvSpPr>
        <p:spPr>
          <a:xfrm>
            <a:off x="5863646" y="4280971"/>
            <a:ext cx="1717624" cy="1717624"/>
          </a:xfrm>
          <a:custGeom>
            <a:rect b="b" l="l" r="r" t="t"/>
            <a:pathLst>
              <a:path extrusionOk="0" h="1717624" w="1717624">
                <a:moveTo>
                  <a:pt x="0" y="0"/>
                </a:moveTo>
                <a:lnTo>
                  <a:pt x="1717624" y="0"/>
                </a:lnTo>
                <a:lnTo>
                  <a:pt x="1717624" y="1717624"/>
                </a:lnTo>
                <a:lnTo>
                  <a:pt x="0" y="17176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p11"/>
          <p:cNvSpPr/>
          <p:nvPr/>
        </p:nvSpPr>
        <p:spPr>
          <a:xfrm>
            <a:off x="5692793" y="6924774"/>
            <a:ext cx="1975316" cy="2018203"/>
          </a:xfrm>
          <a:custGeom>
            <a:rect b="b" l="l" r="r" t="t"/>
            <a:pathLst>
              <a:path extrusionOk="0" h="2018203" w="1975316">
                <a:moveTo>
                  <a:pt x="0" y="0"/>
                </a:moveTo>
                <a:lnTo>
                  <a:pt x="1975316" y="0"/>
                </a:lnTo>
                <a:lnTo>
                  <a:pt x="1975316" y="2018203"/>
                </a:lnTo>
                <a:lnTo>
                  <a:pt x="0" y="20182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8" name="Google Shape;308;p11"/>
          <p:cNvSpPr txBox="1"/>
          <p:nvPr/>
        </p:nvSpPr>
        <p:spPr>
          <a:xfrm>
            <a:off x="7581270" y="4538562"/>
            <a:ext cx="10520031" cy="54624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0691" lvl="1" marL="861383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89"/>
              <a:buFont typeface="Arial"/>
              <a:buChar char="•"/>
            </a:pPr>
            <a:r>
              <a:rPr b="1" i="0" lang="en-US" sz="3989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侵犯個人隱私</a:t>
            </a:r>
            <a:r>
              <a:rPr b="0" i="0" lang="en-US" sz="398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，個人資訊被過度收集和濫用</a:t>
            </a:r>
            <a:endParaRPr/>
          </a:p>
          <a:p>
            <a:pPr indent="-430691" lvl="1" marL="861383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89"/>
              <a:buFont typeface="Arial"/>
              <a:buChar char="•"/>
            </a:pPr>
            <a:r>
              <a:rPr b="0" i="0" lang="en-US" sz="398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個人敏感信息可能會被漏露或被惡意利用</a:t>
            </a:r>
            <a:endParaRPr/>
          </a:p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98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430691" lvl="1" marL="861383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89"/>
              <a:buFont typeface="Arial"/>
              <a:buChar char="•"/>
            </a:pPr>
            <a:r>
              <a:rPr b="0" i="0" lang="en-US" sz="398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大數據分析可能</a:t>
            </a:r>
            <a:r>
              <a:rPr b="1" i="0" lang="en-US" sz="3989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放大現有的社會偏見</a:t>
            </a:r>
            <a:r>
              <a:rPr b="0" i="0" lang="en-US" sz="398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，可能導致不公平的決策，如</a:t>
            </a:r>
            <a:r>
              <a:rPr b="0" i="0" lang="en-US" sz="3989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就業歧視</a:t>
            </a:r>
            <a:endParaRPr/>
          </a:p>
          <a:p>
            <a:pPr indent="-430691" lvl="1" marL="861383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89"/>
              <a:buFont typeface="Arial"/>
              <a:buChar char="•"/>
            </a:pPr>
            <a:r>
              <a:rPr b="0" i="0" lang="en-US" sz="398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大數據可能被用於</a:t>
            </a:r>
            <a:r>
              <a:rPr b="1" i="0" lang="en-US" sz="3989" u="sng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過度監視公民</a:t>
            </a:r>
            <a:r>
              <a:rPr b="0" i="0" lang="en-US" sz="398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，威脅到言論自由和個人自主權</a:t>
            </a:r>
            <a:endParaRPr/>
          </a:p>
          <a:p>
            <a:pPr indent="0" lvl="0" marL="0" marR="0" rtl="0" algn="l">
              <a:lnSpc>
                <a:spcPct val="1105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98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09" name="Google Shape;309;p11"/>
          <p:cNvSpPr txBox="1"/>
          <p:nvPr/>
        </p:nvSpPr>
        <p:spPr>
          <a:xfrm>
            <a:off x="0" y="516558"/>
            <a:ext cx="18288000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大數據辯論擂台</a:t>
            </a:r>
            <a:endParaRPr/>
          </a:p>
        </p:txBody>
      </p:sp>
      <p:sp>
        <p:nvSpPr>
          <p:cNvPr id="310" name="Google Shape;310;p11"/>
          <p:cNvSpPr txBox="1"/>
          <p:nvPr/>
        </p:nvSpPr>
        <p:spPr>
          <a:xfrm>
            <a:off x="5958257" y="2794215"/>
            <a:ext cx="4317802" cy="753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1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反方（參考答案）：</a:t>
            </a:r>
            <a:endParaRPr/>
          </a:p>
        </p:txBody>
      </p:sp>
      <p:sp>
        <p:nvSpPr>
          <p:cNvPr id="311" name="Google Shape;311;p11"/>
          <p:cNvSpPr/>
          <p:nvPr/>
        </p:nvSpPr>
        <p:spPr>
          <a:xfrm flipH="1">
            <a:off x="667666" y="3247288"/>
            <a:ext cx="3690499" cy="3732490"/>
          </a:xfrm>
          <a:custGeom>
            <a:rect b="b" l="l" r="r" t="t"/>
            <a:pathLst>
              <a:path extrusionOk="0" h="3732490" w="3690499">
                <a:moveTo>
                  <a:pt x="3690500" y="0"/>
                </a:moveTo>
                <a:lnTo>
                  <a:pt x="0" y="0"/>
                </a:lnTo>
                <a:lnTo>
                  <a:pt x="0" y="3732490"/>
                </a:lnTo>
                <a:lnTo>
                  <a:pt x="3690500" y="3732490"/>
                </a:lnTo>
                <a:lnTo>
                  <a:pt x="369050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12" name="Google Shape;312;p11"/>
          <p:cNvGrpSpPr/>
          <p:nvPr/>
        </p:nvGrpSpPr>
        <p:grpSpPr>
          <a:xfrm>
            <a:off x="551346" y="7301172"/>
            <a:ext cx="4362300" cy="1212404"/>
            <a:chOff x="0" y="-133876"/>
            <a:chExt cx="5816401" cy="1616538"/>
          </a:xfrm>
        </p:grpSpPr>
        <p:grpSp>
          <p:nvGrpSpPr>
            <p:cNvPr id="313" name="Google Shape;313;p11"/>
            <p:cNvGrpSpPr/>
            <p:nvPr/>
          </p:nvGrpSpPr>
          <p:grpSpPr>
            <a:xfrm>
              <a:off x="0" y="-133876"/>
              <a:ext cx="5230406" cy="1616538"/>
              <a:chOff x="0" y="-38100"/>
              <a:chExt cx="1488534" cy="460054"/>
            </a:xfrm>
          </p:grpSpPr>
          <p:sp>
            <p:nvSpPr>
              <p:cNvPr id="314" name="Google Shape;314;p11"/>
              <p:cNvSpPr/>
              <p:nvPr/>
            </p:nvSpPr>
            <p:spPr>
              <a:xfrm>
                <a:off x="0" y="0"/>
                <a:ext cx="1488534" cy="421954"/>
              </a:xfrm>
              <a:custGeom>
                <a:rect b="b" l="l" r="r" t="t"/>
                <a:pathLst>
                  <a:path extrusionOk="0" h="421954" w="1488534">
                    <a:moveTo>
                      <a:pt x="165780" y="0"/>
                    </a:moveTo>
                    <a:lnTo>
                      <a:pt x="1322754" y="0"/>
                    </a:lnTo>
                    <a:cubicBezTo>
                      <a:pt x="1366722" y="0"/>
                      <a:pt x="1408889" y="17466"/>
                      <a:pt x="1439978" y="48556"/>
                    </a:cubicBezTo>
                    <a:cubicBezTo>
                      <a:pt x="1471068" y="79645"/>
                      <a:pt x="1488534" y="121812"/>
                      <a:pt x="1488534" y="165780"/>
                    </a:cubicBezTo>
                    <a:lnTo>
                      <a:pt x="1488534" y="256175"/>
                    </a:lnTo>
                    <a:cubicBezTo>
                      <a:pt x="1488534" y="300142"/>
                      <a:pt x="1471068" y="342309"/>
                      <a:pt x="1439978" y="373399"/>
                    </a:cubicBezTo>
                    <a:cubicBezTo>
                      <a:pt x="1408889" y="404488"/>
                      <a:pt x="1366722" y="421954"/>
                      <a:pt x="1322754" y="421954"/>
                    </a:cubicBezTo>
                    <a:lnTo>
                      <a:pt x="165780" y="421954"/>
                    </a:lnTo>
                    <a:cubicBezTo>
                      <a:pt x="121812" y="421954"/>
                      <a:pt x="79645" y="404488"/>
                      <a:pt x="48556" y="373399"/>
                    </a:cubicBezTo>
                    <a:cubicBezTo>
                      <a:pt x="17466" y="342309"/>
                      <a:pt x="0" y="300142"/>
                      <a:pt x="0" y="256175"/>
                    </a:cubicBezTo>
                    <a:lnTo>
                      <a:pt x="0" y="165780"/>
                    </a:lnTo>
                    <a:cubicBezTo>
                      <a:pt x="0" y="121812"/>
                      <a:pt x="17466" y="79645"/>
                      <a:pt x="48556" y="48556"/>
                    </a:cubicBezTo>
                    <a:cubicBezTo>
                      <a:pt x="79645" y="17466"/>
                      <a:pt x="121812" y="0"/>
                      <a:pt x="16578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9929DD">
                      <a:alpha val="75686"/>
                    </a:srgbClr>
                  </a:gs>
                  <a:gs pos="100000">
                    <a:srgbClr val="EC77FA">
                      <a:alpha val="75686"/>
                    </a:srgbClr>
                  </a:gs>
                </a:gsLst>
                <a:lin ang="0" scaled="0"/>
              </a:gradFill>
              <a:ln cap="rnd" cmpd="sng" w="66675">
                <a:solidFill>
                  <a:srgbClr val="FFFFFF">
                    <a:alpha val="75294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11"/>
              <p:cNvSpPr txBox="1"/>
              <p:nvPr/>
            </p:nvSpPr>
            <p:spPr>
              <a:xfrm>
                <a:off x="0" y="-38100"/>
                <a:ext cx="1488534" cy="460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6750" lIns="46750" spcFirstLastPara="1" rIns="46750" wrap="square" tIns="46750">
                <a:noAutofit/>
              </a:bodyPr>
              <a:lstStyle/>
              <a:p>
                <a:pPr indent="0" lvl="0" marL="0" marR="0" rtl="0" algn="ctr">
                  <a:lnSpc>
                    <a:spcPct val="1477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6" name="Google Shape;316;p11"/>
            <p:cNvSpPr/>
            <p:nvPr/>
          </p:nvSpPr>
          <p:spPr>
            <a:xfrm>
              <a:off x="693153" y="160158"/>
              <a:ext cx="1202463" cy="1202463"/>
            </a:xfrm>
            <a:custGeom>
              <a:rect b="b" l="l" r="r" t="t"/>
              <a:pathLst>
                <a:path extrusionOk="0" h="1202463" w="1202463">
                  <a:moveTo>
                    <a:pt x="0" y="0"/>
                  </a:moveTo>
                  <a:lnTo>
                    <a:pt x="1202463" y="0"/>
                  </a:lnTo>
                  <a:lnTo>
                    <a:pt x="1202463" y="1202463"/>
                  </a:lnTo>
                  <a:lnTo>
                    <a:pt x="0" y="12024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7" name="Google Shape;317;p11"/>
            <p:cNvSpPr txBox="1"/>
            <p:nvPr/>
          </p:nvSpPr>
          <p:spPr>
            <a:xfrm>
              <a:off x="1260569" y="194429"/>
              <a:ext cx="4555832" cy="11875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98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651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反方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23" name="Google Shape;323;p12"/>
          <p:cNvGrpSpPr/>
          <p:nvPr/>
        </p:nvGrpSpPr>
        <p:grpSpPr>
          <a:xfrm>
            <a:off x="-859622" y="-179934"/>
            <a:ext cx="19331082" cy="10538371"/>
            <a:chOff x="0" y="-28575"/>
            <a:chExt cx="5091314" cy="2775538"/>
          </a:xfrm>
        </p:grpSpPr>
        <p:sp>
          <p:nvSpPr>
            <p:cNvPr id="324" name="Google Shape;324;p12"/>
            <p:cNvSpPr/>
            <p:nvPr/>
          </p:nvSpPr>
          <p:spPr>
            <a:xfrm>
              <a:off x="0" y="0"/>
              <a:ext cx="5091314" cy="2746963"/>
            </a:xfrm>
            <a:custGeom>
              <a:rect b="b" l="l" r="r" t="t"/>
              <a:pathLst>
                <a:path extrusionOk="0" h="2746963" w="5091314">
                  <a:moveTo>
                    <a:pt x="0" y="0"/>
                  </a:moveTo>
                  <a:lnTo>
                    <a:pt x="5091314" y="0"/>
                  </a:lnTo>
                  <a:lnTo>
                    <a:pt x="5091314" y="2746963"/>
                  </a:lnTo>
                  <a:lnTo>
                    <a:pt x="0" y="2746963"/>
                  </a:lnTo>
                  <a:close/>
                </a:path>
              </a:pathLst>
            </a:custGeom>
            <a:solidFill>
              <a:srgbClr val="000000">
                <a:alpha val="28235"/>
              </a:srgbClr>
            </a:solidFill>
            <a:ln>
              <a:noFill/>
            </a:ln>
          </p:spPr>
        </p:sp>
        <p:sp>
          <p:nvSpPr>
            <p:cNvPr id="325" name="Google Shape;325;p12"/>
            <p:cNvSpPr txBox="1"/>
            <p:nvPr/>
          </p:nvSpPr>
          <p:spPr>
            <a:xfrm>
              <a:off x="0" y="-28575"/>
              <a:ext cx="5091314" cy="2775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6" name="Google Shape;326;p12"/>
          <p:cNvSpPr txBox="1"/>
          <p:nvPr/>
        </p:nvSpPr>
        <p:spPr>
          <a:xfrm>
            <a:off x="1582492" y="3963230"/>
            <a:ext cx="14446854" cy="17295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5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大數據的隱憂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3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32" name="Google Shape;332;p13"/>
          <p:cNvGrpSpPr/>
          <p:nvPr/>
        </p:nvGrpSpPr>
        <p:grpSpPr>
          <a:xfrm>
            <a:off x="9144000" y="1825729"/>
            <a:ext cx="12213647" cy="9419950"/>
            <a:chOff x="0" y="-28575"/>
            <a:chExt cx="3710940" cy="2862115"/>
          </a:xfrm>
        </p:grpSpPr>
        <p:sp>
          <p:nvSpPr>
            <p:cNvPr id="333" name="Google Shape;333;p13"/>
            <p:cNvSpPr/>
            <p:nvPr/>
          </p:nvSpPr>
          <p:spPr>
            <a:xfrm>
              <a:off x="0" y="0"/>
              <a:ext cx="3710940" cy="2833540"/>
            </a:xfrm>
            <a:custGeom>
              <a:rect b="b" l="l" r="r" t="t"/>
              <a:pathLst>
                <a:path extrusionOk="0" h="2833540" w="3710940">
                  <a:moveTo>
                    <a:pt x="55781" y="0"/>
                  </a:moveTo>
                  <a:lnTo>
                    <a:pt x="3655159" y="0"/>
                  </a:lnTo>
                  <a:cubicBezTo>
                    <a:pt x="3669953" y="0"/>
                    <a:pt x="3684141" y="5877"/>
                    <a:pt x="3694602" y="16338"/>
                  </a:cubicBezTo>
                  <a:cubicBezTo>
                    <a:pt x="3705063" y="26799"/>
                    <a:pt x="3710940" y="40987"/>
                    <a:pt x="3710940" y="55781"/>
                  </a:cubicBezTo>
                  <a:lnTo>
                    <a:pt x="3710940" y="2777760"/>
                  </a:lnTo>
                  <a:cubicBezTo>
                    <a:pt x="3710940" y="2808566"/>
                    <a:pt x="3685966" y="2833540"/>
                    <a:pt x="3655159" y="2833540"/>
                  </a:cubicBezTo>
                  <a:lnTo>
                    <a:pt x="55781" y="2833540"/>
                  </a:lnTo>
                  <a:cubicBezTo>
                    <a:pt x="24974" y="2833540"/>
                    <a:pt x="0" y="2808566"/>
                    <a:pt x="0" y="2777760"/>
                  </a:cubicBezTo>
                  <a:lnTo>
                    <a:pt x="0" y="55781"/>
                  </a:lnTo>
                  <a:cubicBezTo>
                    <a:pt x="0" y="24974"/>
                    <a:pt x="24974" y="0"/>
                    <a:pt x="5578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3"/>
            <p:cNvSpPr txBox="1"/>
            <p:nvPr/>
          </p:nvSpPr>
          <p:spPr>
            <a:xfrm>
              <a:off x="0" y="-28575"/>
              <a:ext cx="3710940" cy="2862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5" name="Google Shape;335;p13"/>
          <p:cNvSpPr/>
          <p:nvPr/>
        </p:nvSpPr>
        <p:spPr>
          <a:xfrm>
            <a:off x="9917926" y="271648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336" name="Google Shape;336;p13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337" name="Google Shape;337;p13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38" name="Google Shape;338;p13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339" name="Google Shape;339;p13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13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1" name="Google Shape;341;p13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42" name="Google Shape;342;p13"/>
          <p:cNvSpPr/>
          <p:nvPr/>
        </p:nvSpPr>
        <p:spPr>
          <a:xfrm>
            <a:off x="902034" y="3498636"/>
            <a:ext cx="6628628" cy="6628628"/>
          </a:xfrm>
          <a:custGeom>
            <a:rect b="b" l="l" r="r" t="t"/>
            <a:pathLst>
              <a:path extrusionOk="0" h="6628628" w="6628628">
                <a:moveTo>
                  <a:pt x="0" y="0"/>
                </a:moveTo>
                <a:lnTo>
                  <a:pt x="6628628" y="0"/>
                </a:lnTo>
                <a:lnTo>
                  <a:pt x="6628628" y="6628627"/>
                </a:lnTo>
                <a:lnTo>
                  <a:pt x="0" y="66286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3" name="Google Shape;343;p13"/>
          <p:cNvSpPr/>
          <p:nvPr/>
        </p:nvSpPr>
        <p:spPr>
          <a:xfrm rot="-5399867">
            <a:off x="12655626" y="1871626"/>
            <a:ext cx="1927788" cy="5551223"/>
          </a:xfrm>
          <a:custGeom>
            <a:rect b="b" l="l" r="r" t="t"/>
            <a:pathLst>
              <a:path extrusionOk="0" h="5551223" w="1927788">
                <a:moveTo>
                  <a:pt x="0" y="0"/>
                </a:moveTo>
                <a:lnTo>
                  <a:pt x="1927788" y="0"/>
                </a:lnTo>
                <a:lnTo>
                  <a:pt x="1927788" y="5551223"/>
                </a:lnTo>
                <a:lnTo>
                  <a:pt x="0" y="55512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4" name="Google Shape;344;p13"/>
          <p:cNvSpPr txBox="1"/>
          <p:nvPr/>
        </p:nvSpPr>
        <p:spPr>
          <a:xfrm>
            <a:off x="210048" y="2034077"/>
            <a:ext cx="8690295" cy="1055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8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基因檢測的大數據</a:t>
            </a:r>
            <a:endParaRPr/>
          </a:p>
        </p:txBody>
      </p:sp>
      <p:sp>
        <p:nvSpPr>
          <p:cNvPr id="345" name="Google Shape;345;p13"/>
          <p:cNvSpPr txBox="1"/>
          <p:nvPr/>
        </p:nvSpPr>
        <p:spPr>
          <a:xfrm>
            <a:off x="9801028" y="6260883"/>
            <a:ext cx="8486972" cy="36017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8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你會做基因檢測嗎？</a:t>
            </a:r>
            <a:endParaRPr/>
          </a:p>
          <a:p>
            <a:pPr indent="0" lvl="0" marL="0" marR="0" rtl="0" algn="l">
              <a:lnSpc>
                <a:spcPct val="178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你知道會收集到什麼的個人訊息嗎？</a:t>
            </a:r>
            <a:endParaRPr/>
          </a:p>
          <a:p>
            <a:pPr indent="0" lvl="0" marL="0" marR="0" rtl="0" algn="l">
              <a:lnSpc>
                <a:spcPct val="178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你認為會有什麼的好處或危機嗎？</a:t>
            </a:r>
            <a:endParaRPr/>
          </a:p>
          <a:p>
            <a:pPr indent="0" lvl="0" marL="0" marR="0" rtl="0" algn="l">
              <a:lnSpc>
                <a:spcPct val="178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75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46" name="Google Shape;346;p13"/>
          <p:cNvSpPr txBox="1"/>
          <p:nvPr/>
        </p:nvSpPr>
        <p:spPr>
          <a:xfrm rot="-389125">
            <a:off x="394282" y="3937205"/>
            <a:ext cx="2591091" cy="576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癌症檢測</a:t>
            </a:r>
            <a:endParaRPr/>
          </a:p>
        </p:txBody>
      </p:sp>
      <p:sp>
        <p:nvSpPr>
          <p:cNvPr id="347" name="Google Shape;347;p13"/>
          <p:cNvSpPr txBox="1"/>
          <p:nvPr/>
        </p:nvSpPr>
        <p:spPr>
          <a:xfrm rot="-389125">
            <a:off x="394282" y="5379871"/>
            <a:ext cx="2591091" cy="576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潛能開發</a:t>
            </a:r>
            <a:endParaRPr/>
          </a:p>
        </p:txBody>
      </p:sp>
      <p:sp>
        <p:nvSpPr>
          <p:cNvPr id="348" name="Google Shape;348;p13"/>
          <p:cNvSpPr txBox="1"/>
          <p:nvPr/>
        </p:nvSpPr>
        <p:spPr>
          <a:xfrm rot="-389125">
            <a:off x="6256382" y="4580156"/>
            <a:ext cx="2591091" cy="576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藥物不良反應</a:t>
            </a:r>
            <a:endParaRPr/>
          </a:p>
        </p:txBody>
      </p:sp>
      <p:sp>
        <p:nvSpPr>
          <p:cNvPr id="349" name="Google Shape;349;p13"/>
          <p:cNvSpPr txBox="1"/>
          <p:nvPr/>
        </p:nvSpPr>
        <p:spPr>
          <a:xfrm rot="-389125">
            <a:off x="218845" y="7054734"/>
            <a:ext cx="2591091" cy="576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祖源分析</a:t>
            </a:r>
            <a:endParaRPr/>
          </a:p>
        </p:txBody>
      </p:sp>
      <p:sp>
        <p:nvSpPr>
          <p:cNvPr id="350" name="Google Shape;350;p13"/>
          <p:cNvSpPr txBox="1"/>
          <p:nvPr/>
        </p:nvSpPr>
        <p:spPr>
          <a:xfrm rot="-389125">
            <a:off x="6455555" y="6141487"/>
            <a:ext cx="2591091" cy="576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月老配對</a:t>
            </a:r>
            <a:endParaRPr/>
          </a:p>
        </p:txBody>
      </p:sp>
      <p:sp>
        <p:nvSpPr>
          <p:cNvPr id="351" name="Google Shape;351;p13"/>
          <p:cNvSpPr txBox="1"/>
          <p:nvPr/>
        </p:nvSpPr>
        <p:spPr>
          <a:xfrm rot="-389125">
            <a:off x="6455555" y="7740917"/>
            <a:ext cx="2591091" cy="576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生活建議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4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57" name="Google Shape;357;p14"/>
          <p:cNvGrpSpPr/>
          <p:nvPr/>
        </p:nvGrpSpPr>
        <p:grpSpPr>
          <a:xfrm>
            <a:off x="9144000" y="1825729"/>
            <a:ext cx="12213647" cy="9419950"/>
            <a:chOff x="0" y="-28575"/>
            <a:chExt cx="3710940" cy="2862115"/>
          </a:xfrm>
        </p:grpSpPr>
        <p:sp>
          <p:nvSpPr>
            <p:cNvPr id="358" name="Google Shape;358;p14"/>
            <p:cNvSpPr/>
            <p:nvPr/>
          </p:nvSpPr>
          <p:spPr>
            <a:xfrm>
              <a:off x="0" y="0"/>
              <a:ext cx="3710940" cy="2833540"/>
            </a:xfrm>
            <a:custGeom>
              <a:rect b="b" l="l" r="r" t="t"/>
              <a:pathLst>
                <a:path extrusionOk="0" h="2833540" w="3710940">
                  <a:moveTo>
                    <a:pt x="55781" y="0"/>
                  </a:moveTo>
                  <a:lnTo>
                    <a:pt x="3655159" y="0"/>
                  </a:lnTo>
                  <a:cubicBezTo>
                    <a:pt x="3669953" y="0"/>
                    <a:pt x="3684141" y="5877"/>
                    <a:pt x="3694602" y="16338"/>
                  </a:cubicBezTo>
                  <a:cubicBezTo>
                    <a:pt x="3705063" y="26799"/>
                    <a:pt x="3710940" y="40987"/>
                    <a:pt x="3710940" y="55781"/>
                  </a:cubicBezTo>
                  <a:lnTo>
                    <a:pt x="3710940" y="2777760"/>
                  </a:lnTo>
                  <a:cubicBezTo>
                    <a:pt x="3710940" y="2808566"/>
                    <a:pt x="3685966" y="2833540"/>
                    <a:pt x="3655159" y="2833540"/>
                  </a:cubicBezTo>
                  <a:lnTo>
                    <a:pt x="55781" y="2833540"/>
                  </a:lnTo>
                  <a:cubicBezTo>
                    <a:pt x="24974" y="2833540"/>
                    <a:pt x="0" y="2808566"/>
                    <a:pt x="0" y="2777760"/>
                  </a:cubicBezTo>
                  <a:lnTo>
                    <a:pt x="0" y="55781"/>
                  </a:lnTo>
                  <a:cubicBezTo>
                    <a:pt x="0" y="24974"/>
                    <a:pt x="24974" y="0"/>
                    <a:pt x="5578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4"/>
            <p:cNvSpPr txBox="1"/>
            <p:nvPr/>
          </p:nvSpPr>
          <p:spPr>
            <a:xfrm>
              <a:off x="0" y="-28575"/>
              <a:ext cx="3710940" cy="2862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0" name="Google Shape;360;p14"/>
          <p:cNvSpPr/>
          <p:nvPr/>
        </p:nvSpPr>
        <p:spPr>
          <a:xfrm>
            <a:off x="9917926" y="2716488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361" name="Google Shape;361;p14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362" name="Google Shape;362;p14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363" name="Google Shape;363;p14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364" name="Google Shape;364;p14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1719CF"/>
                  </a:gs>
                  <a:gs pos="100000">
                    <a:srgbClr val="0DCF7E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14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6" name="Google Shape;366;p14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67" name="Google Shape;367;p14"/>
          <p:cNvSpPr txBox="1"/>
          <p:nvPr/>
        </p:nvSpPr>
        <p:spPr>
          <a:xfrm>
            <a:off x="465675" y="1907959"/>
            <a:ext cx="8341671" cy="12371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大數據的隱憂</a:t>
            </a:r>
            <a:endParaRPr/>
          </a:p>
        </p:txBody>
      </p:sp>
      <p:sp>
        <p:nvSpPr>
          <p:cNvPr id="368" name="Google Shape;368;p14"/>
          <p:cNvSpPr/>
          <p:nvPr/>
        </p:nvSpPr>
        <p:spPr>
          <a:xfrm>
            <a:off x="0" y="3884771"/>
            <a:ext cx="8807346" cy="5771593"/>
          </a:xfrm>
          <a:custGeom>
            <a:rect b="b" l="l" r="r" t="t"/>
            <a:pathLst>
              <a:path extrusionOk="0" h="5771593" w="8807346">
                <a:moveTo>
                  <a:pt x="0" y="0"/>
                </a:moveTo>
                <a:lnTo>
                  <a:pt x="8807346" y="0"/>
                </a:lnTo>
                <a:lnTo>
                  <a:pt x="8807346" y="5771593"/>
                </a:lnTo>
                <a:lnTo>
                  <a:pt x="0" y="5771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534" l="-661" r="0" t="0"/>
            </a:stretch>
          </a:blipFill>
          <a:ln>
            <a:noFill/>
          </a:ln>
        </p:spPr>
      </p:sp>
      <p:sp>
        <p:nvSpPr>
          <p:cNvPr id="369" name="Google Shape;369;p14"/>
          <p:cNvSpPr txBox="1"/>
          <p:nvPr/>
        </p:nvSpPr>
        <p:spPr>
          <a:xfrm>
            <a:off x="9765854" y="3715486"/>
            <a:ext cx="8122976" cy="9350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6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個人資料安全：侵害隱私</a:t>
            </a:r>
            <a:endParaRPr/>
          </a:p>
        </p:txBody>
      </p:sp>
      <p:sp>
        <p:nvSpPr>
          <p:cNvPr id="370" name="Google Shape;370;p14"/>
          <p:cNvSpPr txBox="1"/>
          <p:nvPr/>
        </p:nvSpPr>
        <p:spPr>
          <a:xfrm>
            <a:off x="9842054" y="5259052"/>
            <a:ext cx="7993116" cy="17259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基因測檢公司可能將收集得來的基因資料訊息進行分析，跟製藥公司合作開發新藥物，探索特定基因的人可能出現哪些疾病。</a:t>
            </a:r>
            <a:endParaRPr/>
          </a:p>
        </p:txBody>
      </p:sp>
      <p:sp>
        <p:nvSpPr>
          <p:cNvPr id="371" name="Google Shape;371;p14"/>
          <p:cNvSpPr txBox="1"/>
          <p:nvPr/>
        </p:nvSpPr>
        <p:spPr>
          <a:xfrm>
            <a:off x="9842054" y="7442183"/>
            <a:ext cx="8122976" cy="2306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若資料交給了保險公司，保險公司清楚知道投保人的基因組合日後可能引發某種嚴重疾病，此人的保費必然會提高，對進行基因檢測的人並不公平。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5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77" name="Google Shape;377;p15"/>
          <p:cNvGrpSpPr/>
          <p:nvPr/>
        </p:nvGrpSpPr>
        <p:grpSpPr>
          <a:xfrm>
            <a:off x="9144000" y="-1392718"/>
            <a:ext cx="12213647" cy="12638397"/>
            <a:chOff x="0" y="-28575"/>
            <a:chExt cx="3710940" cy="3839994"/>
          </a:xfrm>
        </p:grpSpPr>
        <p:sp>
          <p:nvSpPr>
            <p:cNvPr id="378" name="Google Shape;378;p15"/>
            <p:cNvSpPr/>
            <p:nvPr/>
          </p:nvSpPr>
          <p:spPr>
            <a:xfrm>
              <a:off x="0" y="0"/>
              <a:ext cx="3710940" cy="3811419"/>
            </a:xfrm>
            <a:custGeom>
              <a:rect b="b" l="l" r="r" t="t"/>
              <a:pathLst>
                <a:path extrusionOk="0" h="3811419" w="3710940">
                  <a:moveTo>
                    <a:pt x="55781" y="0"/>
                  </a:moveTo>
                  <a:lnTo>
                    <a:pt x="3655159" y="0"/>
                  </a:lnTo>
                  <a:cubicBezTo>
                    <a:pt x="3669953" y="0"/>
                    <a:pt x="3684141" y="5877"/>
                    <a:pt x="3694602" y="16338"/>
                  </a:cubicBezTo>
                  <a:cubicBezTo>
                    <a:pt x="3705063" y="26799"/>
                    <a:pt x="3710940" y="40987"/>
                    <a:pt x="3710940" y="55781"/>
                  </a:cubicBezTo>
                  <a:lnTo>
                    <a:pt x="3710940" y="3755638"/>
                  </a:lnTo>
                  <a:cubicBezTo>
                    <a:pt x="3710940" y="3786445"/>
                    <a:pt x="3685966" y="3811419"/>
                    <a:pt x="3655159" y="3811419"/>
                  </a:cubicBezTo>
                  <a:lnTo>
                    <a:pt x="55781" y="3811419"/>
                  </a:lnTo>
                  <a:cubicBezTo>
                    <a:pt x="40987" y="3811419"/>
                    <a:pt x="26799" y="3805543"/>
                    <a:pt x="16338" y="3795082"/>
                  </a:cubicBezTo>
                  <a:cubicBezTo>
                    <a:pt x="5877" y="3784621"/>
                    <a:pt x="0" y="3770432"/>
                    <a:pt x="0" y="3755638"/>
                  </a:cubicBezTo>
                  <a:lnTo>
                    <a:pt x="0" y="55781"/>
                  </a:lnTo>
                  <a:cubicBezTo>
                    <a:pt x="0" y="24974"/>
                    <a:pt x="24974" y="0"/>
                    <a:pt x="5578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5"/>
            <p:cNvSpPr txBox="1"/>
            <p:nvPr/>
          </p:nvSpPr>
          <p:spPr>
            <a:xfrm>
              <a:off x="0" y="-28575"/>
              <a:ext cx="3710940" cy="3839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0" name="Google Shape;380;p15"/>
          <p:cNvSpPr/>
          <p:nvPr/>
        </p:nvSpPr>
        <p:spPr>
          <a:xfrm>
            <a:off x="9765854" y="1355509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381" name="Google Shape;381;p15"/>
          <p:cNvSpPr/>
          <p:nvPr/>
        </p:nvSpPr>
        <p:spPr>
          <a:xfrm>
            <a:off x="620765" y="2943677"/>
            <a:ext cx="4732634" cy="6700838"/>
          </a:xfrm>
          <a:custGeom>
            <a:rect b="b" l="l" r="r" t="t"/>
            <a:pathLst>
              <a:path extrusionOk="0" h="6700838" w="4732634">
                <a:moveTo>
                  <a:pt x="0" y="0"/>
                </a:moveTo>
                <a:lnTo>
                  <a:pt x="4732635" y="0"/>
                </a:lnTo>
                <a:lnTo>
                  <a:pt x="4732635" y="6700837"/>
                </a:lnTo>
                <a:lnTo>
                  <a:pt x="0" y="67008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2" name="Google Shape;382;p15"/>
          <p:cNvSpPr/>
          <p:nvPr/>
        </p:nvSpPr>
        <p:spPr>
          <a:xfrm>
            <a:off x="5138568" y="6025014"/>
            <a:ext cx="3587742" cy="3619500"/>
          </a:xfrm>
          <a:custGeom>
            <a:rect b="b" l="l" r="r" t="t"/>
            <a:pathLst>
              <a:path extrusionOk="0" h="3619500" w="3587742">
                <a:moveTo>
                  <a:pt x="0" y="0"/>
                </a:moveTo>
                <a:lnTo>
                  <a:pt x="3587742" y="0"/>
                </a:lnTo>
                <a:lnTo>
                  <a:pt x="3587742" y="3619500"/>
                </a:lnTo>
                <a:lnTo>
                  <a:pt x="0" y="3619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17249" l="0" r="0" t="0"/>
            </a:stretch>
          </a:blipFill>
          <a:ln>
            <a:noFill/>
          </a:ln>
        </p:spPr>
      </p:sp>
      <p:sp>
        <p:nvSpPr>
          <p:cNvPr id="383" name="Google Shape;383;p15"/>
          <p:cNvSpPr txBox="1"/>
          <p:nvPr/>
        </p:nvSpPr>
        <p:spPr>
          <a:xfrm>
            <a:off x="9689654" y="2142830"/>
            <a:ext cx="8522146" cy="9350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6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大數據下你真的是匿名嗎？</a:t>
            </a:r>
            <a:endParaRPr/>
          </a:p>
        </p:txBody>
      </p:sp>
      <p:sp>
        <p:nvSpPr>
          <p:cNvPr id="384" name="Google Shape;384;p15"/>
          <p:cNvSpPr txBox="1"/>
          <p:nvPr/>
        </p:nvSpPr>
        <p:spPr>
          <a:xfrm>
            <a:off x="9689654" y="3465195"/>
            <a:ext cx="8235394" cy="74590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在網站上留下或填報個人資料，網站營運商往往標榜瀏覽者為「匿名」，據此來 讓大家「安心」，以為個人身份的隱私可以得到保護。</a:t>
            </a:r>
            <a:endParaRPr/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但事實上只要有一定的信息，便可以利用人工智能的機器學習，尋找到用戶人的身份。</a:t>
            </a:r>
            <a:endParaRPr/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《Nature Communication》的一項科學研究顯示，只需要15個項目的資料，便可以識別出99.98％的美國人身份。</a:t>
            </a:r>
            <a:endParaRPr/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85" name="Google Shape;385;p15"/>
          <p:cNvSpPr txBox="1"/>
          <p:nvPr/>
        </p:nvSpPr>
        <p:spPr>
          <a:xfrm>
            <a:off x="5652473" y="5059075"/>
            <a:ext cx="3247870" cy="4146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23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原來這個資料是大衛！</a:t>
            </a:r>
            <a:endParaRPr/>
          </a:p>
        </p:txBody>
      </p:sp>
      <p:sp>
        <p:nvSpPr>
          <p:cNvPr id="386" name="Google Shape;386;p15"/>
          <p:cNvSpPr txBox="1"/>
          <p:nvPr/>
        </p:nvSpPr>
        <p:spPr>
          <a:xfrm>
            <a:off x="232838" y="1013157"/>
            <a:ext cx="8341671" cy="12371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大數據的隱憂</a:t>
            </a:r>
            <a:endParaRPr/>
          </a:p>
        </p:txBody>
      </p:sp>
    </p:spTree>
  </p:cSld>
  <p:clrMapOvr>
    <a:masterClrMapping/>
  </p:clrMapOvr>
  <p:transition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6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392" name="Google Shape;392;p16"/>
          <p:cNvGrpSpPr/>
          <p:nvPr/>
        </p:nvGrpSpPr>
        <p:grpSpPr>
          <a:xfrm>
            <a:off x="9144000" y="-1392718"/>
            <a:ext cx="12213647" cy="12638397"/>
            <a:chOff x="0" y="-28575"/>
            <a:chExt cx="3710940" cy="3839994"/>
          </a:xfrm>
        </p:grpSpPr>
        <p:sp>
          <p:nvSpPr>
            <p:cNvPr id="393" name="Google Shape;393;p16"/>
            <p:cNvSpPr/>
            <p:nvPr/>
          </p:nvSpPr>
          <p:spPr>
            <a:xfrm>
              <a:off x="0" y="0"/>
              <a:ext cx="3710940" cy="3811419"/>
            </a:xfrm>
            <a:custGeom>
              <a:rect b="b" l="l" r="r" t="t"/>
              <a:pathLst>
                <a:path extrusionOk="0" h="3811419" w="3710940">
                  <a:moveTo>
                    <a:pt x="55781" y="0"/>
                  </a:moveTo>
                  <a:lnTo>
                    <a:pt x="3655159" y="0"/>
                  </a:lnTo>
                  <a:cubicBezTo>
                    <a:pt x="3669953" y="0"/>
                    <a:pt x="3684141" y="5877"/>
                    <a:pt x="3694602" y="16338"/>
                  </a:cubicBezTo>
                  <a:cubicBezTo>
                    <a:pt x="3705063" y="26799"/>
                    <a:pt x="3710940" y="40987"/>
                    <a:pt x="3710940" y="55781"/>
                  </a:cubicBezTo>
                  <a:lnTo>
                    <a:pt x="3710940" y="3755638"/>
                  </a:lnTo>
                  <a:cubicBezTo>
                    <a:pt x="3710940" y="3786445"/>
                    <a:pt x="3685966" y="3811419"/>
                    <a:pt x="3655159" y="3811419"/>
                  </a:cubicBezTo>
                  <a:lnTo>
                    <a:pt x="55781" y="3811419"/>
                  </a:lnTo>
                  <a:cubicBezTo>
                    <a:pt x="40987" y="3811419"/>
                    <a:pt x="26799" y="3805543"/>
                    <a:pt x="16338" y="3795082"/>
                  </a:cubicBezTo>
                  <a:cubicBezTo>
                    <a:pt x="5877" y="3784621"/>
                    <a:pt x="0" y="3770432"/>
                    <a:pt x="0" y="3755638"/>
                  </a:cubicBezTo>
                  <a:lnTo>
                    <a:pt x="0" y="55781"/>
                  </a:lnTo>
                  <a:cubicBezTo>
                    <a:pt x="0" y="24974"/>
                    <a:pt x="24974" y="0"/>
                    <a:pt x="5578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6"/>
            <p:cNvSpPr txBox="1"/>
            <p:nvPr/>
          </p:nvSpPr>
          <p:spPr>
            <a:xfrm>
              <a:off x="0" y="-28575"/>
              <a:ext cx="3710940" cy="3839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5" name="Google Shape;395;p16"/>
          <p:cNvSpPr/>
          <p:nvPr/>
        </p:nvSpPr>
        <p:spPr>
          <a:xfrm>
            <a:off x="9765854" y="1355509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396" name="Google Shape;396;p16"/>
          <p:cNvGrpSpPr/>
          <p:nvPr/>
        </p:nvGrpSpPr>
        <p:grpSpPr>
          <a:xfrm>
            <a:off x="361190" y="7974228"/>
            <a:ext cx="4432010" cy="2104879"/>
            <a:chOff x="0" y="1786497"/>
            <a:chExt cx="5909347" cy="2806506"/>
          </a:xfrm>
        </p:grpSpPr>
        <p:sp>
          <p:nvSpPr>
            <p:cNvPr id="397" name="Google Shape;397;p16"/>
            <p:cNvSpPr/>
            <p:nvPr/>
          </p:nvSpPr>
          <p:spPr>
            <a:xfrm>
              <a:off x="0" y="1842135"/>
              <a:ext cx="2385775" cy="2750867"/>
            </a:xfrm>
            <a:custGeom>
              <a:rect b="b" l="l" r="r" t="t"/>
              <a:pathLst>
                <a:path extrusionOk="0" h="2750867" w="2385775">
                  <a:moveTo>
                    <a:pt x="0" y="0"/>
                  </a:moveTo>
                  <a:lnTo>
                    <a:pt x="2385775" y="0"/>
                  </a:lnTo>
                  <a:lnTo>
                    <a:pt x="2385775" y="2750868"/>
                  </a:lnTo>
                  <a:lnTo>
                    <a:pt x="0" y="27508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60831" l="0" r="0" t="0"/>
              </a:stretch>
            </a:blipFill>
            <a:ln>
              <a:noFill/>
            </a:ln>
          </p:spPr>
        </p:sp>
        <p:sp>
          <p:nvSpPr>
            <p:cNvPr id="398" name="Google Shape;398;p16"/>
            <p:cNvSpPr/>
            <p:nvPr/>
          </p:nvSpPr>
          <p:spPr>
            <a:xfrm>
              <a:off x="2796239" y="1786497"/>
              <a:ext cx="3113108" cy="2806506"/>
            </a:xfrm>
            <a:custGeom>
              <a:rect b="b" l="l" r="r" t="t"/>
              <a:pathLst>
                <a:path extrusionOk="0" h="2806506" w="3113108">
                  <a:moveTo>
                    <a:pt x="0" y="0"/>
                  </a:moveTo>
                  <a:lnTo>
                    <a:pt x="3113108" y="0"/>
                  </a:lnTo>
                  <a:lnTo>
                    <a:pt x="3113108" y="2806506"/>
                  </a:lnTo>
                  <a:lnTo>
                    <a:pt x="0" y="280650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95455" l="-85345" r="-64692" t="0"/>
              </a:stretch>
            </a:blipFill>
            <a:ln>
              <a:noFill/>
            </a:ln>
          </p:spPr>
        </p:sp>
      </p:grpSp>
      <p:sp>
        <p:nvSpPr>
          <p:cNvPr id="399" name="Google Shape;399;p16"/>
          <p:cNvSpPr/>
          <p:nvPr/>
        </p:nvSpPr>
        <p:spPr>
          <a:xfrm>
            <a:off x="5088509" y="2724293"/>
            <a:ext cx="3429283" cy="3333750"/>
          </a:xfrm>
          <a:custGeom>
            <a:rect b="b" l="l" r="r" t="t"/>
            <a:pathLst>
              <a:path extrusionOk="0" h="3333750" w="3429283">
                <a:moveTo>
                  <a:pt x="0" y="0"/>
                </a:moveTo>
                <a:lnTo>
                  <a:pt x="3429283" y="0"/>
                </a:lnTo>
                <a:lnTo>
                  <a:pt x="3429283" y="3333750"/>
                </a:lnTo>
                <a:lnTo>
                  <a:pt x="0" y="3333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70375" l="0" r="0" t="0"/>
            </a:stretch>
          </a:blipFill>
          <a:ln>
            <a:noFill/>
          </a:ln>
        </p:spPr>
      </p:sp>
      <p:sp>
        <p:nvSpPr>
          <p:cNvPr id="400" name="Google Shape;400;p16"/>
          <p:cNvSpPr/>
          <p:nvPr/>
        </p:nvSpPr>
        <p:spPr>
          <a:xfrm>
            <a:off x="719444" y="4647500"/>
            <a:ext cx="3197203" cy="2286000"/>
          </a:xfrm>
          <a:custGeom>
            <a:rect b="b" l="l" r="r" t="t"/>
            <a:pathLst>
              <a:path extrusionOk="0" h="2286000" w="3197203">
                <a:moveTo>
                  <a:pt x="0" y="0"/>
                </a:moveTo>
                <a:lnTo>
                  <a:pt x="3197203" y="0"/>
                </a:lnTo>
                <a:lnTo>
                  <a:pt x="3197203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1" name="Google Shape;401;p16"/>
          <p:cNvSpPr txBox="1"/>
          <p:nvPr/>
        </p:nvSpPr>
        <p:spPr>
          <a:xfrm>
            <a:off x="232838" y="1013157"/>
            <a:ext cx="8341671" cy="12371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大數據的隱憂</a:t>
            </a:r>
            <a:endParaRPr/>
          </a:p>
        </p:txBody>
      </p:sp>
      <p:sp>
        <p:nvSpPr>
          <p:cNvPr id="402" name="Google Shape;402;p16"/>
          <p:cNvSpPr txBox="1"/>
          <p:nvPr/>
        </p:nvSpPr>
        <p:spPr>
          <a:xfrm>
            <a:off x="9689654" y="2142830"/>
            <a:ext cx="8522146" cy="9351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6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放大社會不公現象</a:t>
            </a:r>
            <a:endParaRPr/>
          </a:p>
        </p:txBody>
      </p:sp>
      <p:sp>
        <p:nvSpPr>
          <p:cNvPr id="403" name="Google Shape;403;p16"/>
          <p:cNvSpPr txBox="1"/>
          <p:nvPr/>
        </p:nvSpPr>
        <p:spPr>
          <a:xfrm>
            <a:off x="9689654" y="3465195"/>
            <a:ext cx="8235394" cy="63920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近年公司招聘時，常利用 AI 大數據系統協助物色合適的候選人。然而，這種方法可能帶來偏見。</a:t>
            </a:r>
            <a:endParaRPr/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例如若過去公司錄取的數據多為男性，AI 篩選系統可能傾向選擇男性求職者，這便對女性求職者造成不公平。</a:t>
            </a:r>
            <a:endParaRPr/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路透社》曾報導過類似問題，一些醫療系統未能向不同膚色的病人提供適當的服務，或會忽視了非裔患者的需求。此外，有學校使用人臉識別技術作為保安措施，但該系統在識別深色膚色時效果不佳，令深色人種的學生和教職員缺乏保障，甚至造成歧視。</a:t>
            </a:r>
            <a:endParaRPr/>
          </a:p>
        </p:txBody>
      </p:sp>
      <p:sp>
        <p:nvSpPr>
          <p:cNvPr id="404" name="Google Shape;404;p16"/>
          <p:cNvSpPr txBox="1"/>
          <p:nvPr/>
        </p:nvSpPr>
        <p:spPr>
          <a:xfrm>
            <a:off x="4403673" y="2676668"/>
            <a:ext cx="2887947" cy="754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   幫我尋找    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合適的候選人</a:t>
            </a:r>
            <a:endParaRPr/>
          </a:p>
        </p:txBody>
      </p:sp>
      <p:sp>
        <p:nvSpPr>
          <p:cNvPr id="405" name="Google Shape;405;p16"/>
          <p:cNvSpPr txBox="1"/>
          <p:nvPr/>
        </p:nvSpPr>
        <p:spPr>
          <a:xfrm>
            <a:off x="5797453" y="6885875"/>
            <a:ext cx="2887947" cy="754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為什麼我連面試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機會都沒有……</a:t>
            </a:r>
            <a:endParaRPr/>
          </a:p>
        </p:txBody>
      </p:sp>
      <p:sp>
        <p:nvSpPr>
          <p:cNvPr id="406" name="Google Shape;406;p16"/>
          <p:cNvSpPr txBox="1"/>
          <p:nvPr/>
        </p:nvSpPr>
        <p:spPr>
          <a:xfrm>
            <a:off x="1133221" y="3314311"/>
            <a:ext cx="2887947" cy="1516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  分析過往的資料……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 公司的員工都是男性 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我推薦以下候選人……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55" u="none" cap="none" strike="noStrike">
              <a:solidFill>
                <a:srgbClr val="325AD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grpSp>
        <p:nvGrpSpPr>
          <p:cNvPr id="407" name="Google Shape;407;p16"/>
          <p:cNvGrpSpPr/>
          <p:nvPr/>
        </p:nvGrpSpPr>
        <p:grpSpPr>
          <a:xfrm>
            <a:off x="5607747" y="7829550"/>
            <a:ext cx="3292596" cy="2457450"/>
            <a:chOff x="0" y="0"/>
            <a:chExt cx="4390128" cy="3276600"/>
          </a:xfrm>
        </p:grpSpPr>
        <p:sp>
          <p:nvSpPr>
            <p:cNvPr id="408" name="Google Shape;408;p16"/>
            <p:cNvSpPr/>
            <p:nvPr/>
          </p:nvSpPr>
          <p:spPr>
            <a:xfrm>
              <a:off x="0" y="0"/>
              <a:ext cx="4390128" cy="3276600"/>
            </a:xfrm>
            <a:custGeom>
              <a:rect b="b" l="l" r="r" t="t"/>
              <a:pathLst>
                <a:path extrusionOk="0" h="3276600" w="4390128">
                  <a:moveTo>
                    <a:pt x="0" y="0"/>
                  </a:moveTo>
                  <a:lnTo>
                    <a:pt x="4390128" y="0"/>
                  </a:lnTo>
                  <a:lnTo>
                    <a:pt x="4390128" y="3276600"/>
                  </a:lnTo>
                  <a:lnTo>
                    <a:pt x="0" y="3276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-172034" l="0" r="0" t="0"/>
              </a:stretch>
            </a:blipFill>
            <a:ln>
              <a:noFill/>
            </a:ln>
          </p:spPr>
        </p:sp>
        <p:sp>
          <p:nvSpPr>
            <p:cNvPr id="409" name="Google Shape;409;p16"/>
            <p:cNvSpPr/>
            <p:nvPr/>
          </p:nvSpPr>
          <p:spPr>
            <a:xfrm rot="-10730560">
              <a:off x="2025259" y="1164158"/>
              <a:ext cx="274077" cy="126497"/>
            </a:xfrm>
            <a:custGeom>
              <a:rect b="b" l="l" r="r" t="t"/>
              <a:pathLst>
                <a:path extrusionOk="0" h="126497" w="274077">
                  <a:moveTo>
                    <a:pt x="0" y="0"/>
                  </a:moveTo>
                  <a:lnTo>
                    <a:pt x="274078" y="0"/>
                  </a:lnTo>
                  <a:lnTo>
                    <a:pt x="274078" y="126497"/>
                  </a:lnTo>
                  <a:lnTo>
                    <a:pt x="0" y="12649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-5729514" l="-419147" r="-515299" t="-832711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7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415" name="Google Shape;415;p17"/>
          <p:cNvGrpSpPr/>
          <p:nvPr/>
        </p:nvGrpSpPr>
        <p:grpSpPr>
          <a:xfrm>
            <a:off x="9144000" y="-1392718"/>
            <a:ext cx="12213647" cy="12638397"/>
            <a:chOff x="0" y="-28575"/>
            <a:chExt cx="3710940" cy="3839994"/>
          </a:xfrm>
        </p:grpSpPr>
        <p:sp>
          <p:nvSpPr>
            <p:cNvPr id="416" name="Google Shape;416;p17"/>
            <p:cNvSpPr/>
            <p:nvPr/>
          </p:nvSpPr>
          <p:spPr>
            <a:xfrm>
              <a:off x="0" y="0"/>
              <a:ext cx="3710940" cy="3811419"/>
            </a:xfrm>
            <a:custGeom>
              <a:rect b="b" l="l" r="r" t="t"/>
              <a:pathLst>
                <a:path extrusionOk="0" h="3811419" w="3710940">
                  <a:moveTo>
                    <a:pt x="55781" y="0"/>
                  </a:moveTo>
                  <a:lnTo>
                    <a:pt x="3655159" y="0"/>
                  </a:lnTo>
                  <a:cubicBezTo>
                    <a:pt x="3669953" y="0"/>
                    <a:pt x="3684141" y="5877"/>
                    <a:pt x="3694602" y="16338"/>
                  </a:cubicBezTo>
                  <a:cubicBezTo>
                    <a:pt x="3705063" y="26799"/>
                    <a:pt x="3710940" y="40987"/>
                    <a:pt x="3710940" y="55781"/>
                  </a:cubicBezTo>
                  <a:lnTo>
                    <a:pt x="3710940" y="3755638"/>
                  </a:lnTo>
                  <a:cubicBezTo>
                    <a:pt x="3710940" y="3786445"/>
                    <a:pt x="3685966" y="3811419"/>
                    <a:pt x="3655159" y="3811419"/>
                  </a:cubicBezTo>
                  <a:lnTo>
                    <a:pt x="55781" y="3811419"/>
                  </a:lnTo>
                  <a:cubicBezTo>
                    <a:pt x="40987" y="3811419"/>
                    <a:pt x="26799" y="3805543"/>
                    <a:pt x="16338" y="3795082"/>
                  </a:cubicBezTo>
                  <a:cubicBezTo>
                    <a:pt x="5877" y="3784621"/>
                    <a:pt x="0" y="3770432"/>
                    <a:pt x="0" y="3755638"/>
                  </a:cubicBezTo>
                  <a:lnTo>
                    <a:pt x="0" y="55781"/>
                  </a:lnTo>
                  <a:cubicBezTo>
                    <a:pt x="0" y="24974"/>
                    <a:pt x="24974" y="0"/>
                    <a:pt x="55781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7"/>
            <p:cNvSpPr txBox="1"/>
            <p:nvPr/>
          </p:nvSpPr>
          <p:spPr>
            <a:xfrm>
              <a:off x="0" y="-28575"/>
              <a:ext cx="3710940" cy="38399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17"/>
          <p:cNvSpPr/>
          <p:nvPr/>
        </p:nvSpPr>
        <p:spPr>
          <a:xfrm>
            <a:off x="9765854" y="1355509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419" name="Google Shape;419;p17"/>
          <p:cNvSpPr/>
          <p:nvPr/>
        </p:nvSpPr>
        <p:spPr>
          <a:xfrm>
            <a:off x="5146464" y="2450252"/>
            <a:ext cx="3233324" cy="3143250"/>
          </a:xfrm>
          <a:custGeom>
            <a:rect b="b" l="l" r="r" t="t"/>
            <a:pathLst>
              <a:path extrusionOk="0" h="3143250" w="3233324">
                <a:moveTo>
                  <a:pt x="0" y="0"/>
                </a:moveTo>
                <a:lnTo>
                  <a:pt x="3233324" y="0"/>
                </a:lnTo>
                <a:lnTo>
                  <a:pt x="3233324" y="3143250"/>
                </a:lnTo>
                <a:lnTo>
                  <a:pt x="0" y="3143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0375" l="0" r="0" t="0"/>
            </a:stretch>
          </a:blipFill>
          <a:ln>
            <a:noFill/>
          </a:ln>
        </p:spPr>
      </p:sp>
      <p:sp>
        <p:nvSpPr>
          <p:cNvPr id="420" name="Google Shape;420;p17"/>
          <p:cNvSpPr/>
          <p:nvPr/>
        </p:nvSpPr>
        <p:spPr>
          <a:xfrm>
            <a:off x="428582" y="4647500"/>
            <a:ext cx="3197203" cy="2286000"/>
          </a:xfrm>
          <a:custGeom>
            <a:rect b="b" l="l" r="r" t="t"/>
            <a:pathLst>
              <a:path extrusionOk="0" h="2286000" w="3197203">
                <a:moveTo>
                  <a:pt x="0" y="0"/>
                </a:moveTo>
                <a:lnTo>
                  <a:pt x="3197202" y="0"/>
                </a:lnTo>
                <a:lnTo>
                  <a:pt x="3197202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1" name="Google Shape;421;p17"/>
          <p:cNvSpPr txBox="1"/>
          <p:nvPr/>
        </p:nvSpPr>
        <p:spPr>
          <a:xfrm>
            <a:off x="9900468" y="3755802"/>
            <a:ext cx="7751048" cy="5857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大數據是一體兩面的，運用適當可幫企業創造效益，運用不當則可能造成企業的損失。</a:t>
            </a:r>
            <a:endParaRPr/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部分人過於迷信大數據，即使數據是客觀且科學的，仍然無法預防某些有心人士利用數據來誤導或欺騙大眾，這樣一來將導致不可收拾的嚴重後果。</a:t>
            </a:r>
            <a:endParaRPr/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大數據雖然能預見未來的可能性，然而創新和變化卻是無法預測的。</a:t>
            </a:r>
            <a:endParaRPr/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22" name="Google Shape;422;p17"/>
          <p:cNvSpPr/>
          <p:nvPr/>
        </p:nvSpPr>
        <p:spPr>
          <a:xfrm>
            <a:off x="1759224" y="8310698"/>
            <a:ext cx="2530627" cy="1714500"/>
          </a:xfrm>
          <a:custGeom>
            <a:rect b="b" l="l" r="r" t="t"/>
            <a:pathLst>
              <a:path extrusionOk="0" h="1714500" w="2530627">
                <a:moveTo>
                  <a:pt x="0" y="0"/>
                </a:moveTo>
                <a:lnTo>
                  <a:pt x="2530627" y="0"/>
                </a:lnTo>
                <a:lnTo>
                  <a:pt x="2530627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3" name="Google Shape;423;p17"/>
          <p:cNvSpPr/>
          <p:nvPr/>
        </p:nvSpPr>
        <p:spPr>
          <a:xfrm>
            <a:off x="428582" y="8348798"/>
            <a:ext cx="1283931" cy="2194753"/>
          </a:xfrm>
          <a:custGeom>
            <a:rect b="b" l="l" r="r" t="t"/>
            <a:pathLst>
              <a:path extrusionOk="0" h="2194753" w="1283931">
                <a:moveTo>
                  <a:pt x="0" y="0"/>
                </a:moveTo>
                <a:lnTo>
                  <a:pt x="1283930" y="0"/>
                </a:lnTo>
                <a:lnTo>
                  <a:pt x="1283930" y="2194753"/>
                </a:lnTo>
                <a:lnTo>
                  <a:pt x="0" y="21947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4" name="Google Shape;424;p17"/>
          <p:cNvSpPr/>
          <p:nvPr/>
        </p:nvSpPr>
        <p:spPr>
          <a:xfrm>
            <a:off x="6435164" y="7603896"/>
            <a:ext cx="2011680" cy="4572000"/>
          </a:xfrm>
          <a:custGeom>
            <a:rect b="b" l="l" r="r" t="t"/>
            <a:pathLst>
              <a:path extrusionOk="0" h="4572000" w="2011680">
                <a:moveTo>
                  <a:pt x="0" y="0"/>
                </a:moveTo>
                <a:lnTo>
                  <a:pt x="2011680" y="0"/>
                </a:lnTo>
                <a:lnTo>
                  <a:pt x="2011680" y="4572000"/>
                </a:lnTo>
                <a:lnTo>
                  <a:pt x="0" y="4572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5" name="Google Shape;425;p17"/>
          <p:cNvSpPr txBox="1"/>
          <p:nvPr/>
        </p:nvSpPr>
        <p:spPr>
          <a:xfrm>
            <a:off x="232838" y="1013157"/>
            <a:ext cx="8341671" cy="12371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大數據的隱憂</a:t>
            </a:r>
            <a:endParaRPr/>
          </a:p>
        </p:txBody>
      </p:sp>
      <p:sp>
        <p:nvSpPr>
          <p:cNvPr id="426" name="Google Shape;426;p17"/>
          <p:cNvSpPr txBox="1"/>
          <p:nvPr/>
        </p:nvSpPr>
        <p:spPr>
          <a:xfrm>
            <a:off x="9689654" y="2142830"/>
            <a:ext cx="8522146" cy="9351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6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過度依賴大數據</a:t>
            </a:r>
            <a:endParaRPr/>
          </a:p>
        </p:txBody>
      </p:sp>
      <p:sp>
        <p:nvSpPr>
          <p:cNvPr id="427" name="Google Shape;427;p17"/>
          <p:cNvSpPr txBox="1"/>
          <p:nvPr/>
        </p:nvSpPr>
        <p:spPr>
          <a:xfrm>
            <a:off x="4163773" y="2610377"/>
            <a:ext cx="2887947" cy="1135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幫我分析大數據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推薦未來新商品!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55" u="none" cap="none" strike="noStrike">
              <a:solidFill>
                <a:srgbClr val="325AD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28" name="Google Shape;428;p17"/>
          <p:cNvSpPr txBox="1"/>
          <p:nvPr/>
        </p:nvSpPr>
        <p:spPr>
          <a:xfrm>
            <a:off x="1580564" y="7295450"/>
            <a:ext cx="2887947" cy="754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突發！冰感外套使用不環保物料！遭全球抵制!</a:t>
            </a:r>
            <a:endParaRPr/>
          </a:p>
        </p:txBody>
      </p:sp>
      <p:sp>
        <p:nvSpPr>
          <p:cNvPr id="429" name="Google Shape;429;p17"/>
          <p:cNvSpPr txBox="1"/>
          <p:nvPr/>
        </p:nvSpPr>
        <p:spPr>
          <a:xfrm>
            <a:off x="5894070" y="6439435"/>
            <a:ext cx="2887947" cy="754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公司營運不善！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要破產了！</a:t>
            </a:r>
            <a:endParaRPr/>
          </a:p>
        </p:txBody>
      </p:sp>
      <p:sp>
        <p:nvSpPr>
          <p:cNvPr id="430" name="Google Shape;430;p17"/>
          <p:cNvSpPr txBox="1"/>
          <p:nvPr/>
        </p:nvSpPr>
        <p:spPr>
          <a:xfrm>
            <a:off x="737837" y="2610377"/>
            <a:ext cx="2488748" cy="22788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收到！根據未來全球升溫的情況，我建議 推出冰感外套！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 大量製造可以有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55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可觀收入!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55" u="none" cap="none" strike="noStrike">
              <a:solidFill>
                <a:srgbClr val="325AD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8"/>
          <p:cNvSpPr/>
          <p:nvPr/>
        </p:nvSpPr>
        <p:spPr>
          <a:xfrm>
            <a:off x="-487315" y="-136370"/>
            <a:ext cx="18775315" cy="10486140"/>
          </a:xfrm>
          <a:custGeom>
            <a:rect b="b" l="l" r="r" t="t"/>
            <a:pathLst>
              <a:path extrusionOk="0" h="10486140" w="18775315">
                <a:moveTo>
                  <a:pt x="0" y="0"/>
                </a:moveTo>
                <a:lnTo>
                  <a:pt x="18775315" y="0"/>
                </a:lnTo>
                <a:lnTo>
                  <a:pt x="18775315" y="10486140"/>
                </a:lnTo>
                <a:lnTo>
                  <a:pt x="0" y="10486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-803"/>
            </a:stretch>
          </a:blipFill>
          <a:ln>
            <a:noFill/>
          </a:ln>
        </p:spPr>
      </p:sp>
      <p:grpSp>
        <p:nvGrpSpPr>
          <p:cNvPr id="436" name="Google Shape;436;p18"/>
          <p:cNvGrpSpPr/>
          <p:nvPr/>
        </p:nvGrpSpPr>
        <p:grpSpPr>
          <a:xfrm>
            <a:off x="-723573" y="3872030"/>
            <a:ext cx="15721732" cy="4203425"/>
            <a:chOff x="0" y="-28575"/>
            <a:chExt cx="3747320" cy="1001898"/>
          </a:xfrm>
        </p:grpSpPr>
        <p:sp>
          <p:nvSpPr>
            <p:cNvPr id="437" name="Google Shape;437;p18"/>
            <p:cNvSpPr/>
            <p:nvPr/>
          </p:nvSpPr>
          <p:spPr>
            <a:xfrm>
              <a:off x="0" y="0"/>
              <a:ext cx="3747320" cy="973323"/>
            </a:xfrm>
            <a:custGeom>
              <a:rect b="b" l="l" r="r" t="t"/>
              <a:pathLst>
                <a:path extrusionOk="0" h="973323" w="3747320">
                  <a:moveTo>
                    <a:pt x="0" y="0"/>
                  </a:moveTo>
                  <a:lnTo>
                    <a:pt x="3747320" y="0"/>
                  </a:lnTo>
                  <a:lnTo>
                    <a:pt x="3747320" y="973323"/>
                  </a:lnTo>
                  <a:lnTo>
                    <a:pt x="0" y="973323"/>
                  </a:ln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100000">
                  <a:srgbClr val="5FA2DB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438" name="Google Shape;438;p18"/>
            <p:cNvSpPr txBox="1"/>
            <p:nvPr/>
          </p:nvSpPr>
          <p:spPr>
            <a:xfrm>
              <a:off x="0" y="-28575"/>
              <a:ext cx="3747320" cy="10018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9" name="Google Shape;439;p18"/>
          <p:cNvSpPr txBox="1"/>
          <p:nvPr/>
        </p:nvSpPr>
        <p:spPr>
          <a:xfrm>
            <a:off x="1209649" y="3889738"/>
            <a:ext cx="6984802" cy="38449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保護個人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私隱的方法</a:t>
            </a:r>
            <a:endParaRPr/>
          </a:p>
        </p:txBody>
      </p:sp>
      <p:grpSp>
        <p:nvGrpSpPr>
          <p:cNvPr id="440" name="Google Shape;440;p18"/>
          <p:cNvGrpSpPr/>
          <p:nvPr/>
        </p:nvGrpSpPr>
        <p:grpSpPr>
          <a:xfrm>
            <a:off x="14195292" y="3215979"/>
            <a:ext cx="5470433" cy="5470433"/>
            <a:chOff x="0" y="0"/>
            <a:chExt cx="812800" cy="812800"/>
          </a:xfrm>
        </p:grpSpPr>
        <p:sp>
          <p:nvSpPr>
            <p:cNvPr id="441" name="Google Shape;441;p18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18"/>
          <p:cNvSpPr/>
          <p:nvPr/>
        </p:nvSpPr>
        <p:spPr>
          <a:xfrm>
            <a:off x="7137293" y="4868575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pic>
        <p:nvPicPr>
          <p:cNvPr id="444" name="Google Shape;44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44000" y="3273703"/>
            <a:ext cx="7904580" cy="5296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19"/>
          <p:cNvGrpSpPr/>
          <p:nvPr/>
        </p:nvGrpSpPr>
        <p:grpSpPr>
          <a:xfrm>
            <a:off x="-896153" y="-274015"/>
            <a:ext cx="21844961" cy="14911800"/>
            <a:chOff x="0" y="-28575"/>
            <a:chExt cx="6637276" cy="4530735"/>
          </a:xfrm>
        </p:grpSpPr>
        <p:sp>
          <p:nvSpPr>
            <p:cNvPr id="450" name="Google Shape;450;p19"/>
            <p:cNvSpPr/>
            <p:nvPr/>
          </p:nvSpPr>
          <p:spPr>
            <a:xfrm>
              <a:off x="0" y="0"/>
              <a:ext cx="6637275" cy="4502160"/>
            </a:xfrm>
            <a:custGeom>
              <a:rect b="b" l="l" r="r" t="t"/>
              <a:pathLst>
                <a:path extrusionOk="0" h="4502160" w="6637275">
                  <a:moveTo>
                    <a:pt x="31187" y="0"/>
                  </a:moveTo>
                  <a:lnTo>
                    <a:pt x="6606088" y="0"/>
                  </a:lnTo>
                  <a:cubicBezTo>
                    <a:pt x="6614360" y="0"/>
                    <a:pt x="6622292" y="3286"/>
                    <a:pt x="6628141" y="9135"/>
                  </a:cubicBezTo>
                  <a:cubicBezTo>
                    <a:pt x="6633990" y="14983"/>
                    <a:pt x="6637275" y="22916"/>
                    <a:pt x="6637275" y="31187"/>
                  </a:cubicBezTo>
                  <a:lnTo>
                    <a:pt x="6637275" y="4470972"/>
                  </a:lnTo>
                  <a:cubicBezTo>
                    <a:pt x="6637275" y="4479244"/>
                    <a:pt x="6633990" y="4487176"/>
                    <a:pt x="6628141" y="4493025"/>
                  </a:cubicBezTo>
                  <a:cubicBezTo>
                    <a:pt x="6622292" y="4498874"/>
                    <a:pt x="6614360" y="4502160"/>
                    <a:pt x="6606088" y="4502160"/>
                  </a:cubicBezTo>
                  <a:lnTo>
                    <a:pt x="31187" y="4502160"/>
                  </a:lnTo>
                  <a:cubicBezTo>
                    <a:pt x="22916" y="4502160"/>
                    <a:pt x="14983" y="4498874"/>
                    <a:pt x="9135" y="4493025"/>
                  </a:cubicBezTo>
                  <a:cubicBezTo>
                    <a:pt x="3286" y="4487176"/>
                    <a:pt x="0" y="4479244"/>
                    <a:pt x="0" y="4470972"/>
                  </a:cubicBezTo>
                  <a:lnTo>
                    <a:pt x="0" y="31187"/>
                  </a:lnTo>
                  <a:cubicBezTo>
                    <a:pt x="0" y="22916"/>
                    <a:pt x="3286" y="14983"/>
                    <a:pt x="9135" y="9135"/>
                  </a:cubicBezTo>
                  <a:cubicBezTo>
                    <a:pt x="14983" y="3286"/>
                    <a:pt x="22916" y="0"/>
                    <a:pt x="31187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19"/>
            <p:cNvSpPr txBox="1"/>
            <p:nvPr/>
          </p:nvSpPr>
          <p:spPr>
            <a:xfrm>
              <a:off x="0" y="-28575"/>
              <a:ext cx="6637276" cy="45307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2" name="Google Shape;452;p19"/>
          <p:cNvSpPr/>
          <p:nvPr/>
        </p:nvSpPr>
        <p:spPr>
          <a:xfrm>
            <a:off x="13812294" y="102870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grpSp>
        <p:nvGrpSpPr>
          <p:cNvPr id="453" name="Google Shape;453;p19"/>
          <p:cNvGrpSpPr/>
          <p:nvPr/>
        </p:nvGrpSpPr>
        <p:grpSpPr>
          <a:xfrm>
            <a:off x="1197053" y="7689880"/>
            <a:ext cx="15542996" cy="2036115"/>
            <a:chOff x="0" y="0"/>
            <a:chExt cx="8300002" cy="1113790"/>
          </a:xfrm>
        </p:grpSpPr>
        <p:sp>
          <p:nvSpPr>
            <p:cNvPr id="454" name="Google Shape;454;p19"/>
            <p:cNvSpPr/>
            <p:nvPr/>
          </p:nvSpPr>
          <p:spPr>
            <a:xfrm>
              <a:off x="0" y="0"/>
              <a:ext cx="8300002" cy="1113790"/>
            </a:xfrm>
            <a:custGeom>
              <a:rect b="b" l="l" r="r" t="t"/>
              <a:pathLst>
                <a:path extrusionOk="0" h="1113790" w="8300002">
                  <a:moveTo>
                    <a:pt x="774755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7747552" y="1113790"/>
                  </a:lnTo>
                  <a:lnTo>
                    <a:pt x="8300002" y="558800"/>
                  </a:lnTo>
                  <a:lnTo>
                    <a:pt x="7747552" y="0"/>
                  </a:lnTo>
                  <a:close/>
                </a:path>
              </a:pathLst>
            </a:custGeom>
            <a:solidFill>
              <a:srgbClr val="3EDA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9"/>
            <p:cNvSpPr/>
            <p:nvPr/>
          </p:nvSpPr>
          <p:spPr>
            <a:xfrm>
              <a:off x="144174" y="172686"/>
              <a:ext cx="796232" cy="762069"/>
            </a:xfrm>
            <a:custGeom>
              <a:rect b="b" l="l" r="r" t="t"/>
              <a:pathLst>
                <a:path extrusionOk="0"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6" name="Google Shape;456;p19"/>
          <p:cNvGrpSpPr/>
          <p:nvPr/>
        </p:nvGrpSpPr>
        <p:grpSpPr>
          <a:xfrm>
            <a:off x="1197053" y="5231316"/>
            <a:ext cx="15542996" cy="2036115"/>
            <a:chOff x="0" y="0"/>
            <a:chExt cx="8300002" cy="1113790"/>
          </a:xfrm>
        </p:grpSpPr>
        <p:sp>
          <p:nvSpPr>
            <p:cNvPr id="457" name="Google Shape;457;p19"/>
            <p:cNvSpPr/>
            <p:nvPr/>
          </p:nvSpPr>
          <p:spPr>
            <a:xfrm>
              <a:off x="0" y="0"/>
              <a:ext cx="8300002" cy="1113790"/>
            </a:xfrm>
            <a:custGeom>
              <a:rect b="b" l="l" r="r" t="t"/>
              <a:pathLst>
                <a:path extrusionOk="0" h="1113790" w="8300002">
                  <a:moveTo>
                    <a:pt x="774755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7747552" y="1113790"/>
                  </a:lnTo>
                  <a:lnTo>
                    <a:pt x="8300002" y="558800"/>
                  </a:lnTo>
                  <a:lnTo>
                    <a:pt x="7747552" y="0"/>
                  </a:lnTo>
                  <a:close/>
                </a:path>
              </a:pathLst>
            </a:custGeom>
            <a:solidFill>
              <a:srgbClr val="44CE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9"/>
            <p:cNvSpPr/>
            <p:nvPr/>
          </p:nvSpPr>
          <p:spPr>
            <a:xfrm>
              <a:off x="144174" y="172686"/>
              <a:ext cx="796232" cy="762069"/>
            </a:xfrm>
            <a:custGeom>
              <a:rect b="b" l="l" r="r" t="t"/>
              <a:pathLst>
                <a:path extrusionOk="0"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9" name="Google Shape;459;p19"/>
          <p:cNvGrpSpPr/>
          <p:nvPr/>
        </p:nvGrpSpPr>
        <p:grpSpPr>
          <a:xfrm>
            <a:off x="1197053" y="2750447"/>
            <a:ext cx="15542996" cy="2036115"/>
            <a:chOff x="0" y="0"/>
            <a:chExt cx="8300002" cy="1113790"/>
          </a:xfrm>
        </p:grpSpPr>
        <p:sp>
          <p:nvSpPr>
            <p:cNvPr id="460" name="Google Shape;460;p19"/>
            <p:cNvSpPr/>
            <p:nvPr/>
          </p:nvSpPr>
          <p:spPr>
            <a:xfrm>
              <a:off x="0" y="0"/>
              <a:ext cx="8300002" cy="1113790"/>
            </a:xfrm>
            <a:custGeom>
              <a:rect b="b" l="l" r="r" t="t"/>
              <a:pathLst>
                <a:path extrusionOk="0" h="1113790" w="8300002">
                  <a:moveTo>
                    <a:pt x="7747552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7747552" y="1113790"/>
                  </a:lnTo>
                  <a:lnTo>
                    <a:pt x="8300002" y="558800"/>
                  </a:lnTo>
                  <a:lnTo>
                    <a:pt x="7747552" y="0"/>
                  </a:lnTo>
                  <a:close/>
                </a:path>
              </a:pathLst>
            </a:custGeom>
            <a:solidFill>
              <a:srgbClr val="00B5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9"/>
            <p:cNvSpPr/>
            <p:nvPr/>
          </p:nvSpPr>
          <p:spPr>
            <a:xfrm>
              <a:off x="144174" y="172686"/>
              <a:ext cx="796232" cy="762069"/>
            </a:xfrm>
            <a:custGeom>
              <a:rect b="b" l="l" r="r" t="t"/>
              <a:pathLst>
                <a:path extrusionOk="0" h="762069" w="796232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2" name="Google Shape;462;p19"/>
          <p:cNvSpPr/>
          <p:nvPr/>
        </p:nvSpPr>
        <p:spPr>
          <a:xfrm>
            <a:off x="1847847" y="8139426"/>
            <a:ext cx="1118874" cy="1118874"/>
          </a:xfrm>
          <a:custGeom>
            <a:rect b="b" l="l" r="r" t="t"/>
            <a:pathLst>
              <a:path extrusionOk="0" h="1118874" w="1118874">
                <a:moveTo>
                  <a:pt x="0" y="0"/>
                </a:moveTo>
                <a:lnTo>
                  <a:pt x="1118874" y="0"/>
                </a:lnTo>
                <a:lnTo>
                  <a:pt x="1118874" y="1118874"/>
                </a:lnTo>
                <a:lnTo>
                  <a:pt x="0" y="1118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3" name="Google Shape;463;p19"/>
          <p:cNvSpPr/>
          <p:nvPr/>
        </p:nvSpPr>
        <p:spPr>
          <a:xfrm>
            <a:off x="1748183" y="3247584"/>
            <a:ext cx="1131817" cy="1092204"/>
          </a:xfrm>
          <a:custGeom>
            <a:rect b="b" l="l" r="r" t="t"/>
            <a:pathLst>
              <a:path extrusionOk="0" h="1092204" w="1131817">
                <a:moveTo>
                  <a:pt x="0" y="0"/>
                </a:moveTo>
                <a:lnTo>
                  <a:pt x="1131817" y="0"/>
                </a:lnTo>
                <a:lnTo>
                  <a:pt x="1131817" y="1092204"/>
                </a:lnTo>
                <a:lnTo>
                  <a:pt x="0" y="10922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4" name="Google Shape;464;p19"/>
          <p:cNvSpPr/>
          <p:nvPr/>
        </p:nvSpPr>
        <p:spPr>
          <a:xfrm>
            <a:off x="1806481" y="5834318"/>
            <a:ext cx="1182555" cy="827789"/>
          </a:xfrm>
          <a:custGeom>
            <a:rect b="b" l="l" r="r" t="t"/>
            <a:pathLst>
              <a:path extrusionOk="0" h="827789" w="1182555">
                <a:moveTo>
                  <a:pt x="0" y="0"/>
                </a:moveTo>
                <a:lnTo>
                  <a:pt x="1182555" y="0"/>
                </a:lnTo>
                <a:lnTo>
                  <a:pt x="1182555" y="827789"/>
                </a:lnTo>
                <a:lnTo>
                  <a:pt x="0" y="827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5" name="Google Shape;465;p19"/>
          <p:cNvSpPr txBox="1"/>
          <p:nvPr/>
        </p:nvSpPr>
        <p:spPr>
          <a:xfrm>
            <a:off x="1409859" y="737298"/>
            <a:ext cx="13735987" cy="109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保護個人私隱的方法</a:t>
            </a:r>
            <a:endParaRPr/>
          </a:p>
        </p:txBody>
      </p:sp>
      <p:sp>
        <p:nvSpPr>
          <p:cNvPr id="466" name="Google Shape;466;p19"/>
          <p:cNvSpPr txBox="1"/>
          <p:nvPr/>
        </p:nvSpPr>
        <p:spPr>
          <a:xfrm>
            <a:off x="3363501" y="2828914"/>
            <a:ext cx="15587400" cy="23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1.調校隱私設置/偏好設置</a:t>
            </a:r>
            <a:endParaRPr/>
          </a:p>
          <a:p>
            <a:pPr indent="-494713" lvl="2" marL="148414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37"/>
              <a:buFont typeface="Arial"/>
              <a:buChar char="⚬"/>
            </a:pPr>
            <a:r>
              <a:rPr b="0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檢查自己常用app的隱私設置</a:t>
            </a:r>
            <a:endParaRPr/>
          </a:p>
          <a:p>
            <a:pPr indent="-494713" lvl="2" marL="148414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37"/>
              <a:buFont typeface="Arial"/>
              <a:buChar char="⚬"/>
            </a:pPr>
            <a:r>
              <a:rPr b="0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閱讀網站收集資料聲明，了解哪些個人數據正被收集 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37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67" name="Google Shape;467;p19"/>
          <p:cNvSpPr txBox="1"/>
          <p:nvPr/>
        </p:nvSpPr>
        <p:spPr>
          <a:xfrm>
            <a:off x="3363500" y="5333700"/>
            <a:ext cx="11057100" cy="17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r>
              <a:rPr b="1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2.注意網絡足印</a:t>
            </a:r>
            <a:endParaRPr/>
          </a:p>
          <a:p>
            <a:pPr indent="-494713" lvl="2" marL="148414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37"/>
              <a:buFont typeface="Arial"/>
              <a:buChar char="⚬"/>
            </a:pPr>
            <a:r>
              <a:rPr b="0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使用瀏覽器的「無痕模式」瀏覽敏感內容</a:t>
            </a:r>
            <a:endParaRPr/>
          </a:p>
          <a:p>
            <a:pPr indent="-494713" lvl="2" marL="148414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37"/>
              <a:buFont typeface="Arial"/>
              <a:buChar char="⚬"/>
            </a:pPr>
            <a:r>
              <a:rPr b="0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定期清理瀏覽器的記錄、快取和Cookie </a:t>
            </a:r>
            <a:endParaRPr/>
          </a:p>
        </p:txBody>
      </p:sp>
      <p:sp>
        <p:nvSpPr>
          <p:cNvPr id="468" name="Google Shape;468;p19"/>
          <p:cNvSpPr txBox="1"/>
          <p:nvPr/>
        </p:nvSpPr>
        <p:spPr>
          <a:xfrm>
            <a:off x="3363500" y="7818700"/>
            <a:ext cx="13092600" cy="23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</a:t>
            </a:r>
            <a:r>
              <a:rPr b="1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3.主動瀏覽不同意見的資訊</a:t>
            </a:r>
            <a:endParaRPr/>
          </a:p>
          <a:p>
            <a:pPr indent="-494713" lvl="2" marL="148414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37"/>
              <a:buFont typeface="Arial"/>
              <a:buChar char="⚬"/>
            </a:pPr>
            <a:r>
              <a:rPr b="0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干擾演算法帶來單一的資訊，令資訊推送變得多元化</a:t>
            </a:r>
            <a:endParaRPr/>
          </a:p>
          <a:p>
            <a:pPr indent="-494713" lvl="2" marL="148414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37"/>
              <a:buFont typeface="Arial"/>
              <a:buChar char="⚬"/>
            </a:pPr>
            <a:r>
              <a:rPr b="0" i="0" lang="en-US" sz="343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閱讀不同意見的資訊，學習保持客觀的意見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37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0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474" name="Google Shape;474;p20"/>
          <p:cNvSpPr/>
          <p:nvPr/>
        </p:nvSpPr>
        <p:spPr>
          <a:xfrm>
            <a:off x="12856113" y="6784914"/>
            <a:ext cx="2872965" cy="2857500"/>
          </a:xfrm>
          <a:custGeom>
            <a:rect b="b" l="l" r="r" t="t"/>
            <a:pathLst>
              <a:path extrusionOk="0" h="2857500" w="2872965">
                <a:moveTo>
                  <a:pt x="0" y="0"/>
                </a:moveTo>
                <a:lnTo>
                  <a:pt x="2872965" y="0"/>
                </a:lnTo>
                <a:lnTo>
                  <a:pt x="2872965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68" l="0" r="0" t="-269"/>
            </a:stretch>
          </a:blipFill>
          <a:ln cap="sq" cmpd="sng" w="85725">
            <a:solidFill>
              <a:srgbClr val="20AEE1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475" name="Google Shape;475;p20"/>
          <p:cNvGrpSpPr/>
          <p:nvPr/>
        </p:nvGrpSpPr>
        <p:grpSpPr>
          <a:xfrm>
            <a:off x="1316048" y="866992"/>
            <a:ext cx="15633477" cy="4852243"/>
            <a:chOff x="0" y="-28575"/>
            <a:chExt cx="1486745" cy="461449"/>
          </a:xfrm>
        </p:grpSpPr>
        <p:sp>
          <p:nvSpPr>
            <p:cNvPr id="476" name="Google Shape;476;p20"/>
            <p:cNvSpPr/>
            <p:nvPr/>
          </p:nvSpPr>
          <p:spPr>
            <a:xfrm>
              <a:off x="0" y="0"/>
              <a:ext cx="1486745" cy="432874"/>
            </a:xfrm>
            <a:custGeom>
              <a:rect b="b" l="l" r="r" t="t"/>
              <a:pathLst>
                <a:path extrusionOk="0" h="432874" w="1486745">
                  <a:moveTo>
                    <a:pt x="1283545" y="0"/>
                  </a:moveTo>
                  <a:cubicBezTo>
                    <a:pt x="1395769" y="0"/>
                    <a:pt x="1486745" y="96902"/>
                    <a:pt x="1486745" y="216437"/>
                  </a:cubicBezTo>
                  <a:cubicBezTo>
                    <a:pt x="1486745" y="335972"/>
                    <a:pt x="1395769" y="432874"/>
                    <a:pt x="1283545" y="432874"/>
                  </a:cubicBezTo>
                  <a:lnTo>
                    <a:pt x="203200" y="432874"/>
                  </a:lnTo>
                  <a:cubicBezTo>
                    <a:pt x="90976" y="432874"/>
                    <a:pt x="0" y="335972"/>
                    <a:pt x="0" y="216437"/>
                  </a:cubicBezTo>
                  <a:cubicBezTo>
                    <a:pt x="0" y="96902"/>
                    <a:pt x="90976" y="0"/>
                    <a:pt x="203200" y="0"/>
                  </a:cubicBezTo>
                  <a:lnTo>
                    <a:pt x="1283545" y="0"/>
                  </a:lnTo>
                  <a:close/>
                </a:path>
              </a:pathLst>
            </a:custGeom>
            <a:solidFill>
              <a:srgbClr val="1F2374"/>
            </a:solidFill>
            <a:ln cap="sq" cmpd="sng" w="171450">
              <a:solidFill>
                <a:srgbClr val="8C52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0"/>
            <p:cNvSpPr txBox="1"/>
            <p:nvPr/>
          </p:nvSpPr>
          <p:spPr>
            <a:xfrm>
              <a:off x="0" y="-28575"/>
              <a:ext cx="1486745" cy="461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8" name="Google Shape;478;p20"/>
          <p:cNvSpPr/>
          <p:nvPr/>
        </p:nvSpPr>
        <p:spPr>
          <a:xfrm>
            <a:off x="6685625" y="7528293"/>
            <a:ext cx="5574130" cy="1895204"/>
          </a:xfrm>
          <a:custGeom>
            <a:rect b="b" l="l" r="r" t="t"/>
            <a:pathLst>
              <a:path extrusionOk="0" h="1895204" w="5574130">
                <a:moveTo>
                  <a:pt x="0" y="0"/>
                </a:moveTo>
                <a:lnTo>
                  <a:pt x="5574130" y="0"/>
                </a:lnTo>
                <a:lnTo>
                  <a:pt x="5574130" y="1895205"/>
                </a:lnTo>
                <a:lnTo>
                  <a:pt x="0" y="1895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9" name="Google Shape;479;p20"/>
          <p:cNvSpPr/>
          <p:nvPr/>
        </p:nvSpPr>
        <p:spPr>
          <a:xfrm>
            <a:off x="3171288" y="7260728"/>
            <a:ext cx="2536902" cy="1905000"/>
          </a:xfrm>
          <a:custGeom>
            <a:rect b="b" l="l" r="r" t="t"/>
            <a:pathLst>
              <a:path extrusionOk="0" h="1905000" w="2536902">
                <a:moveTo>
                  <a:pt x="0" y="0"/>
                </a:moveTo>
                <a:lnTo>
                  <a:pt x="2536903" y="0"/>
                </a:lnTo>
                <a:lnTo>
                  <a:pt x="2536903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0" name="Google Shape;480;p20"/>
          <p:cNvSpPr txBox="1"/>
          <p:nvPr/>
        </p:nvSpPr>
        <p:spPr>
          <a:xfrm>
            <a:off x="1291994" y="1912317"/>
            <a:ext cx="15943252" cy="1685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803" u="none" cap="none" strike="noStrike">
                <a:solidFill>
                  <a:srgbClr val="92F3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KAHOOT! 小測驗</a:t>
            </a:r>
            <a:endParaRPr/>
          </a:p>
        </p:txBody>
      </p:sp>
      <p:sp>
        <p:nvSpPr>
          <p:cNvPr id="481" name="Google Shape;481;p20"/>
          <p:cNvSpPr txBox="1"/>
          <p:nvPr/>
        </p:nvSpPr>
        <p:spPr>
          <a:xfrm>
            <a:off x="1316048" y="3492658"/>
            <a:ext cx="15943252" cy="2934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透過問答遊戲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重溫一下課堂學習到的知識！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581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82" name="Google Shape;482;p20"/>
          <p:cNvSpPr txBox="1"/>
          <p:nvPr/>
        </p:nvSpPr>
        <p:spPr>
          <a:xfrm>
            <a:off x="6508291" y="7898313"/>
            <a:ext cx="5550939" cy="6965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61" u="none" cap="none" strike="noStrike">
                <a:solidFill>
                  <a:srgbClr val="20AEE1"/>
                </a:solidFill>
                <a:latin typeface="Noto Sans TC"/>
                <a:ea typeface="Noto Sans TC"/>
                <a:cs typeface="Noto Sans TC"/>
                <a:sym typeface="Noto Sans TC"/>
              </a:rPr>
              <a:t>KAHOOT.IT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1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488" name="Google Shape;488;p21"/>
          <p:cNvGrpSpPr/>
          <p:nvPr/>
        </p:nvGrpSpPr>
        <p:grpSpPr>
          <a:xfrm>
            <a:off x="2666170" y="1131331"/>
            <a:ext cx="13731349" cy="8005587"/>
            <a:chOff x="0" y="-95250"/>
            <a:chExt cx="3616487" cy="2108467"/>
          </a:xfrm>
        </p:grpSpPr>
        <p:sp>
          <p:nvSpPr>
            <p:cNvPr id="489" name="Google Shape;489;p21"/>
            <p:cNvSpPr/>
            <p:nvPr/>
          </p:nvSpPr>
          <p:spPr>
            <a:xfrm>
              <a:off x="0" y="0"/>
              <a:ext cx="3616487" cy="2013217"/>
            </a:xfrm>
            <a:custGeom>
              <a:rect b="b" l="l" r="r" t="t"/>
              <a:pathLst>
                <a:path extrusionOk="0" h="2013217" w="3616487">
                  <a:moveTo>
                    <a:pt x="33265" y="0"/>
                  </a:moveTo>
                  <a:lnTo>
                    <a:pt x="3583222" y="0"/>
                  </a:lnTo>
                  <a:cubicBezTo>
                    <a:pt x="3592044" y="0"/>
                    <a:pt x="3600505" y="3505"/>
                    <a:pt x="3606744" y="9743"/>
                  </a:cubicBezTo>
                  <a:cubicBezTo>
                    <a:pt x="3612982" y="15981"/>
                    <a:pt x="3616487" y="24443"/>
                    <a:pt x="3616487" y="33265"/>
                  </a:cubicBezTo>
                  <a:lnTo>
                    <a:pt x="3616487" y="1979952"/>
                  </a:lnTo>
                  <a:cubicBezTo>
                    <a:pt x="3616487" y="1998324"/>
                    <a:pt x="3601594" y="2013217"/>
                    <a:pt x="3583222" y="2013217"/>
                  </a:cubicBezTo>
                  <a:lnTo>
                    <a:pt x="33265" y="2013217"/>
                  </a:lnTo>
                  <a:cubicBezTo>
                    <a:pt x="14893" y="2013217"/>
                    <a:pt x="0" y="1998324"/>
                    <a:pt x="0" y="1979952"/>
                  </a:cubicBezTo>
                  <a:lnTo>
                    <a:pt x="0" y="33265"/>
                  </a:lnTo>
                  <a:cubicBezTo>
                    <a:pt x="0" y="14893"/>
                    <a:pt x="14893" y="0"/>
                    <a:pt x="33265" y="0"/>
                  </a:cubicBez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1"/>
            <p:cNvSpPr txBox="1"/>
            <p:nvPr/>
          </p:nvSpPr>
          <p:spPr>
            <a:xfrm>
              <a:off x="0" y="-95250"/>
              <a:ext cx="3616487" cy="21084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1" name="Google Shape;491;p21"/>
          <p:cNvSpPr txBox="1"/>
          <p:nvPr/>
        </p:nvSpPr>
        <p:spPr>
          <a:xfrm>
            <a:off x="4971973" y="3915099"/>
            <a:ext cx="10944234" cy="50787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28947" lvl="1" marL="1057893" marR="0" rtl="0" algn="l">
              <a:lnSpc>
                <a:spcPct val="175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99"/>
              <a:buFont typeface="Arial"/>
              <a:buChar char="•"/>
            </a:pPr>
            <a:r>
              <a:rPr b="0" i="0" lang="en-US" sz="4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避免被演算法操控</a:t>
            </a:r>
            <a:endParaRPr/>
          </a:p>
          <a:p>
            <a:pPr indent="-528947" lvl="1" marL="1057893" marR="0" rtl="0" algn="l">
              <a:lnSpc>
                <a:spcPct val="175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99"/>
              <a:buFont typeface="Arial"/>
              <a:buChar char="•"/>
            </a:pPr>
            <a:r>
              <a:rPr b="0" i="0" lang="en-US" sz="4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保持多元客觀的觀點</a:t>
            </a:r>
            <a:endParaRPr/>
          </a:p>
          <a:p>
            <a:pPr indent="-528947" lvl="1" marL="1057893" marR="0" rtl="0" algn="l">
              <a:lnSpc>
                <a:spcPct val="175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99"/>
              <a:buFont typeface="Arial"/>
              <a:buChar char="•"/>
            </a:pPr>
            <a:r>
              <a:rPr b="0" i="0" lang="en-US" sz="4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定期檢視網絡私隱設定 </a:t>
            </a:r>
            <a:endParaRPr/>
          </a:p>
          <a:p>
            <a:pPr indent="-528947" lvl="1" marL="1057893" marR="0" rtl="0" algn="l">
              <a:lnSpc>
                <a:spcPct val="17501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99"/>
              <a:buFont typeface="Arial"/>
              <a:buChar char="•"/>
            </a:pPr>
            <a:r>
              <a:rPr b="0" i="0" lang="en-US" sz="48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保護個人重要資料</a:t>
            </a:r>
            <a:endParaRPr/>
          </a:p>
          <a:p>
            <a:pPr indent="0" lvl="0" marL="0" marR="0" rtl="0" algn="l">
              <a:lnSpc>
                <a:spcPct val="12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cxnSp>
        <p:nvCxnSpPr>
          <p:cNvPr id="492" name="Google Shape;492;p21"/>
          <p:cNvCxnSpPr/>
          <p:nvPr/>
        </p:nvCxnSpPr>
        <p:spPr>
          <a:xfrm>
            <a:off x="5492984" y="3502104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493" name="Google Shape;493;p21"/>
          <p:cNvSpPr txBox="1"/>
          <p:nvPr/>
        </p:nvSpPr>
        <p:spPr>
          <a:xfrm>
            <a:off x="3087319" y="2098870"/>
            <a:ext cx="12828888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 結</a:t>
            </a:r>
            <a:endParaRPr/>
          </a:p>
        </p:txBody>
      </p:sp>
      <p:sp>
        <p:nvSpPr>
          <p:cNvPr id="494" name="Google Shape;494;p21"/>
          <p:cNvSpPr/>
          <p:nvPr/>
        </p:nvSpPr>
        <p:spPr>
          <a:xfrm>
            <a:off x="-711595" y="4172274"/>
            <a:ext cx="5683568" cy="5943600"/>
          </a:xfrm>
          <a:custGeom>
            <a:rect b="b" l="l" r="r" t="t"/>
            <a:pathLst>
              <a:path extrusionOk="0" h="5943600" w="5683568">
                <a:moveTo>
                  <a:pt x="0" y="0"/>
                </a:moveTo>
                <a:lnTo>
                  <a:pt x="5683568" y="0"/>
                </a:lnTo>
                <a:lnTo>
                  <a:pt x="568356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2"/>
          <p:cNvSpPr/>
          <p:nvPr/>
        </p:nvSpPr>
        <p:spPr>
          <a:xfrm flipH="1" rot="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18288000"/>
                </a:moveTo>
                <a:lnTo>
                  <a:pt x="10287000" y="0"/>
                </a:ln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500" name="Google Shape;500;p22"/>
          <p:cNvSpPr/>
          <p:nvPr/>
        </p:nvSpPr>
        <p:spPr>
          <a:xfrm>
            <a:off x="-4881553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1" name="Google Shape;501;p22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2" name="Google Shape;502;p22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3" name="Google Shape;503;p22"/>
          <p:cNvSpPr/>
          <p:nvPr/>
        </p:nvSpPr>
        <p:spPr>
          <a:xfrm>
            <a:off x="-1704953" y="6359481"/>
            <a:ext cx="13517492" cy="319504"/>
          </a:xfrm>
          <a:custGeom>
            <a:rect b="b" l="l" r="r" t="t"/>
            <a:pathLst>
              <a:path extrusionOk="0" h="319504" w="13517492">
                <a:moveTo>
                  <a:pt x="0" y="0"/>
                </a:moveTo>
                <a:lnTo>
                  <a:pt x="13517492" y="0"/>
                </a:lnTo>
                <a:lnTo>
                  <a:pt x="13517492" y="319504"/>
                </a:lnTo>
                <a:lnTo>
                  <a:pt x="0" y="319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04" name="Google Shape;504;p22"/>
          <p:cNvGrpSpPr/>
          <p:nvPr/>
        </p:nvGrpSpPr>
        <p:grpSpPr>
          <a:xfrm>
            <a:off x="-2630935" y="6522488"/>
            <a:ext cx="14329174" cy="3163698"/>
            <a:chOff x="0" y="-28575"/>
            <a:chExt cx="3810796" cy="841375"/>
          </a:xfrm>
        </p:grpSpPr>
        <p:sp>
          <p:nvSpPr>
            <p:cNvPr id="505" name="Google Shape;505;p22"/>
            <p:cNvSpPr/>
            <p:nvPr/>
          </p:nvSpPr>
          <p:spPr>
            <a:xfrm>
              <a:off x="0" y="0"/>
              <a:ext cx="3810796" cy="812800"/>
            </a:xfrm>
            <a:custGeom>
              <a:rect b="b" l="l" r="r" t="t"/>
              <a:pathLst>
                <a:path extrusionOk="0" h="812800" w="3810796">
                  <a:moveTo>
                    <a:pt x="0" y="0"/>
                  </a:moveTo>
                  <a:lnTo>
                    <a:pt x="3810796" y="0"/>
                  </a:lnTo>
                  <a:lnTo>
                    <a:pt x="3810796" y="812800"/>
                  </a:lnTo>
                  <a:lnTo>
                    <a:pt x="0" y="812800"/>
                  </a:lnTo>
                  <a:close/>
                </a:path>
              </a:pathLst>
            </a:custGeom>
            <a:gradFill>
              <a:gsLst>
                <a:gs pos="0">
                  <a:srgbClr val="1719CF"/>
                </a:gs>
                <a:gs pos="100000">
                  <a:srgbClr val="0DCF7E"/>
                </a:gs>
              </a:gsLst>
              <a:lin ang="2700000" scaled="0"/>
            </a:gradFill>
            <a:ln>
              <a:noFill/>
            </a:ln>
          </p:spPr>
        </p:sp>
        <p:sp>
          <p:nvSpPr>
            <p:cNvPr id="506" name="Google Shape;506;p22"/>
            <p:cNvSpPr txBox="1"/>
            <p:nvPr/>
          </p:nvSpPr>
          <p:spPr>
            <a:xfrm>
              <a:off x="0" y="-28575"/>
              <a:ext cx="3810796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7" name="Google Shape;507;p22"/>
          <p:cNvSpPr/>
          <p:nvPr/>
        </p:nvSpPr>
        <p:spPr>
          <a:xfrm>
            <a:off x="1070390" y="6918925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8" name="Google Shape;508;p22"/>
          <p:cNvSpPr/>
          <p:nvPr/>
        </p:nvSpPr>
        <p:spPr>
          <a:xfrm>
            <a:off x="1070390" y="8760467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9" name="Google Shape;509;p22"/>
          <p:cNvSpPr/>
          <p:nvPr/>
        </p:nvSpPr>
        <p:spPr>
          <a:xfrm>
            <a:off x="1070390" y="7840131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510" name="Google Shape;510;p22"/>
          <p:cNvCxnSpPr/>
          <p:nvPr/>
        </p:nvCxnSpPr>
        <p:spPr>
          <a:xfrm>
            <a:off x="7002884" y="6754391"/>
            <a:ext cx="0" cy="277749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511" name="Google Shape;511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155883" y="8609513"/>
            <a:ext cx="1150673" cy="1035605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22"/>
          <p:cNvSpPr/>
          <p:nvPr/>
        </p:nvSpPr>
        <p:spPr>
          <a:xfrm>
            <a:off x="11432925" y="1456586"/>
            <a:ext cx="6429375" cy="8229600"/>
          </a:xfrm>
          <a:custGeom>
            <a:rect b="b" l="l" r="r" t="t"/>
            <a:pathLst>
              <a:path extrusionOk="0" h="8229600" w="6429375">
                <a:moveTo>
                  <a:pt x="0" y="0"/>
                </a:moveTo>
                <a:lnTo>
                  <a:pt x="6429375" y="0"/>
                </a:lnTo>
                <a:lnTo>
                  <a:pt x="642937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3" name="Google Shape;513;p22"/>
          <p:cNvSpPr txBox="1"/>
          <p:nvPr/>
        </p:nvSpPr>
        <p:spPr>
          <a:xfrm>
            <a:off x="1266577" y="749823"/>
            <a:ext cx="9155881" cy="5276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514" name="Google Shape;514;p22"/>
          <p:cNvSpPr txBox="1"/>
          <p:nvPr/>
        </p:nvSpPr>
        <p:spPr>
          <a:xfrm>
            <a:off x="2267421" y="6996505"/>
            <a:ext cx="2697639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  <a:endParaRPr/>
          </a:p>
        </p:txBody>
      </p:sp>
      <p:sp>
        <p:nvSpPr>
          <p:cNvPr id="515" name="Google Shape;515;p22"/>
          <p:cNvSpPr txBox="1"/>
          <p:nvPr/>
        </p:nvSpPr>
        <p:spPr>
          <a:xfrm>
            <a:off x="2267421" y="7913477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  <a:endParaRPr/>
          </a:p>
        </p:txBody>
      </p:sp>
      <p:sp>
        <p:nvSpPr>
          <p:cNvPr id="516" name="Google Shape;516;p22"/>
          <p:cNvSpPr txBox="1"/>
          <p:nvPr/>
        </p:nvSpPr>
        <p:spPr>
          <a:xfrm>
            <a:off x="2267421" y="8831052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  <a:endParaRPr/>
          </a:p>
        </p:txBody>
      </p:sp>
      <p:sp>
        <p:nvSpPr>
          <p:cNvPr id="517" name="Google Shape;517;p22"/>
          <p:cNvSpPr txBox="1"/>
          <p:nvPr/>
        </p:nvSpPr>
        <p:spPr>
          <a:xfrm>
            <a:off x="7428526" y="6686550"/>
            <a:ext cx="1828800" cy="36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教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學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短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6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片</a:t>
            </a:r>
            <a:endParaRPr/>
          </a:p>
          <a:p>
            <a:pPr indent="0" lvl="0" marL="0" marR="0" rtl="0" algn="l">
              <a:lnSpc>
                <a:spcPct val="11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67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518" name="Google Shape;518;p2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349172" y="6607928"/>
            <a:ext cx="3061866" cy="3061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