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</p:sldIdLst>
  <p:sldSz cy="10287000" cx="18288000"/>
  <p:notesSz cx="6858000" cy="9144000"/>
  <p:embeddedFontLst>
    <p:embeddedFont>
      <p:font typeface="Roboto"/>
      <p:regular r:id="rId39"/>
      <p:bold r:id="rId40"/>
      <p:italic r:id="rId41"/>
      <p:boldItalic r:id="rId42"/>
    </p:embeddedFont>
    <p:embeddedFont>
      <p:font typeface="Arimo"/>
      <p:regular r:id="rId43"/>
      <p:bold r:id="rId44"/>
      <p:italic r:id="rId45"/>
      <p:boldItalic r:id="rId46"/>
    </p:embeddedFont>
    <p:embeddedFont>
      <p:font typeface="Lato"/>
      <p:regular r:id="rId47"/>
      <p:bold r:id="rId48"/>
      <p:italic r:id="rId49"/>
      <p:boldItalic r:id="rId50"/>
    </p:embeddedFont>
    <p:embeddedFont>
      <p:font typeface="Montserrat Medium"/>
      <p:regular r:id="rId51"/>
      <p:bold r:id="rId52"/>
      <p:italic r:id="rId53"/>
      <p:boldItalic r:id="rId54"/>
    </p:embeddedFont>
    <p:embeddedFont>
      <p:font typeface="Noto Sans TC"/>
      <p:bold r:id="rId5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56" roundtripDataSignature="AMtx7mgPAi1PmuUX6Tv7WKg0l/wHap1F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394EAF0-2463-4AB7-87B9-C1E90FB46A90}">
  <a:tblStyle styleId="{C394EAF0-2463-4AB7-87B9-C1E90FB46A90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-bold.fntdata"/><Relationship Id="rId42" Type="http://schemas.openxmlformats.org/officeDocument/2006/relationships/font" Target="fonts/Roboto-boldItalic.fntdata"/><Relationship Id="rId41" Type="http://schemas.openxmlformats.org/officeDocument/2006/relationships/font" Target="fonts/Roboto-italic.fntdata"/><Relationship Id="rId44" Type="http://schemas.openxmlformats.org/officeDocument/2006/relationships/font" Target="fonts/Arimo-bold.fntdata"/><Relationship Id="rId43" Type="http://schemas.openxmlformats.org/officeDocument/2006/relationships/font" Target="fonts/Arimo-regular.fntdata"/><Relationship Id="rId46" Type="http://schemas.openxmlformats.org/officeDocument/2006/relationships/font" Target="fonts/Arimo-boldItalic.fntdata"/><Relationship Id="rId45" Type="http://schemas.openxmlformats.org/officeDocument/2006/relationships/font" Target="fonts/Arimo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Lato-bold.fntdata"/><Relationship Id="rId47" Type="http://schemas.openxmlformats.org/officeDocument/2006/relationships/font" Target="fonts/Lato-regular.fntdata"/><Relationship Id="rId49" Type="http://schemas.openxmlformats.org/officeDocument/2006/relationships/font" Target="fonts/Lato-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font" Target="fonts/Roboto-regular.fntdata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MontserratMedium-regular.fntdata"/><Relationship Id="rId50" Type="http://schemas.openxmlformats.org/officeDocument/2006/relationships/font" Target="fonts/Lato-boldItalic.fntdata"/><Relationship Id="rId53" Type="http://schemas.openxmlformats.org/officeDocument/2006/relationships/font" Target="fonts/MontserratMedium-italic.fntdata"/><Relationship Id="rId52" Type="http://schemas.openxmlformats.org/officeDocument/2006/relationships/font" Target="fonts/MontserratMedium-bold.fntdata"/><Relationship Id="rId11" Type="http://schemas.openxmlformats.org/officeDocument/2006/relationships/slide" Target="slides/slide5.xml"/><Relationship Id="rId55" Type="http://schemas.openxmlformats.org/officeDocument/2006/relationships/font" Target="fonts/NotoSansTC-bold.fntdata"/><Relationship Id="rId10" Type="http://schemas.openxmlformats.org/officeDocument/2006/relationships/slide" Target="slides/slide4.xml"/><Relationship Id="rId54" Type="http://schemas.openxmlformats.org/officeDocument/2006/relationships/font" Target="fonts/MontserratMedium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56" Type="http://customschemas.google.com/relationships/presentationmetadata" Target="meta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1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1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1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1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1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1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1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1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1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1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2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2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21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80" name="Google Shape;480;p21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481" name="Google Shape;481;p21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2" name="Google Shape;482;p2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21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84" name="Google Shape;484;p21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22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11" name="Google Shape;511;p22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512" name="Google Shape;512;p22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3" name="Google Shape;513;p2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22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15" name="Google Shape;515;p22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23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40" name="Google Shape;540;p23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541" name="Google Shape;541;p23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2" name="Google Shape;542;p2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23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44" name="Google Shape;544;p23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24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72" name="Google Shape;572;p24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573" name="Google Shape;573;p24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4" name="Google Shape;574;p2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24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76" name="Google Shape;576;p24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25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602" name="Google Shape;602;p25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603" name="Google Shape;603;p25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4" name="Google Shape;604;p2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25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606" name="Google Shape;606;p25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2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2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2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" name="Google Shape;648;p2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2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2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2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p2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3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1" name="Google Shape;711;p3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3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9" name="Google Shape;729;p3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3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1" name="Google Shape;741;p3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3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7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7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3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3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3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39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3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3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3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4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4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4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4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4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4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4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4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43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4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4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4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4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3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Relationship Id="rId4" Type="http://schemas.openxmlformats.org/officeDocument/2006/relationships/image" Target="../media/image1.png"/><Relationship Id="rId5" Type="http://schemas.openxmlformats.org/officeDocument/2006/relationships/image" Target="../media/image6.png"/><Relationship Id="rId6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jpg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openxmlformats.org/officeDocument/2006/relationships/image" Target="../media/image2.png"/><Relationship Id="rId7" Type="http://schemas.openxmlformats.org/officeDocument/2006/relationships/image" Target="../media/image4.jpg"/><Relationship Id="rId8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0.png"/><Relationship Id="rId4" Type="http://schemas.openxmlformats.org/officeDocument/2006/relationships/image" Target="../media/image30.jpg"/><Relationship Id="rId5" Type="http://schemas.openxmlformats.org/officeDocument/2006/relationships/image" Target="../media/image7.png"/><Relationship Id="rId6" Type="http://schemas.openxmlformats.org/officeDocument/2006/relationships/image" Target="../media/image10.png"/><Relationship Id="rId7" Type="http://schemas.openxmlformats.org/officeDocument/2006/relationships/image" Target="../media/image17.png"/><Relationship Id="rId8" Type="http://schemas.openxmlformats.org/officeDocument/2006/relationships/image" Target="../media/image1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0.png"/><Relationship Id="rId4" Type="http://schemas.openxmlformats.org/officeDocument/2006/relationships/image" Target="../media/image30.jpg"/><Relationship Id="rId5" Type="http://schemas.openxmlformats.org/officeDocument/2006/relationships/image" Target="../media/image7.png"/><Relationship Id="rId6" Type="http://schemas.openxmlformats.org/officeDocument/2006/relationships/image" Target="../media/image10.png"/><Relationship Id="rId7" Type="http://schemas.openxmlformats.org/officeDocument/2006/relationships/image" Target="../media/image17.png"/><Relationship Id="rId8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0.png"/><Relationship Id="rId4" Type="http://schemas.openxmlformats.org/officeDocument/2006/relationships/image" Target="../media/image30.jpg"/><Relationship Id="rId5" Type="http://schemas.openxmlformats.org/officeDocument/2006/relationships/image" Target="../media/image7.png"/><Relationship Id="rId6" Type="http://schemas.openxmlformats.org/officeDocument/2006/relationships/image" Target="../media/image10.png"/><Relationship Id="rId7" Type="http://schemas.openxmlformats.org/officeDocument/2006/relationships/image" Target="../media/image17.png"/><Relationship Id="rId8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0.png"/><Relationship Id="rId4" Type="http://schemas.openxmlformats.org/officeDocument/2006/relationships/image" Target="../media/image30.jpg"/><Relationship Id="rId9" Type="http://schemas.openxmlformats.org/officeDocument/2006/relationships/image" Target="../media/image29.png"/><Relationship Id="rId5" Type="http://schemas.openxmlformats.org/officeDocument/2006/relationships/image" Target="../media/image7.png"/><Relationship Id="rId6" Type="http://schemas.openxmlformats.org/officeDocument/2006/relationships/image" Target="../media/image10.png"/><Relationship Id="rId7" Type="http://schemas.openxmlformats.org/officeDocument/2006/relationships/image" Target="../media/image17.png"/><Relationship Id="rId8" Type="http://schemas.openxmlformats.org/officeDocument/2006/relationships/image" Target="../media/image4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32.png"/><Relationship Id="rId5" Type="http://schemas.openxmlformats.org/officeDocument/2006/relationships/image" Target="../media/image47.png"/><Relationship Id="rId6" Type="http://schemas.openxmlformats.org/officeDocument/2006/relationships/hyperlink" Target="https://www.mckinsey.com/global-themes/future-of-organizations-and-work/what-the-future-of-work-will-mean-for-jobs-skills-and-wages" TargetMode="External"/><Relationship Id="rId7" Type="http://schemas.openxmlformats.org/officeDocument/2006/relationships/image" Target="../media/image2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33.png"/><Relationship Id="rId9" Type="http://schemas.openxmlformats.org/officeDocument/2006/relationships/image" Target="../media/image31.png"/><Relationship Id="rId5" Type="http://schemas.openxmlformats.org/officeDocument/2006/relationships/image" Target="../media/image44.png"/><Relationship Id="rId6" Type="http://schemas.openxmlformats.org/officeDocument/2006/relationships/image" Target="../media/image38.png"/><Relationship Id="rId7" Type="http://schemas.openxmlformats.org/officeDocument/2006/relationships/image" Target="../media/image51.png"/><Relationship Id="rId8" Type="http://schemas.openxmlformats.org/officeDocument/2006/relationships/image" Target="../media/image2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image" Target="../media/image38.png"/><Relationship Id="rId5" Type="http://schemas.openxmlformats.org/officeDocument/2006/relationships/image" Target="../media/image2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Relationship Id="rId4" Type="http://schemas.openxmlformats.org/officeDocument/2006/relationships/image" Target="../media/image44.png"/><Relationship Id="rId5" Type="http://schemas.openxmlformats.org/officeDocument/2006/relationships/image" Target="../media/image31.png"/><Relationship Id="rId6" Type="http://schemas.openxmlformats.org/officeDocument/2006/relationships/hyperlink" Target="https://web.cheers.com.tw/issue/2017/ai/article/3.php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Relationship Id="rId4" Type="http://schemas.openxmlformats.org/officeDocument/2006/relationships/image" Target="../media/image36.png"/><Relationship Id="rId9" Type="http://schemas.openxmlformats.org/officeDocument/2006/relationships/hyperlink" Target="https://www.leosys.com/index.php/successfu-lcase-leo/leochina-no93-3" TargetMode="External"/><Relationship Id="rId5" Type="http://schemas.openxmlformats.org/officeDocument/2006/relationships/image" Target="../media/image37.png"/><Relationship Id="rId6" Type="http://schemas.openxmlformats.org/officeDocument/2006/relationships/image" Target="../media/image40.png"/><Relationship Id="rId7" Type="http://schemas.openxmlformats.org/officeDocument/2006/relationships/image" Target="../media/image48.png"/><Relationship Id="rId8" Type="http://schemas.openxmlformats.org/officeDocument/2006/relationships/image" Target="../media/image4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Relationship Id="rId4" Type="http://schemas.openxmlformats.org/officeDocument/2006/relationships/image" Target="../media/image36.png"/><Relationship Id="rId9" Type="http://schemas.openxmlformats.org/officeDocument/2006/relationships/hyperlink" Target="https://www.leosys.com/index.php/successfu-lcase-leo/leochina-no93-3" TargetMode="External"/><Relationship Id="rId5" Type="http://schemas.openxmlformats.org/officeDocument/2006/relationships/image" Target="../media/image37.png"/><Relationship Id="rId6" Type="http://schemas.openxmlformats.org/officeDocument/2006/relationships/image" Target="../media/image46.png"/><Relationship Id="rId7" Type="http://schemas.openxmlformats.org/officeDocument/2006/relationships/image" Target="../media/image54.png"/><Relationship Id="rId8" Type="http://schemas.openxmlformats.org/officeDocument/2006/relationships/image" Target="../media/image6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0.png"/><Relationship Id="rId4" Type="http://schemas.openxmlformats.org/officeDocument/2006/relationships/image" Target="../media/image30.jpg"/><Relationship Id="rId5" Type="http://schemas.openxmlformats.org/officeDocument/2006/relationships/image" Target="../media/image7.png"/><Relationship Id="rId6" Type="http://schemas.openxmlformats.org/officeDocument/2006/relationships/image" Target="../media/image10.png"/><Relationship Id="rId7" Type="http://schemas.openxmlformats.org/officeDocument/2006/relationships/image" Target="../media/image17.png"/></Relationships>
</file>

<file path=ppt/slides/_rels/slide18.xml.rels><?xml version="1.0" encoding="UTF-8" standalone="yes"?><Relationships xmlns="http://schemas.openxmlformats.org/package/2006/relationships"><Relationship Id="rId11" Type="http://schemas.openxmlformats.org/officeDocument/2006/relationships/image" Target="../media/image57.png"/><Relationship Id="rId10" Type="http://schemas.openxmlformats.org/officeDocument/2006/relationships/image" Target="../media/image56.png"/><Relationship Id="rId13" Type="http://schemas.openxmlformats.org/officeDocument/2006/relationships/image" Target="../media/image59.png"/><Relationship Id="rId1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0.png"/><Relationship Id="rId4" Type="http://schemas.openxmlformats.org/officeDocument/2006/relationships/image" Target="../media/image30.jpg"/><Relationship Id="rId9" Type="http://schemas.openxmlformats.org/officeDocument/2006/relationships/image" Target="../media/image53.png"/><Relationship Id="rId15" Type="http://schemas.openxmlformats.org/officeDocument/2006/relationships/image" Target="../media/image60.png"/><Relationship Id="rId14" Type="http://schemas.openxmlformats.org/officeDocument/2006/relationships/image" Target="../media/image55.png"/><Relationship Id="rId5" Type="http://schemas.openxmlformats.org/officeDocument/2006/relationships/image" Target="../media/image7.png"/><Relationship Id="rId6" Type="http://schemas.openxmlformats.org/officeDocument/2006/relationships/image" Target="../media/image10.png"/><Relationship Id="rId7" Type="http://schemas.openxmlformats.org/officeDocument/2006/relationships/image" Target="../media/image52.png"/><Relationship Id="rId8" Type="http://schemas.openxmlformats.org/officeDocument/2006/relationships/image" Target="../media/image5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0.png"/><Relationship Id="rId4" Type="http://schemas.openxmlformats.org/officeDocument/2006/relationships/image" Target="../media/image30.jpg"/><Relationship Id="rId5" Type="http://schemas.openxmlformats.org/officeDocument/2006/relationships/image" Target="../media/image7.png"/><Relationship Id="rId6" Type="http://schemas.openxmlformats.org/officeDocument/2006/relationships/image" Target="../media/image10.png"/><Relationship Id="rId7" Type="http://schemas.openxmlformats.org/officeDocument/2006/relationships/image" Target="../media/image1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0.png"/><Relationship Id="rId4" Type="http://schemas.openxmlformats.org/officeDocument/2006/relationships/image" Target="../media/image30.jpg"/><Relationship Id="rId5" Type="http://schemas.openxmlformats.org/officeDocument/2006/relationships/image" Target="../media/image7.png"/><Relationship Id="rId6" Type="http://schemas.openxmlformats.org/officeDocument/2006/relationships/image" Target="../media/image10.png"/><Relationship Id="rId7" Type="http://schemas.openxmlformats.org/officeDocument/2006/relationships/image" Target="../media/image1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0.png"/><Relationship Id="rId4" Type="http://schemas.openxmlformats.org/officeDocument/2006/relationships/image" Target="../media/image30.jpg"/><Relationship Id="rId5" Type="http://schemas.openxmlformats.org/officeDocument/2006/relationships/image" Target="../media/image7.png"/><Relationship Id="rId6" Type="http://schemas.openxmlformats.org/officeDocument/2006/relationships/image" Target="../media/image10.png"/><Relationship Id="rId7" Type="http://schemas.openxmlformats.org/officeDocument/2006/relationships/image" Target="../media/image52.png"/><Relationship Id="rId8" Type="http://schemas.openxmlformats.org/officeDocument/2006/relationships/image" Target="../media/image5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00.png"/><Relationship Id="rId4" Type="http://schemas.openxmlformats.org/officeDocument/2006/relationships/image" Target="../media/image30.jpg"/><Relationship Id="rId5" Type="http://schemas.openxmlformats.org/officeDocument/2006/relationships/image" Target="../media/image7.png"/><Relationship Id="rId6" Type="http://schemas.openxmlformats.org/officeDocument/2006/relationships/image" Target="../media/image10.png"/><Relationship Id="rId7" Type="http://schemas.openxmlformats.org/officeDocument/2006/relationships/image" Target="../media/image5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00.png"/><Relationship Id="rId4" Type="http://schemas.openxmlformats.org/officeDocument/2006/relationships/image" Target="../media/image30.jpg"/><Relationship Id="rId9" Type="http://schemas.openxmlformats.org/officeDocument/2006/relationships/image" Target="../media/image58.png"/><Relationship Id="rId5" Type="http://schemas.openxmlformats.org/officeDocument/2006/relationships/image" Target="../media/image7.png"/><Relationship Id="rId6" Type="http://schemas.openxmlformats.org/officeDocument/2006/relationships/image" Target="../media/image10.png"/><Relationship Id="rId7" Type="http://schemas.openxmlformats.org/officeDocument/2006/relationships/image" Target="../media/image56.png"/><Relationship Id="rId8" Type="http://schemas.openxmlformats.org/officeDocument/2006/relationships/image" Target="../media/image5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00.png"/><Relationship Id="rId4" Type="http://schemas.openxmlformats.org/officeDocument/2006/relationships/image" Target="../media/image30.jpg"/><Relationship Id="rId5" Type="http://schemas.openxmlformats.org/officeDocument/2006/relationships/image" Target="../media/image7.png"/><Relationship Id="rId6" Type="http://schemas.openxmlformats.org/officeDocument/2006/relationships/image" Target="../media/image10.png"/><Relationship Id="rId7" Type="http://schemas.openxmlformats.org/officeDocument/2006/relationships/image" Target="../media/image59.png"/><Relationship Id="rId8" Type="http://schemas.openxmlformats.org/officeDocument/2006/relationships/image" Target="../media/image5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00.png"/><Relationship Id="rId4" Type="http://schemas.openxmlformats.org/officeDocument/2006/relationships/image" Target="../media/image30.jpg"/><Relationship Id="rId9" Type="http://schemas.openxmlformats.org/officeDocument/2006/relationships/image" Target="../media/image60.png"/><Relationship Id="rId5" Type="http://schemas.openxmlformats.org/officeDocument/2006/relationships/image" Target="../media/image7.png"/><Relationship Id="rId6" Type="http://schemas.openxmlformats.org/officeDocument/2006/relationships/image" Target="../media/image10.png"/><Relationship Id="rId7" Type="http://schemas.openxmlformats.org/officeDocument/2006/relationships/image" Target="../media/image58.png"/><Relationship Id="rId8" Type="http://schemas.openxmlformats.org/officeDocument/2006/relationships/image" Target="../media/image5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5" Type="http://schemas.openxmlformats.org/officeDocument/2006/relationships/image" Target="../media/image78.jpg"/><Relationship Id="rId6" Type="http://schemas.openxmlformats.org/officeDocument/2006/relationships/image" Target="../media/image7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5" Type="http://schemas.openxmlformats.org/officeDocument/2006/relationships/image" Target="../media/image7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5" Type="http://schemas.openxmlformats.org/officeDocument/2006/relationships/image" Target="../media/image76.jpg"/><Relationship Id="rId6" Type="http://schemas.openxmlformats.org/officeDocument/2006/relationships/image" Target="../media/image75.gif"/><Relationship Id="rId7" Type="http://schemas.openxmlformats.org/officeDocument/2006/relationships/image" Target="../media/image83.png"/></Relationships>
</file>

<file path=ppt/slides/_rels/slide29.xml.rels><?xml version="1.0" encoding="UTF-8" standalone="yes"?><Relationships xmlns="http://schemas.openxmlformats.org/package/2006/relationships"><Relationship Id="rId10" Type="http://schemas.openxmlformats.org/officeDocument/2006/relationships/image" Target="../media/image8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9" Type="http://schemas.openxmlformats.org/officeDocument/2006/relationships/image" Target="../media/image81.png"/><Relationship Id="rId5" Type="http://schemas.openxmlformats.org/officeDocument/2006/relationships/image" Target="../media/image80.png"/><Relationship Id="rId6" Type="http://schemas.openxmlformats.org/officeDocument/2006/relationships/image" Target="../media/image87.png"/><Relationship Id="rId7" Type="http://schemas.openxmlformats.org/officeDocument/2006/relationships/image" Target="../media/image84.png"/><Relationship Id="rId8" Type="http://schemas.openxmlformats.org/officeDocument/2006/relationships/hyperlink" Target="https://official.junyiacademy.org/blog/4-ways-to-embrace-ai-era/" TargetMode="Externa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.png"/><Relationship Id="rId4" Type="http://schemas.openxmlformats.org/officeDocument/2006/relationships/image" Target="../media/image85.png"/><Relationship Id="rId5" Type="http://schemas.openxmlformats.org/officeDocument/2006/relationships/image" Target="../media/image11.png"/><Relationship Id="rId6" Type="http://schemas.openxmlformats.org/officeDocument/2006/relationships/image" Target="../media/image9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00.png"/><Relationship Id="rId4" Type="http://schemas.openxmlformats.org/officeDocument/2006/relationships/image" Target="../media/image94.png"/></Relationships>
</file>

<file path=ppt/slides/_rels/slide32.xml.rels><?xml version="1.0" encoding="UTF-8" standalone="yes"?><Relationships xmlns="http://schemas.openxmlformats.org/package/2006/relationships"><Relationship Id="rId11" Type="http://schemas.openxmlformats.org/officeDocument/2006/relationships/image" Target="../media/image98.png"/><Relationship Id="rId10" Type="http://schemas.openxmlformats.org/officeDocument/2006/relationships/image" Target="../media/image93.png"/><Relationship Id="rId13" Type="http://schemas.openxmlformats.org/officeDocument/2006/relationships/image" Target="../media/image96.png"/><Relationship Id="rId12" Type="http://schemas.openxmlformats.org/officeDocument/2006/relationships/image" Target="../media/image95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00.png"/><Relationship Id="rId4" Type="http://schemas.openxmlformats.org/officeDocument/2006/relationships/image" Target="../media/image86.png"/><Relationship Id="rId9" Type="http://schemas.openxmlformats.org/officeDocument/2006/relationships/image" Target="../media/image92.png"/><Relationship Id="rId5" Type="http://schemas.openxmlformats.org/officeDocument/2006/relationships/image" Target="../media/image89.png"/><Relationship Id="rId6" Type="http://schemas.openxmlformats.org/officeDocument/2006/relationships/image" Target="../media/image88.png"/><Relationship Id="rId7" Type="http://schemas.openxmlformats.org/officeDocument/2006/relationships/image" Target="../media/image90.png"/><Relationship Id="rId8" Type="http://schemas.openxmlformats.org/officeDocument/2006/relationships/image" Target="../media/image9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-16933" y="-9525"/>
            <a:ext cx="18321867" cy="10306050"/>
          </a:xfrm>
          <a:custGeom>
            <a:rect b="b" l="l" r="r" t="t"/>
            <a:pathLst>
              <a:path extrusionOk="0" h="10306050" w="18321867">
                <a:moveTo>
                  <a:pt x="0" y="0"/>
                </a:moveTo>
                <a:lnTo>
                  <a:pt x="18321866" y="0"/>
                </a:lnTo>
                <a:lnTo>
                  <a:pt x="18321866" y="10306050"/>
                </a:lnTo>
                <a:lnTo>
                  <a:pt x="0" y="10306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"/>
          <p:cNvSpPr txBox="1"/>
          <p:nvPr/>
        </p:nvSpPr>
        <p:spPr>
          <a:xfrm>
            <a:off x="698794" y="2828901"/>
            <a:ext cx="11657430" cy="3699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7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人工智能 。價值課一</a:t>
            </a:r>
            <a:endParaRPr/>
          </a:p>
          <a:p>
            <a:pPr indent="0" lvl="0" marL="0" marR="0" rtl="0" algn="l">
              <a:lnSpc>
                <a:spcPct val="167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0" u="none" cap="none" strike="noStrike">
                <a:solidFill>
                  <a:srgbClr val="5D53D8"/>
                </a:solidFill>
                <a:latin typeface="Noto Sans TC"/>
                <a:ea typeface="Noto Sans TC"/>
                <a:cs typeface="Noto Sans TC"/>
                <a:sym typeface="Noto Sans TC"/>
              </a:rPr>
              <a:t>    </a:t>
            </a:r>
            <a:r>
              <a:rPr b="1" i="0" lang="en-US" sz="9000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A FOR「A.I」</a:t>
            </a:r>
            <a:endParaRPr/>
          </a:p>
        </p:txBody>
      </p:sp>
      <p:grpSp>
        <p:nvGrpSpPr>
          <p:cNvPr id="90" name="Google Shape;90;p1"/>
          <p:cNvGrpSpPr/>
          <p:nvPr/>
        </p:nvGrpSpPr>
        <p:grpSpPr>
          <a:xfrm>
            <a:off x="767486" y="5563272"/>
            <a:ext cx="1038980" cy="1038980"/>
            <a:chOff x="0" y="0"/>
            <a:chExt cx="812800" cy="812800"/>
          </a:xfrm>
        </p:grpSpPr>
        <p:sp>
          <p:nvSpPr>
            <p:cNvPr id="91" name="Google Shape;91;p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3428BA"/>
                </a:gs>
                <a:gs pos="100000">
                  <a:srgbClr val="5FA2DB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" name="Google Shape;93;p1"/>
          <p:cNvSpPr/>
          <p:nvPr/>
        </p:nvSpPr>
        <p:spPr>
          <a:xfrm>
            <a:off x="767486" y="8648700"/>
            <a:ext cx="5836596" cy="1028700"/>
          </a:xfrm>
          <a:custGeom>
            <a:rect b="b" l="l" r="r" t="t"/>
            <a:pathLst>
              <a:path extrusionOk="0" h="1028700" w="5836596">
                <a:moveTo>
                  <a:pt x="0" y="0"/>
                </a:moveTo>
                <a:lnTo>
                  <a:pt x="5836596" y="0"/>
                </a:lnTo>
                <a:lnTo>
                  <a:pt x="5836596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4" name="Google Shape;94;p1"/>
          <p:cNvGrpSpPr/>
          <p:nvPr/>
        </p:nvGrpSpPr>
        <p:grpSpPr>
          <a:xfrm>
            <a:off x="8992127" y="8880261"/>
            <a:ext cx="8575911" cy="522715"/>
            <a:chOff x="0" y="-57150"/>
            <a:chExt cx="11434548" cy="696954"/>
          </a:xfrm>
        </p:grpSpPr>
        <p:sp>
          <p:nvSpPr>
            <p:cNvPr id="95" name="Google Shape;95;p1"/>
            <p:cNvSpPr txBox="1"/>
            <p:nvPr/>
          </p:nvSpPr>
          <p:spPr>
            <a:xfrm>
              <a:off x="222633" y="-57150"/>
              <a:ext cx="10939118" cy="6969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14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Project NEXT 新興科技素養及價值教育計劃</a:t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0" y="208585"/>
              <a:ext cx="222633" cy="222633"/>
            </a:xfrm>
            <a:custGeom>
              <a:rect b="b" l="l" r="r" t="t"/>
              <a:pathLst>
                <a:path extrusionOk="0" h="222633" w="222633">
                  <a:moveTo>
                    <a:pt x="0" y="0"/>
                  </a:moveTo>
                  <a:lnTo>
                    <a:pt x="222633" y="0"/>
                  </a:lnTo>
                  <a:lnTo>
                    <a:pt x="222633" y="222634"/>
                  </a:lnTo>
                  <a:lnTo>
                    <a:pt x="0" y="22263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97" name="Google Shape;97;p1"/>
            <p:cNvSpPr/>
            <p:nvPr/>
          </p:nvSpPr>
          <p:spPr>
            <a:xfrm>
              <a:off x="11211915" y="208585"/>
              <a:ext cx="222633" cy="222633"/>
            </a:xfrm>
            <a:custGeom>
              <a:rect b="b" l="l" r="r" t="t"/>
              <a:pathLst>
                <a:path extrusionOk="0" h="222633" w="222633">
                  <a:moveTo>
                    <a:pt x="0" y="0"/>
                  </a:moveTo>
                  <a:lnTo>
                    <a:pt x="222633" y="0"/>
                  </a:lnTo>
                  <a:lnTo>
                    <a:pt x="222633" y="222634"/>
                  </a:lnTo>
                  <a:lnTo>
                    <a:pt x="0" y="22263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98" name="Google Shape;98;p1"/>
          <p:cNvSpPr/>
          <p:nvPr/>
        </p:nvSpPr>
        <p:spPr>
          <a:xfrm>
            <a:off x="767486" y="551356"/>
            <a:ext cx="5396900" cy="1395750"/>
          </a:xfrm>
          <a:custGeom>
            <a:rect b="b" l="l" r="r" t="t"/>
            <a:pathLst>
              <a:path extrusionOk="0" h="1395750" w="5396900">
                <a:moveTo>
                  <a:pt x="0" y="0"/>
                </a:moveTo>
                <a:lnTo>
                  <a:pt x="5396901" y="0"/>
                </a:lnTo>
                <a:lnTo>
                  <a:pt x="5396901" y="1395750"/>
                </a:lnTo>
                <a:lnTo>
                  <a:pt x="0" y="13957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9" name="Google Shape;99;p1"/>
          <p:cNvSpPr txBox="1"/>
          <p:nvPr/>
        </p:nvSpPr>
        <p:spPr>
          <a:xfrm>
            <a:off x="869155" y="8730546"/>
            <a:ext cx="2621610" cy="7792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569" u="none" cap="none" strike="noStrike">
                <a:solidFill>
                  <a:srgbClr val="1779A9"/>
                </a:solidFill>
                <a:latin typeface="Noto Sans TC"/>
                <a:ea typeface="Noto Sans TC"/>
                <a:cs typeface="Noto Sans TC"/>
                <a:sym typeface="Noto Sans TC"/>
              </a:rPr>
              <a:t>教學簡報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5567" r="-8397" t="0"/>
            </a:stretch>
          </a:blipFill>
          <a:ln>
            <a:noFill/>
          </a:ln>
        </p:spPr>
      </p:sp>
      <p:sp>
        <p:nvSpPr>
          <p:cNvPr id="105" name="Google Shape;105;p2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106" name="Google Shape;106;p2"/>
          <p:cNvGrpSpPr/>
          <p:nvPr/>
        </p:nvGrpSpPr>
        <p:grpSpPr>
          <a:xfrm>
            <a:off x="13454432" y="1633686"/>
            <a:ext cx="7133684" cy="8782854"/>
            <a:chOff x="0" y="-28575"/>
            <a:chExt cx="2167467" cy="2668543"/>
          </a:xfrm>
        </p:grpSpPr>
        <p:sp>
          <p:nvSpPr>
            <p:cNvPr id="107" name="Google Shape;107;p2"/>
            <p:cNvSpPr/>
            <p:nvPr/>
          </p:nvSpPr>
          <p:spPr>
            <a:xfrm>
              <a:off x="0" y="0"/>
              <a:ext cx="2167467" cy="2639968"/>
            </a:xfrm>
            <a:custGeom>
              <a:rect b="b" l="l" r="r" t="t"/>
              <a:pathLst>
                <a:path extrusionOk="0" h="2639968" w="2167467">
                  <a:moveTo>
                    <a:pt x="95503" y="0"/>
                  </a:moveTo>
                  <a:lnTo>
                    <a:pt x="2071964" y="0"/>
                  </a:lnTo>
                  <a:cubicBezTo>
                    <a:pt x="2124708" y="0"/>
                    <a:pt x="2167467" y="42758"/>
                    <a:pt x="2167467" y="95503"/>
                  </a:cubicBezTo>
                  <a:lnTo>
                    <a:pt x="2167467" y="2544465"/>
                  </a:lnTo>
                  <a:cubicBezTo>
                    <a:pt x="2167467" y="2597210"/>
                    <a:pt x="2124708" y="2639968"/>
                    <a:pt x="2071964" y="2639968"/>
                  </a:cubicBezTo>
                  <a:lnTo>
                    <a:pt x="95503" y="2639968"/>
                  </a:lnTo>
                  <a:cubicBezTo>
                    <a:pt x="42758" y="2639968"/>
                    <a:pt x="0" y="2597210"/>
                    <a:pt x="0" y="2544465"/>
                  </a:cubicBezTo>
                  <a:lnTo>
                    <a:pt x="0" y="95503"/>
                  </a:lnTo>
                  <a:cubicBezTo>
                    <a:pt x="0" y="42758"/>
                    <a:pt x="42758" y="0"/>
                    <a:pt x="95503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2"/>
            <p:cNvSpPr txBox="1"/>
            <p:nvPr/>
          </p:nvSpPr>
          <p:spPr>
            <a:xfrm>
              <a:off x="0" y="-28575"/>
              <a:ext cx="2167467" cy="26685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9" name="Google Shape;109;p2"/>
          <p:cNvSpPr/>
          <p:nvPr/>
        </p:nvSpPr>
        <p:spPr>
          <a:xfrm>
            <a:off x="15660959" y="9315450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110" name="Google Shape;110;p2"/>
          <p:cNvSpPr/>
          <p:nvPr/>
        </p:nvSpPr>
        <p:spPr>
          <a:xfrm>
            <a:off x="1029226" y="4386747"/>
            <a:ext cx="986675" cy="986675"/>
          </a:xfrm>
          <a:custGeom>
            <a:rect b="b" l="l" r="r" t="t"/>
            <a:pathLst>
              <a:path extrusionOk="0" h="986675" w="986675">
                <a:moveTo>
                  <a:pt x="0" y="0"/>
                </a:moveTo>
                <a:lnTo>
                  <a:pt x="986675" y="0"/>
                </a:lnTo>
                <a:lnTo>
                  <a:pt x="986675" y="986675"/>
                </a:lnTo>
                <a:lnTo>
                  <a:pt x="0" y="9866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1" name="Google Shape;111;p2"/>
          <p:cNvSpPr/>
          <p:nvPr/>
        </p:nvSpPr>
        <p:spPr>
          <a:xfrm>
            <a:off x="1028700" y="6669398"/>
            <a:ext cx="986675" cy="986675"/>
          </a:xfrm>
          <a:custGeom>
            <a:rect b="b" l="l" r="r" t="t"/>
            <a:pathLst>
              <a:path extrusionOk="0" h="986675" w="986675">
                <a:moveTo>
                  <a:pt x="0" y="0"/>
                </a:moveTo>
                <a:lnTo>
                  <a:pt x="986675" y="0"/>
                </a:lnTo>
                <a:lnTo>
                  <a:pt x="986675" y="986676"/>
                </a:lnTo>
                <a:lnTo>
                  <a:pt x="0" y="9866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12" name="Google Shape;112;p2"/>
          <p:cNvGrpSpPr/>
          <p:nvPr/>
        </p:nvGrpSpPr>
        <p:grpSpPr>
          <a:xfrm>
            <a:off x="1029270" y="1628629"/>
            <a:ext cx="5951308" cy="1687711"/>
            <a:chOff x="0" y="-38100"/>
            <a:chExt cx="1567423" cy="444500"/>
          </a:xfrm>
        </p:grpSpPr>
        <p:sp>
          <p:nvSpPr>
            <p:cNvPr id="113" name="Google Shape;113;p2"/>
            <p:cNvSpPr/>
            <p:nvPr/>
          </p:nvSpPr>
          <p:spPr>
            <a:xfrm>
              <a:off x="0" y="0"/>
              <a:ext cx="1567423" cy="406400"/>
            </a:xfrm>
            <a:custGeom>
              <a:rect b="b" l="l" r="r" t="t"/>
              <a:pathLst>
                <a:path extrusionOk="0" h="406400" w="1567423">
                  <a:moveTo>
                    <a:pt x="1364223" y="0"/>
                  </a:moveTo>
                  <a:cubicBezTo>
                    <a:pt x="1476447" y="0"/>
                    <a:pt x="1567423" y="90976"/>
                    <a:pt x="1567423" y="203200"/>
                  </a:cubicBezTo>
                  <a:cubicBezTo>
                    <a:pt x="1567423" y="315424"/>
                    <a:pt x="1476447" y="406400"/>
                    <a:pt x="1364223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gradFill>
              <a:gsLst>
                <a:gs pos="0">
                  <a:srgbClr val="8C52FF"/>
                </a:gs>
                <a:gs pos="100000">
                  <a:srgbClr val="00BF63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2"/>
            <p:cNvSpPr txBox="1"/>
            <p:nvPr/>
          </p:nvSpPr>
          <p:spPr>
            <a:xfrm>
              <a:off x="0" y="-38100"/>
              <a:ext cx="1567423" cy="44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5" name="Google Shape;115;p2"/>
          <p:cNvSpPr txBox="1"/>
          <p:nvPr/>
        </p:nvSpPr>
        <p:spPr>
          <a:xfrm>
            <a:off x="2305841" y="4270000"/>
            <a:ext cx="6742057" cy="19077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7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44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探討人工智能是否可以取代人類</a:t>
            </a:r>
            <a:endParaRPr/>
          </a:p>
        </p:txBody>
      </p:sp>
      <p:sp>
        <p:nvSpPr>
          <p:cNvPr id="116" name="Google Shape;116;p2"/>
          <p:cNvSpPr txBox="1"/>
          <p:nvPr/>
        </p:nvSpPr>
        <p:spPr>
          <a:xfrm>
            <a:off x="2305841" y="6579321"/>
            <a:ext cx="7216699" cy="28742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l">
              <a:lnSpc>
                <a:spcPct val="127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44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反思人類在A.I.時代下需要裝備的技能、態度和知識</a:t>
            </a:r>
            <a:endParaRPr/>
          </a:p>
        </p:txBody>
      </p:sp>
      <p:sp>
        <p:nvSpPr>
          <p:cNvPr id="117" name="Google Shape;117;p2"/>
          <p:cNvSpPr txBox="1"/>
          <p:nvPr/>
        </p:nvSpPr>
        <p:spPr>
          <a:xfrm>
            <a:off x="1028700" y="1988037"/>
            <a:ext cx="5951877" cy="12373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目標</a:t>
            </a:r>
            <a:endParaRPr/>
          </a:p>
        </p:txBody>
      </p:sp>
      <p:grpSp>
        <p:nvGrpSpPr>
          <p:cNvPr id="118" name="Google Shape;118;p2"/>
          <p:cNvGrpSpPr/>
          <p:nvPr/>
        </p:nvGrpSpPr>
        <p:grpSpPr>
          <a:xfrm>
            <a:off x="11348363" y="2910242"/>
            <a:ext cx="5805378" cy="5995794"/>
            <a:chOff x="0" y="0"/>
            <a:chExt cx="6350000" cy="6558280"/>
          </a:xfrm>
        </p:grpSpPr>
        <p:sp>
          <p:nvSpPr>
            <p:cNvPr id="119" name="Google Shape;119;p2"/>
            <p:cNvSpPr/>
            <p:nvPr/>
          </p:nvSpPr>
          <p:spPr>
            <a:xfrm>
              <a:off x="74930" y="74930"/>
              <a:ext cx="6200140" cy="6408420"/>
            </a:xfrm>
            <a:custGeom>
              <a:rect b="b" l="l" r="r" t="t"/>
              <a:pathLst>
                <a:path extrusionOk="0"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-1677" r="-1678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0" y="0"/>
              <a:ext cx="6350000" cy="6558280"/>
            </a:xfrm>
            <a:custGeom>
              <a:rect b="b" l="l" r="r" t="t"/>
              <a:pathLst>
                <a:path extrusionOk="0"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1" name="Google Shape;121;p2"/>
          <p:cNvSpPr/>
          <p:nvPr/>
        </p:nvSpPr>
        <p:spPr>
          <a:xfrm>
            <a:off x="10972456" y="4063224"/>
            <a:ext cx="6382094" cy="4419600"/>
          </a:xfrm>
          <a:custGeom>
            <a:rect b="b" l="l" r="r" t="t"/>
            <a:pathLst>
              <a:path extrusionOk="0" h="4419600" w="6382094">
                <a:moveTo>
                  <a:pt x="0" y="0"/>
                </a:moveTo>
                <a:lnTo>
                  <a:pt x="6382094" y="0"/>
                </a:lnTo>
                <a:lnTo>
                  <a:pt x="6382094" y="4419600"/>
                </a:lnTo>
                <a:lnTo>
                  <a:pt x="0" y="441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"/>
          <p:cNvSpPr/>
          <p:nvPr/>
        </p:nvSpPr>
        <p:spPr>
          <a:xfrm>
            <a:off x="0" y="-71438"/>
            <a:ext cx="18288000" cy="10429875"/>
          </a:xfrm>
          <a:custGeom>
            <a:rect b="b" l="l" r="r" t="t"/>
            <a:pathLst>
              <a:path extrusionOk="0" h="10429875" w="18288000">
                <a:moveTo>
                  <a:pt x="0" y="0"/>
                </a:moveTo>
                <a:lnTo>
                  <a:pt x="18288000" y="0"/>
                </a:lnTo>
                <a:lnTo>
                  <a:pt x="18288000" y="10429876"/>
                </a:lnTo>
                <a:lnTo>
                  <a:pt x="0" y="104298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7" name="Google Shape;127;p3"/>
          <p:cNvSpPr/>
          <p:nvPr/>
        </p:nvSpPr>
        <p:spPr>
          <a:xfrm>
            <a:off x="13130758" y="5427395"/>
            <a:ext cx="4909471" cy="6324600"/>
          </a:xfrm>
          <a:custGeom>
            <a:rect b="b" l="l" r="r" t="t"/>
            <a:pathLst>
              <a:path extrusionOk="0" h="6324600" w="4909471">
                <a:moveTo>
                  <a:pt x="0" y="0"/>
                </a:moveTo>
                <a:lnTo>
                  <a:pt x="4909471" y="0"/>
                </a:lnTo>
                <a:lnTo>
                  <a:pt x="4909471" y="6324600"/>
                </a:lnTo>
                <a:lnTo>
                  <a:pt x="0" y="6324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28" name="Google Shape;128;p3"/>
          <p:cNvGrpSpPr/>
          <p:nvPr/>
        </p:nvGrpSpPr>
        <p:grpSpPr>
          <a:xfrm>
            <a:off x="-859622" y="-179934"/>
            <a:ext cx="19331082" cy="10538371"/>
            <a:chOff x="0" y="-28575"/>
            <a:chExt cx="5091314" cy="2775538"/>
          </a:xfrm>
        </p:grpSpPr>
        <p:sp>
          <p:nvSpPr>
            <p:cNvPr id="129" name="Google Shape;129;p3"/>
            <p:cNvSpPr/>
            <p:nvPr/>
          </p:nvSpPr>
          <p:spPr>
            <a:xfrm>
              <a:off x="0" y="0"/>
              <a:ext cx="5091314" cy="2746963"/>
            </a:xfrm>
            <a:custGeom>
              <a:rect b="b" l="l" r="r" t="t"/>
              <a:pathLst>
                <a:path extrusionOk="0" h="2746963" w="5091314">
                  <a:moveTo>
                    <a:pt x="0" y="0"/>
                  </a:moveTo>
                  <a:lnTo>
                    <a:pt x="5091314" y="0"/>
                  </a:lnTo>
                  <a:lnTo>
                    <a:pt x="5091314" y="2746963"/>
                  </a:lnTo>
                  <a:lnTo>
                    <a:pt x="0" y="2746963"/>
                  </a:lnTo>
                  <a:close/>
                </a:path>
              </a:pathLst>
            </a:custGeom>
            <a:solidFill>
              <a:srgbClr val="000000">
                <a:alpha val="28235"/>
              </a:srgbClr>
            </a:solidFill>
            <a:ln>
              <a:noFill/>
            </a:ln>
          </p:spPr>
        </p:sp>
        <p:sp>
          <p:nvSpPr>
            <p:cNvPr id="130" name="Google Shape;130;p3"/>
            <p:cNvSpPr txBox="1"/>
            <p:nvPr/>
          </p:nvSpPr>
          <p:spPr>
            <a:xfrm>
              <a:off x="0" y="-28575"/>
              <a:ext cx="5091314" cy="27755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1" name="Google Shape;131;p3"/>
          <p:cNvSpPr txBox="1"/>
          <p:nvPr/>
        </p:nvSpPr>
        <p:spPr>
          <a:xfrm>
            <a:off x="1582492" y="2790151"/>
            <a:ext cx="14446854" cy="35001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50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哪些工作開始/已經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50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被人工智能取代？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pic>
        <p:nvPicPr>
          <p:cNvPr id="137" name="Google Shape;137;p4"/>
          <p:cNvPicPr preferRelativeResize="0"/>
          <p:nvPr/>
        </p:nvPicPr>
        <p:blipFill rotWithShape="1">
          <a:blip r:embed="rId4">
            <a:alphaModFix amt="52999"/>
          </a:blip>
          <a:srcRect b="0" l="14444" r="14443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8" name="Google Shape;138;p4"/>
          <p:cNvGrpSpPr/>
          <p:nvPr/>
        </p:nvGrpSpPr>
        <p:grpSpPr>
          <a:xfrm>
            <a:off x="723765" y="8584348"/>
            <a:ext cx="16840470" cy="1191307"/>
            <a:chOff x="0" y="0"/>
            <a:chExt cx="22453960" cy="1588409"/>
          </a:xfrm>
        </p:grpSpPr>
        <p:sp>
          <p:nvSpPr>
            <p:cNvPr id="139" name="Google Shape;139;p4"/>
            <p:cNvSpPr/>
            <p:nvPr/>
          </p:nvSpPr>
          <p:spPr>
            <a:xfrm>
              <a:off x="0" y="0"/>
              <a:ext cx="13540673" cy="1588409"/>
            </a:xfrm>
            <a:custGeom>
              <a:rect b="b" l="l" r="r" t="t"/>
              <a:pathLst>
                <a:path extrusionOk="0" h="1588409" w="13540673">
                  <a:moveTo>
                    <a:pt x="0" y="0"/>
                  </a:moveTo>
                  <a:lnTo>
                    <a:pt x="13540673" y="0"/>
                  </a:lnTo>
                  <a:lnTo>
                    <a:pt x="13540673" y="1588409"/>
                  </a:lnTo>
                  <a:lnTo>
                    <a:pt x="0" y="158840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-13855" t="-551168"/>
              </a:stretch>
            </a:blipFill>
            <a:ln>
              <a:noFill/>
            </a:ln>
          </p:spPr>
        </p:sp>
        <p:sp>
          <p:nvSpPr>
            <p:cNvPr id="140" name="Google Shape;140;p4"/>
            <p:cNvSpPr/>
            <p:nvPr/>
          </p:nvSpPr>
          <p:spPr>
            <a:xfrm>
              <a:off x="12442195" y="276852"/>
              <a:ext cx="10011765" cy="1311557"/>
            </a:xfrm>
            <a:custGeom>
              <a:rect b="b" l="l" r="r" t="t"/>
              <a:pathLst>
                <a:path extrusionOk="0" h="1311557" w="10011765">
                  <a:moveTo>
                    <a:pt x="0" y="0"/>
                  </a:moveTo>
                  <a:lnTo>
                    <a:pt x="10011765" y="0"/>
                  </a:lnTo>
                  <a:lnTo>
                    <a:pt x="10011765" y="1311557"/>
                  </a:lnTo>
                  <a:lnTo>
                    <a:pt x="0" y="13115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53985" r="0" t="-688581"/>
              </a:stretch>
            </a:blipFill>
            <a:ln>
              <a:noFill/>
            </a:ln>
          </p:spPr>
        </p:sp>
      </p:grpSp>
      <p:grpSp>
        <p:nvGrpSpPr>
          <p:cNvPr id="141" name="Google Shape;141;p4"/>
          <p:cNvGrpSpPr/>
          <p:nvPr/>
        </p:nvGrpSpPr>
        <p:grpSpPr>
          <a:xfrm rot="10800000">
            <a:off x="723765" y="643085"/>
            <a:ext cx="16840470" cy="1191307"/>
            <a:chOff x="0" y="0"/>
            <a:chExt cx="22453960" cy="1588409"/>
          </a:xfrm>
        </p:grpSpPr>
        <p:sp>
          <p:nvSpPr>
            <p:cNvPr id="142" name="Google Shape;142;p4"/>
            <p:cNvSpPr/>
            <p:nvPr/>
          </p:nvSpPr>
          <p:spPr>
            <a:xfrm>
              <a:off x="0" y="0"/>
              <a:ext cx="13540673" cy="1588409"/>
            </a:xfrm>
            <a:custGeom>
              <a:rect b="b" l="l" r="r" t="t"/>
              <a:pathLst>
                <a:path extrusionOk="0" h="1588409" w="13540673">
                  <a:moveTo>
                    <a:pt x="0" y="0"/>
                  </a:moveTo>
                  <a:lnTo>
                    <a:pt x="13540673" y="0"/>
                  </a:lnTo>
                  <a:lnTo>
                    <a:pt x="13540673" y="1588409"/>
                  </a:lnTo>
                  <a:lnTo>
                    <a:pt x="0" y="158840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-13855" t="-551168"/>
              </a:stretch>
            </a:blipFill>
            <a:ln>
              <a:noFill/>
            </a:ln>
          </p:spPr>
        </p:sp>
        <p:sp>
          <p:nvSpPr>
            <p:cNvPr id="143" name="Google Shape;143;p4"/>
            <p:cNvSpPr/>
            <p:nvPr/>
          </p:nvSpPr>
          <p:spPr>
            <a:xfrm>
              <a:off x="12442195" y="276852"/>
              <a:ext cx="10011765" cy="1311557"/>
            </a:xfrm>
            <a:custGeom>
              <a:rect b="b" l="l" r="r" t="t"/>
              <a:pathLst>
                <a:path extrusionOk="0" h="1311557" w="10011765">
                  <a:moveTo>
                    <a:pt x="0" y="0"/>
                  </a:moveTo>
                  <a:lnTo>
                    <a:pt x="10011765" y="0"/>
                  </a:lnTo>
                  <a:lnTo>
                    <a:pt x="10011765" y="1311557"/>
                  </a:lnTo>
                  <a:lnTo>
                    <a:pt x="0" y="13115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53985" r="0" t="-688581"/>
              </a:stretch>
            </a:blipFill>
            <a:ln>
              <a:noFill/>
            </a:ln>
          </p:spPr>
        </p:sp>
      </p:grpSp>
      <p:sp>
        <p:nvSpPr>
          <p:cNvPr id="144" name="Google Shape;144;p4"/>
          <p:cNvSpPr/>
          <p:nvPr/>
        </p:nvSpPr>
        <p:spPr>
          <a:xfrm>
            <a:off x="14280135" y="8952874"/>
            <a:ext cx="2745489" cy="454254"/>
          </a:xfrm>
          <a:custGeom>
            <a:rect b="b" l="l" r="r" t="t"/>
            <a:pathLst>
              <a:path extrusionOk="0" h="454254" w="2745489">
                <a:moveTo>
                  <a:pt x="0" y="0"/>
                </a:moveTo>
                <a:lnTo>
                  <a:pt x="2745489" y="0"/>
                </a:lnTo>
                <a:lnTo>
                  <a:pt x="2745489" y="454254"/>
                </a:lnTo>
                <a:lnTo>
                  <a:pt x="0" y="454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5" name="Google Shape;145;p4"/>
          <p:cNvSpPr/>
          <p:nvPr/>
        </p:nvSpPr>
        <p:spPr>
          <a:xfrm flipH="1">
            <a:off x="1824782" y="8952874"/>
            <a:ext cx="2745489" cy="454254"/>
          </a:xfrm>
          <a:custGeom>
            <a:rect b="b" l="l" r="r" t="t"/>
            <a:pathLst>
              <a:path extrusionOk="0" h="454254" w="2745489">
                <a:moveTo>
                  <a:pt x="2745489" y="0"/>
                </a:moveTo>
                <a:lnTo>
                  <a:pt x="0" y="0"/>
                </a:lnTo>
                <a:lnTo>
                  <a:pt x="0" y="454254"/>
                </a:lnTo>
                <a:lnTo>
                  <a:pt x="2745489" y="454254"/>
                </a:lnTo>
                <a:lnTo>
                  <a:pt x="2745489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6" name="Google Shape;146;p4"/>
          <p:cNvSpPr/>
          <p:nvPr/>
        </p:nvSpPr>
        <p:spPr>
          <a:xfrm>
            <a:off x="13841060" y="1238738"/>
            <a:ext cx="2745489" cy="454254"/>
          </a:xfrm>
          <a:custGeom>
            <a:rect b="b" l="l" r="r" t="t"/>
            <a:pathLst>
              <a:path extrusionOk="0" h="454254" w="2745489">
                <a:moveTo>
                  <a:pt x="0" y="0"/>
                </a:moveTo>
                <a:lnTo>
                  <a:pt x="2745489" y="0"/>
                </a:lnTo>
                <a:lnTo>
                  <a:pt x="2745489" y="454254"/>
                </a:lnTo>
                <a:lnTo>
                  <a:pt x="0" y="454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7" name="Google Shape;147;p4"/>
          <p:cNvSpPr/>
          <p:nvPr/>
        </p:nvSpPr>
        <p:spPr>
          <a:xfrm flipH="1">
            <a:off x="1385707" y="1238738"/>
            <a:ext cx="2745489" cy="454254"/>
          </a:xfrm>
          <a:custGeom>
            <a:rect b="b" l="l" r="r" t="t"/>
            <a:pathLst>
              <a:path extrusionOk="0" h="454254" w="2745489">
                <a:moveTo>
                  <a:pt x="2745489" y="0"/>
                </a:moveTo>
                <a:lnTo>
                  <a:pt x="0" y="0"/>
                </a:lnTo>
                <a:lnTo>
                  <a:pt x="0" y="454254"/>
                </a:lnTo>
                <a:lnTo>
                  <a:pt x="2745489" y="454254"/>
                </a:lnTo>
                <a:lnTo>
                  <a:pt x="2745489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8" name="Google Shape;148;p4"/>
          <p:cNvSpPr txBox="1"/>
          <p:nvPr/>
        </p:nvSpPr>
        <p:spPr>
          <a:xfrm>
            <a:off x="1824782" y="2737911"/>
            <a:ext cx="5136695" cy="13742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70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收銀員</a:t>
            </a:r>
            <a:endParaRPr/>
          </a:p>
        </p:txBody>
      </p:sp>
      <p:sp>
        <p:nvSpPr>
          <p:cNvPr id="149" name="Google Shape;149;p4"/>
          <p:cNvSpPr/>
          <p:nvPr/>
        </p:nvSpPr>
        <p:spPr>
          <a:xfrm>
            <a:off x="1587617" y="3885006"/>
            <a:ext cx="4105390" cy="582219"/>
          </a:xfrm>
          <a:custGeom>
            <a:rect b="b" l="l" r="r" t="t"/>
            <a:pathLst>
              <a:path extrusionOk="0" h="582219" w="4105390">
                <a:moveTo>
                  <a:pt x="0" y="0"/>
                </a:moveTo>
                <a:lnTo>
                  <a:pt x="4105390" y="0"/>
                </a:lnTo>
                <a:lnTo>
                  <a:pt x="4105390" y="582219"/>
                </a:lnTo>
                <a:lnTo>
                  <a:pt x="0" y="5822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0" name="Google Shape;150;p4"/>
          <p:cNvSpPr/>
          <p:nvPr/>
        </p:nvSpPr>
        <p:spPr>
          <a:xfrm>
            <a:off x="8952466" y="2247274"/>
            <a:ext cx="7785893" cy="6705600"/>
          </a:xfrm>
          <a:custGeom>
            <a:rect b="b" l="l" r="r" t="t"/>
            <a:pathLst>
              <a:path extrusionOk="0" h="6705600" w="7785893">
                <a:moveTo>
                  <a:pt x="0" y="0"/>
                </a:moveTo>
                <a:lnTo>
                  <a:pt x="7785893" y="0"/>
                </a:lnTo>
                <a:lnTo>
                  <a:pt x="7785893" y="6705600"/>
                </a:lnTo>
                <a:lnTo>
                  <a:pt x="0" y="6705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1" name="Google Shape;151;p4"/>
          <p:cNvSpPr txBox="1"/>
          <p:nvPr/>
        </p:nvSpPr>
        <p:spPr>
          <a:xfrm>
            <a:off x="1824782" y="4991100"/>
            <a:ext cx="5908606" cy="2269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1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99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人們結帳時，已不再去結帳櫃台排隊，而是透過自助收銀機或手機遠程結帳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pic>
        <p:nvPicPr>
          <p:cNvPr id="157" name="Google Shape;157;p5"/>
          <p:cNvPicPr preferRelativeResize="0"/>
          <p:nvPr/>
        </p:nvPicPr>
        <p:blipFill rotWithShape="1">
          <a:blip r:embed="rId4">
            <a:alphaModFix amt="52999"/>
          </a:blip>
          <a:srcRect b="0" l="14444" r="14443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8" name="Google Shape;158;p5"/>
          <p:cNvGrpSpPr/>
          <p:nvPr/>
        </p:nvGrpSpPr>
        <p:grpSpPr>
          <a:xfrm>
            <a:off x="723765" y="8584348"/>
            <a:ext cx="16840470" cy="1191307"/>
            <a:chOff x="0" y="0"/>
            <a:chExt cx="22453960" cy="1588409"/>
          </a:xfrm>
        </p:grpSpPr>
        <p:sp>
          <p:nvSpPr>
            <p:cNvPr id="159" name="Google Shape;159;p5"/>
            <p:cNvSpPr/>
            <p:nvPr/>
          </p:nvSpPr>
          <p:spPr>
            <a:xfrm>
              <a:off x="0" y="0"/>
              <a:ext cx="13540673" cy="1588409"/>
            </a:xfrm>
            <a:custGeom>
              <a:rect b="b" l="l" r="r" t="t"/>
              <a:pathLst>
                <a:path extrusionOk="0" h="1588409" w="13540673">
                  <a:moveTo>
                    <a:pt x="0" y="0"/>
                  </a:moveTo>
                  <a:lnTo>
                    <a:pt x="13540673" y="0"/>
                  </a:lnTo>
                  <a:lnTo>
                    <a:pt x="13540673" y="1588409"/>
                  </a:lnTo>
                  <a:lnTo>
                    <a:pt x="0" y="158840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-13855" t="-551168"/>
              </a:stretch>
            </a:blipFill>
            <a:ln>
              <a:noFill/>
            </a:ln>
          </p:spPr>
        </p:sp>
        <p:sp>
          <p:nvSpPr>
            <p:cNvPr id="160" name="Google Shape;160;p5"/>
            <p:cNvSpPr/>
            <p:nvPr/>
          </p:nvSpPr>
          <p:spPr>
            <a:xfrm>
              <a:off x="12442195" y="276852"/>
              <a:ext cx="10011765" cy="1311557"/>
            </a:xfrm>
            <a:custGeom>
              <a:rect b="b" l="l" r="r" t="t"/>
              <a:pathLst>
                <a:path extrusionOk="0" h="1311557" w="10011765">
                  <a:moveTo>
                    <a:pt x="0" y="0"/>
                  </a:moveTo>
                  <a:lnTo>
                    <a:pt x="10011765" y="0"/>
                  </a:lnTo>
                  <a:lnTo>
                    <a:pt x="10011765" y="1311557"/>
                  </a:lnTo>
                  <a:lnTo>
                    <a:pt x="0" y="13115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53985" r="0" t="-688581"/>
              </a:stretch>
            </a:blipFill>
            <a:ln>
              <a:noFill/>
            </a:ln>
          </p:spPr>
        </p:sp>
      </p:grpSp>
      <p:grpSp>
        <p:nvGrpSpPr>
          <p:cNvPr id="161" name="Google Shape;161;p5"/>
          <p:cNvGrpSpPr/>
          <p:nvPr/>
        </p:nvGrpSpPr>
        <p:grpSpPr>
          <a:xfrm rot="10800000">
            <a:off x="723765" y="643085"/>
            <a:ext cx="16840470" cy="1191307"/>
            <a:chOff x="0" y="0"/>
            <a:chExt cx="22453960" cy="1588409"/>
          </a:xfrm>
        </p:grpSpPr>
        <p:sp>
          <p:nvSpPr>
            <p:cNvPr id="162" name="Google Shape;162;p5"/>
            <p:cNvSpPr/>
            <p:nvPr/>
          </p:nvSpPr>
          <p:spPr>
            <a:xfrm>
              <a:off x="0" y="0"/>
              <a:ext cx="13540673" cy="1588409"/>
            </a:xfrm>
            <a:custGeom>
              <a:rect b="b" l="l" r="r" t="t"/>
              <a:pathLst>
                <a:path extrusionOk="0" h="1588409" w="13540673">
                  <a:moveTo>
                    <a:pt x="0" y="0"/>
                  </a:moveTo>
                  <a:lnTo>
                    <a:pt x="13540673" y="0"/>
                  </a:lnTo>
                  <a:lnTo>
                    <a:pt x="13540673" y="1588409"/>
                  </a:lnTo>
                  <a:lnTo>
                    <a:pt x="0" y="158840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-13855" t="-551168"/>
              </a:stretch>
            </a:blipFill>
            <a:ln>
              <a:noFill/>
            </a:ln>
          </p:spPr>
        </p:sp>
        <p:sp>
          <p:nvSpPr>
            <p:cNvPr id="163" name="Google Shape;163;p5"/>
            <p:cNvSpPr/>
            <p:nvPr/>
          </p:nvSpPr>
          <p:spPr>
            <a:xfrm>
              <a:off x="12442195" y="276852"/>
              <a:ext cx="10011765" cy="1311557"/>
            </a:xfrm>
            <a:custGeom>
              <a:rect b="b" l="l" r="r" t="t"/>
              <a:pathLst>
                <a:path extrusionOk="0" h="1311557" w="10011765">
                  <a:moveTo>
                    <a:pt x="0" y="0"/>
                  </a:moveTo>
                  <a:lnTo>
                    <a:pt x="10011765" y="0"/>
                  </a:lnTo>
                  <a:lnTo>
                    <a:pt x="10011765" y="1311557"/>
                  </a:lnTo>
                  <a:lnTo>
                    <a:pt x="0" y="13115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53985" r="0" t="-688581"/>
              </a:stretch>
            </a:blipFill>
            <a:ln>
              <a:noFill/>
            </a:ln>
          </p:spPr>
        </p:sp>
      </p:grpSp>
      <p:sp>
        <p:nvSpPr>
          <p:cNvPr id="164" name="Google Shape;164;p5"/>
          <p:cNvSpPr/>
          <p:nvPr/>
        </p:nvSpPr>
        <p:spPr>
          <a:xfrm>
            <a:off x="14280135" y="8952874"/>
            <a:ext cx="2745489" cy="454254"/>
          </a:xfrm>
          <a:custGeom>
            <a:rect b="b" l="l" r="r" t="t"/>
            <a:pathLst>
              <a:path extrusionOk="0" h="454254" w="2745489">
                <a:moveTo>
                  <a:pt x="0" y="0"/>
                </a:moveTo>
                <a:lnTo>
                  <a:pt x="2745489" y="0"/>
                </a:lnTo>
                <a:lnTo>
                  <a:pt x="2745489" y="454254"/>
                </a:lnTo>
                <a:lnTo>
                  <a:pt x="0" y="454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5" name="Google Shape;165;p5"/>
          <p:cNvSpPr/>
          <p:nvPr/>
        </p:nvSpPr>
        <p:spPr>
          <a:xfrm flipH="1">
            <a:off x="1824782" y="8952874"/>
            <a:ext cx="2745489" cy="454254"/>
          </a:xfrm>
          <a:custGeom>
            <a:rect b="b" l="l" r="r" t="t"/>
            <a:pathLst>
              <a:path extrusionOk="0" h="454254" w="2745489">
                <a:moveTo>
                  <a:pt x="2745489" y="0"/>
                </a:moveTo>
                <a:lnTo>
                  <a:pt x="0" y="0"/>
                </a:lnTo>
                <a:lnTo>
                  <a:pt x="0" y="454254"/>
                </a:lnTo>
                <a:lnTo>
                  <a:pt x="2745489" y="454254"/>
                </a:lnTo>
                <a:lnTo>
                  <a:pt x="2745489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6" name="Google Shape;166;p5"/>
          <p:cNvSpPr/>
          <p:nvPr/>
        </p:nvSpPr>
        <p:spPr>
          <a:xfrm>
            <a:off x="13841060" y="1238738"/>
            <a:ext cx="2745489" cy="454254"/>
          </a:xfrm>
          <a:custGeom>
            <a:rect b="b" l="l" r="r" t="t"/>
            <a:pathLst>
              <a:path extrusionOk="0" h="454254" w="2745489">
                <a:moveTo>
                  <a:pt x="0" y="0"/>
                </a:moveTo>
                <a:lnTo>
                  <a:pt x="2745489" y="0"/>
                </a:lnTo>
                <a:lnTo>
                  <a:pt x="2745489" y="454254"/>
                </a:lnTo>
                <a:lnTo>
                  <a:pt x="0" y="454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7" name="Google Shape;167;p5"/>
          <p:cNvSpPr/>
          <p:nvPr/>
        </p:nvSpPr>
        <p:spPr>
          <a:xfrm flipH="1">
            <a:off x="1385707" y="1238738"/>
            <a:ext cx="2745489" cy="454254"/>
          </a:xfrm>
          <a:custGeom>
            <a:rect b="b" l="l" r="r" t="t"/>
            <a:pathLst>
              <a:path extrusionOk="0" h="454254" w="2745489">
                <a:moveTo>
                  <a:pt x="2745489" y="0"/>
                </a:moveTo>
                <a:lnTo>
                  <a:pt x="0" y="0"/>
                </a:lnTo>
                <a:lnTo>
                  <a:pt x="0" y="454254"/>
                </a:lnTo>
                <a:lnTo>
                  <a:pt x="2745489" y="454254"/>
                </a:lnTo>
                <a:lnTo>
                  <a:pt x="2745489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8" name="Google Shape;168;p5"/>
          <p:cNvSpPr txBox="1"/>
          <p:nvPr/>
        </p:nvSpPr>
        <p:spPr>
          <a:xfrm>
            <a:off x="1824782" y="2737911"/>
            <a:ext cx="12707759" cy="13742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70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會計師/稅務師</a:t>
            </a:r>
            <a:endParaRPr/>
          </a:p>
        </p:txBody>
      </p:sp>
      <p:sp>
        <p:nvSpPr>
          <p:cNvPr id="169" name="Google Shape;169;p5"/>
          <p:cNvSpPr/>
          <p:nvPr/>
        </p:nvSpPr>
        <p:spPr>
          <a:xfrm>
            <a:off x="1587617" y="3885006"/>
            <a:ext cx="4105390" cy="582219"/>
          </a:xfrm>
          <a:custGeom>
            <a:rect b="b" l="l" r="r" t="t"/>
            <a:pathLst>
              <a:path extrusionOk="0" h="582219" w="4105390">
                <a:moveTo>
                  <a:pt x="0" y="0"/>
                </a:moveTo>
                <a:lnTo>
                  <a:pt x="4105390" y="0"/>
                </a:lnTo>
                <a:lnTo>
                  <a:pt x="4105390" y="582219"/>
                </a:lnTo>
                <a:lnTo>
                  <a:pt x="0" y="5822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0" name="Google Shape;170;p5"/>
          <p:cNvSpPr/>
          <p:nvPr/>
        </p:nvSpPr>
        <p:spPr>
          <a:xfrm>
            <a:off x="10460858" y="3627538"/>
            <a:ext cx="6798442" cy="4956810"/>
          </a:xfrm>
          <a:custGeom>
            <a:rect b="b" l="l" r="r" t="t"/>
            <a:pathLst>
              <a:path extrusionOk="0" h="4956810" w="6798442">
                <a:moveTo>
                  <a:pt x="0" y="0"/>
                </a:moveTo>
                <a:lnTo>
                  <a:pt x="6798442" y="0"/>
                </a:lnTo>
                <a:lnTo>
                  <a:pt x="6798442" y="4956810"/>
                </a:lnTo>
                <a:lnTo>
                  <a:pt x="0" y="49568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90821" l="0" r="0" t="0"/>
            </a:stretch>
          </a:blipFill>
          <a:ln>
            <a:noFill/>
          </a:ln>
        </p:spPr>
      </p:sp>
      <p:sp>
        <p:nvSpPr>
          <p:cNvPr id="171" name="Google Shape;171;p5"/>
          <p:cNvSpPr txBox="1"/>
          <p:nvPr/>
        </p:nvSpPr>
        <p:spPr>
          <a:xfrm>
            <a:off x="1824782" y="4991100"/>
            <a:ext cx="5908606" cy="2269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1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99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會計師或稅務師等職業群，在以AI驅動的會計軟體出現下，資料輸入已可自動化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pic>
        <p:nvPicPr>
          <p:cNvPr id="177" name="Google Shape;177;p6"/>
          <p:cNvPicPr preferRelativeResize="0"/>
          <p:nvPr/>
        </p:nvPicPr>
        <p:blipFill rotWithShape="1">
          <a:blip r:embed="rId4">
            <a:alphaModFix amt="52999"/>
          </a:blip>
          <a:srcRect b="0" l="14444" r="14443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6"/>
          <p:cNvGrpSpPr/>
          <p:nvPr/>
        </p:nvGrpSpPr>
        <p:grpSpPr>
          <a:xfrm>
            <a:off x="723765" y="8584348"/>
            <a:ext cx="16840470" cy="1191307"/>
            <a:chOff x="0" y="0"/>
            <a:chExt cx="22453960" cy="1588409"/>
          </a:xfrm>
        </p:grpSpPr>
        <p:sp>
          <p:nvSpPr>
            <p:cNvPr id="179" name="Google Shape;179;p6"/>
            <p:cNvSpPr/>
            <p:nvPr/>
          </p:nvSpPr>
          <p:spPr>
            <a:xfrm>
              <a:off x="0" y="0"/>
              <a:ext cx="13540673" cy="1588409"/>
            </a:xfrm>
            <a:custGeom>
              <a:rect b="b" l="l" r="r" t="t"/>
              <a:pathLst>
                <a:path extrusionOk="0" h="1588409" w="13540673">
                  <a:moveTo>
                    <a:pt x="0" y="0"/>
                  </a:moveTo>
                  <a:lnTo>
                    <a:pt x="13540673" y="0"/>
                  </a:lnTo>
                  <a:lnTo>
                    <a:pt x="13540673" y="1588409"/>
                  </a:lnTo>
                  <a:lnTo>
                    <a:pt x="0" y="158840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-13855" t="-551168"/>
              </a:stretch>
            </a:blipFill>
            <a:ln>
              <a:noFill/>
            </a:ln>
          </p:spPr>
        </p:sp>
        <p:sp>
          <p:nvSpPr>
            <p:cNvPr id="180" name="Google Shape;180;p6"/>
            <p:cNvSpPr/>
            <p:nvPr/>
          </p:nvSpPr>
          <p:spPr>
            <a:xfrm>
              <a:off x="12442195" y="276852"/>
              <a:ext cx="10011765" cy="1311557"/>
            </a:xfrm>
            <a:custGeom>
              <a:rect b="b" l="l" r="r" t="t"/>
              <a:pathLst>
                <a:path extrusionOk="0" h="1311557" w="10011765">
                  <a:moveTo>
                    <a:pt x="0" y="0"/>
                  </a:moveTo>
                  <a:lnTo>
                    <a:pt x="10011765" y="0"/>
                  </a:lnTo>
                  <a:lnTo>
                    <a:pt x="10011765" y="1311557"/>
                  </a:lnTo>
                  <a:lnTo>
                    <a:pt x="0" y="13115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53985" r="0" t="-688581"/>
              </a:stretch>
            </a:blipFill>
            <a:ln>
              <a:noFill/>
            </a:ln>
          </p:spPr>
        </p:sp>
      </p:grpSp>
      <p:grpSp>
        <p:nvGrpSpPr>
          <p:cNvPr id="181" name="Google Shape;181;p6"/>
          <p:cNvGrpSpPr/>
          <p:nvPr/>
        </p:nvGrpSpPr>
        <p:grpSpPr>
          <a:xfrm rot="10800000">
            <a:off x="723765" y="643085"/>
            <a:ext cx="16840470" cy="1191307"/>
            <a:chOff x="0" y="0"/>
            <a:chExt cx="22453960" cy="1588409"/>
          </a:xfrm>
        </p:grpSpPr>
        <p:sp>
          <p:nvSpPr>
            <p:cNvPr id="182" name="Google Shape;182;p6"/>
            <p:cNvSpPr/>
            <p:nvPr/>
          </p:nvSpPr>
          <p:spPr>
            <a:xfrm>
              <a:off x="0" y="0"/>
              <a:ext cx="13540673" cy="1588409"/>
            </a:xfrm>
            <a:custGeom>
              <a:rect b="b" l="l" r="r" t="t"/>
              <a:pathLst>
                <a:path extrusionOk="0" h="1588409" w="13540673">
                  <a:moveTo>
                    <a:pt x="0" y="0"/>
                  </a:moveTo>
                  <a:lnTo>
                    <a:pt x="13540673" y="0"/>
                  </a:lnTo>
                  <a:lnTo>
                    <a:pt x="13540673" y="1588409"/>
                  </a:lnTo>
                  <a:lnTo>
                    <a:pt x="0" y="158840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-13855" t="-551168"/>
              </a:stretch>
            </a:blipFill>
            <a:ln>
              <a:noFill/>
            </a:ln>
          </p:spPr>
        </p:sp>
        <p:sp>
          <p:nvSpPr>
            <p:cNvPr id="183" name="Google Shape;183;p6"/>
            <p:cNvSpPr/>
            <p:nvPr/>
          </p:nvSpPr>
          <p:spPr>
            <a:xfrm>
              <a:off x="12442195" y="276852"/>
              <a:ext cx="10011765" cy="1311557"/>
            </a:xfrm>
            <a:custGeom>
              <a:rect b="b" l="l" r="r" t="t"/>
              <a:pathLst>
                <a:path extrusionOk="0" h="1311557" w="10011765">
                  <a:moveTo>
                    <a:pt x="0" y="0"/>
                  </a:moveTo>
                  <a:lnTo>
                    <a:pt x="10011765" y="0"/>
                  </a:lnTo>
                  <a:lnTo>
                    <a:pt x="10011765" y="1311557"/>
                  </a:lnTo>
                  <a:lnTo>
                    <a:pt x="0" y="13115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53985" r="0" t="-688581"/>
              </a:stretch>
            </a:blipFill>
            <a:ln>
              <a:noFill/>
            </a:ln>
          </p:spPr>
        </p:sp>
      </p:grpSp>
      <p:sp>
        <p:nvSpPr>
          <p:cNvPr id="184" name="Google Shape;184;p6"/>
          <p:cNvSpPr/>
          <p:nvPr/>
        </p:nvSpPr>
        <p:spPr>
          <a:xfrm>
            <a:off x="14280135" y="8952874"/>
            <a:ext cx="2745489" cy="454254"/>
          </a:xfrm>
          <a:custGeom>
            <a:rect b="b" l="l" r="r" t="t"/>
            <a:pathLst>
              <a:path extrusionOk="0" h="454254" w="2745489">
                <a:moveTo>
                  <a:pt x="0" y="0"/>
                </a:moveTo>
                <a:lnTo>
                  <a:pt x="2745489" y="0"/>
                </a:lnTo>
                <a:lnTo>
                  <a:pt x="2745489" y="454254"/>
                </a:lnTo>
                <a:lnTo>
                  <a:pt x="0" y="454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5" name="Google Shape;185;p6"/>
          <p:cNvSpPr/>
          <p:nvPr/>
        </p:nvSpPr>
        <p:spPr>
          <a:xfrm flipH="1">
            <a:off x="1824782" y="8952874"/>
            <a:ext cx="2745489" cy="454254"/>
          </a:xfrm>
          <a:custGeom>
            <a:rect b="b" l="l" r="r" t="t"/>
            <a:pathLst>
              <a:path extrusionOk="0" h="454254" w="2745489">
                <a:moveTo>
                  <a:pt x="2745489" y="0"/>
                </a:moveTo>
                <a:lnTo>
                  <a:pt x="0" y="0"/>
                </a:lnTo>
                <a:lnTo>
                  <a:pt x="0" y="454254"/>
                </a:lnTo>
                <a:lnTo>
                  <a:pt x="2745489" y="454254"/>
                </a:lnTo>
                <a:lnTo>
                  <a:pt x="2745489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6" name="Google Shape;186;p6"/>
          <p:cNvSpPr/>
          <p:nvPr/>
        </p:nvSpPr>
        <p:spPr>
          <a:xfrm>
            <a:off x="13841060" y="1238738"/>
            <a:ext cx="2745489" cy="454254"/>
          </a:xfrm>
          <a:custGeom>
            <a:rect b="b" l="l" r="r" t="t"/>
            <a:pathLst>
              <a:path extrusionOk="0" h="454254" w="2745489">
                <a:moveTo>
                  <a:pt x="0" y="0"/>
                </a:moveTo>
                <a:lnTo>
                  <a:pt x="2745489" y="0"/>
                </a:lnTo>
                <a:lnTo>
                  <a:pt x="2745489" y="454254"/>
                </a:lnTo>
                <a:lnTo>
                  <a:pt x="0" y="454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7" name="Google Shape;187;p6"/>
          <p:cNvSpPr/>
          <p:nvPr/>
        </p:nvSpPr>
        <p:spPr>
          <a:xfrm flipH="1">
            <a:off x="1385707" y="1238738"/>
            <a:ext cx="2745489" cy="454254"/>
          </a:xfrm>
          <a:custGeom>
            <a:rect b="b" l="l" r="r" t="t"/>
            <a:pathLst>
              <a:path extrusionOk="0" h="454254" w="2745489">
                <a:moveTo>
                  <a:pt x="2745489" y="0"/>
                </a:moveTo>
                <a:lnTo>
                  <a:pt x="0" y="0"/>
                </a:lnTo>
                <a:lnTo>
                  <a:pt x="0" y="454254"/>
                </a:lnTo>
                <a:lnTo>
                  <a:pt x="2745489" y="454254"/>
                </a:lnTo>
                <a:lnTo>
                  <a:pt x="2745489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8" name="Google Shape;188;p6"/>
          <p:cNvSpPr txBox="1"/>
          <p:nvPr/>
        </p:nvSpPr>
        <p:spPr>
          <a:xfrm>
            <a:off x="1824782" y="2737911"/>
            <a:ext cx="12707759" cy="13742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70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客戶服務員</a:t>
            </a:r>
            <a:endParaRPr/>
          </a:p>
        </p:txBody>
      </p:sp>
      <p:sp>
        <p:nvSpPr>
          <p:cNvPr id="189" name="Google Shape;189;p6"/>
          <p:cNvSpPr/>
          <p:nvPr/>
        </p:nvSpPr>
        <p:spPr>
          <a:xfrm>
            <a:off x="1587617" y="3885006"/>
            <a:ext cx="4105390" cy="582219"/>
          </a:xfrm>
          <a:custGeom>
            <a:rect b="b" l="l" r="r" t="t"/>
            <a:pathLst>
              <a:path extrusionOk="0" h="582219" w="4105390">
                <a:moveTo>
                  <a:pt x="0" y="0"/>
                </a:moveTo>
                <a:lnTo>
                  <a:pt x="4105390" y="0"/>
                </a:lnTo>
                <a:lnTo>
                  <a:pt x="4105390" y="582219"/>
                </a:lnTo>
                <a:lnTo>
                  <a:pt x="0" y="5822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0" name="Google Shape;190;p6"/>
          <p:cNvSpPr/>
          <p:nvPr/>
        </p:nvSpPr>
        <p:spPr>
          <a:xfrm>
            <a:off x="10457512" y="3627538"/>
            <a:ext cx="7163873" cy="5086350"/>
          </a:xfrm>
          <a:custGeom>
            <a:rect b="b" l="l" r="r" t="t"/>
            <a:pathLst>
              <a:path extrusionOk="0" h="5086350" w="7163873">
                <a:moveTo>
                  <a:pt x="0" y="0"/>
                </a:moveTo>
                <a:lnTo>
                  <a:pt x="7163873" y="0"/>
                </a:lnTo>
                <a:lnTo>
                  <a:pt x="7163873" y="5086350"/>
                </a:lnTo>
                <a:lnTo>
                  <a:pt x="0" y="50863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1" name="Google Shape;191;p6"/>
          <p:cNvSpPr txBox="1"/>
          <p:nvPr/>
        </p:nvSpPr>
        <p:spPr>
          <a:xfrm>
            <a:off x="1824782" y="4689669"/>
            <a:ext cx="8389436" cy="38121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1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99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AI 客服聊天機械能夠理解和回應自然</a:t>
            </a:r>
            <a:endParaRPr/>
          </a:p>
          <a:p>
            <a:pPr indent="0" lvl="0" marL="0" marR="0" rtl="0" algn="l">
              <a:lnSpc>
                <a:spcPct val="161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99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言語問題，不少企業都以AI提供服務，</a:t>
            </a:r>
            <a:endParaRPr/>
          </a:p>
          <a:p>
            <a:pPr indent="0" lvl="0" marL="0" marR="0" rtl="0" algn="l">
              <a:lnSpc>
                <a:spcPct val="161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99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減少人工代價和提供即時性回應。</a:t>
            </a:r>
            <a:endParaRPr/>
          </a:p>
          <a:p>
            <a:pPr indent="0" lvl="0" marL="0" marR="0" rtl="0" algn="l">
              <a:lnSpc>
                <a:spcPct val="161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99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如國泰航空，處理航班受阻問題，</a:t>
            </a:r>
            <a:endParaRPr/>
          </a:p>
          <a:p>
            <a:pPr indent="0" lvl="0" marL="0" marR="0" rtl="0" algn="l">
              <a:lnSpc>
                <a:spcPct val="161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99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以智能客服Vera協助乘客重新訂位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7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pic>
        <p:nvPicPr>
          <p:cNvPr id="197" name="Google Shape;197;p7"/>
          <p:cNvPicPr preferRelativeResize="0"/>
          <p:nvPr/>
        </p:nvPicPr>
        <p:blipFill rotWithShape="1">
          <a:blip r:embed="rId4">
            <a:alphaModFix amt="52999"/>
          </a:blip>
          <a:srcRect b="0" l="14444" r="14443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8" name="Google Shape;198;p7"/>
          <p:cNvGrpSpPr/>
          <p:nvPr/>
        </p:nvGrpSpPr>
        <p:grpSpPr>
          <a:xfrm>
            <a:off x="723765" y="8584348"/>
            <a:ext cx="16840470" cy="1191307"/>
            <a:chOff x="0" y="0"/>
            <a:chExt cx="22453960" cy="1588409"/>
          </a:xfrm>
        </p:grpSpPr>
        <p:sp>
          <p:nvSpPr>
            <p:cNvPr id="199" name="Google Shape;199;p7"/>
            <p:cNvSpPr/>
            <p:nvPr/>
          </p:nvSpPr>
          <p:spPr>
            <a:xfrm>
              <a:off x="0" y="0"/>
              <a:ext cx="13540673" cy="1588409"/>
            </a:xfrm>
            <a:custGeom>
              <a:rect b="b" l="l" r="r" t="t"/>
              <a:pathLst>
                <a:path extrusionOk="0" h="1588409" w="13540673">
                  <a:moveTo>
                    <a:pt x="0" y="0"/>
                  </a:moveTo>
                  <a:lnTo>
                    <a:pt x="13540673" y="0"/>
                  </a:lnTo>
                  <a:lnTo>
                    <a:pt x="13540673" y="1588409"/>
                  </a:lnTo>
                  <a:lnTo>
                    <a:pt x="0" y="158840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-13855" t="-551168"/>
              </a:stretch>
            </a:blipFill>
            <a:ln>
              <a:noFill/>
            </a:ln>
          </p:spPr>
        </p:sp>
        <p:sp>
          <p:nvSpPr>
            <p:cNvPr id="200" name="Google Shape;200;p7"/>
            <p:cNvSpPr/>
            <p:nvPr/>
          </p:nvSpPr>
          <p:spPr>
            <a:xfrm>
              <a:off x="12442195" y="276852"/>
              <a:ext cx="10011765" cy="1311557"/>
            </a:xfrm>
            <a:custGeom>
              <a:rect b="b" l="l" r="r" t="t"/>
              <a:pathLst>
                <a:path extrusionOk="0" h="1311557" w="10011765">
                  <a:moveTo>
                    <a:pt x="0" y="0"/>
                  </a:moveTo>
                  <a:lnTo>
                    <a:pt x="10011765" y="0"/>
                  </a:lnTo>
                  <a:lnTo>
                    <a:pt x="10011765" y="1311557"/>
                  </a:lnTo>
                  <a:lnTo>
                    <a:pt x="0" y="13115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53985" r="0" t="-688581"/>
              </a:stretch>
            </a:blipFill>
            <a:ln>
              <a:noFill/>
            </a:ln>
          </p:spPr>
        </p:sp>
      </p:grpSp>
      <p:grpSp>
        <p:nvGrpSpPr>
          <p:cNvPr id="201" name="Google Shape;201;p7"/>
          <p:cNvGrpSpPr/>
          <p:nvPr/>
        </p:nvGrpSpPr>
        <p:grpSpPr>
          <a:xfrm rot="10800000">
            <a:off x="723765" y="643085"/>
            <a:ext cx="16840470" cy="1191307"/>
            <a:chOff x="0" y="0"/>
            <a:chExt cx="22453960" cy="1588409"/>
          </a:xfrm>
        </p:grpSpPr>
        <p:sp>
          <p:nvSpPr>
            <p:cNvPr id="202" name="Google Shape;202;p7"/>
            <p:cNvSpPr/>
            <p:nvPr/>
          </p:nvSpPr>
          <p:spPr>
            <a:xfrm>
              <a:off x="0" y="0"/>
              <a:ext cx="13540673" cy="1588409"/>
            </a:xfrm>
            <a:custGeom>
              <a:rect b="b" l="l" r="r" t="t"/>
              <a:pathLst>
                <a:path extrusionOk="0" h="1588409" w="13540673">
                  <a:moveTo>
                    <a:pt x="0" y="0"/>
                  </a:moveTo>
                  <a:lnTo>
                    <a:pt x="13540673" y="0"/>
                  </a:lnTo>
                  <a:lnTo>
                    <a:pt x="13540673" y="1588409"/>
                  </a:lnTo>
                  <a:lnTo>
                    <a:pt x="0" y="158840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-13855" t="-551168"/>
              </a:stretch>
            </a:blipFill>
            <a:ln>
              <a:noFill/>
            </a:ln>
          </p:spPr>
        </p:sp>
        <p:sp>
          <p:nvSpPr>
            <p:cNvPr id="203" name="Google Shape;203;p7"/>
            <p:cNvSpPr/>
            <p:nvPr/>
          </p:nvSpPr>
          <p:spPr>
            <a:xfrm>
              <a:off x="12442195" y="276852"/>
              <a:ext cx="10011765" cy="1311557"/>
            </a:xfrm>
            <a:custGeom>
              <a:rect b="b" l="l" r="r" t="t"/>
              <a:pathLst>
                <a:path extrusionOk="0" h="1311557" w="10011765">
                  <a:moveTo>
                    <a:pt x="0" y="0"/>
                  </a:moveTo>
                  <a:lnTo>
                    <a:pt x="10011765" y="0"/>
                  </a:lnTo>
                  <a:lnTo>
                    <a:pt x="10011765" y="1311557"/>
                  </a:lnTo>
                  <a:lnTo>
                    <a:pt x="0" y="13115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53985" r="0" t="-688581"/>
              </a:stretch>
            </a:blipFill>
            <a:ln>
              <a:noFill/>
            </a:ln>
          </p:spPr>
        </p:sp>
      </p:grpSp>
      <p:sp>
        <p:nvSpPr>
          <p:cNvPr id="204" name="Google Shape;204;p7"/>
          <p:cNvSpPr/>
          <p:nvPr/>
        </p:nvSpPr>
        <p:spPr>
          <a:xfrm>
            <a:off x="14280135" y="8952874"/>
            <a:ext cx="2745489" cy="454254"/>
          </a:xfrm>
          <a:custGeom>
            <a:rect b="b" l="l" r="r" t="t"/>
            <a:pathLst>
              <a:path extrusionOk="0" h="454254" w="2745489">
                <a:moveTo>
                  <a:pt x="0" y="0"/>
                </a:moveTo>
                <a:lnTo>
                  <a:pt x="2745489" y="0"/>
                </a:lnTo>
                <a:lnTo>
                  <a:pt x="2745489" y="454254"/>
                </a:lnTo>
                <a:lnTo>
                  <a:pt x="0" y="454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5" name="Google Shape;205;p7"/>
          <p:cNvSpPr/>
          <p:nvPr/>
        </p:nvSpPr>
        <p:spPr>
          <a:xfrm flipH="1">
            <a:off x="1824782" y="8952874"/>
            <a:ext cx="2745489" cy="454254"/>
          </a:xfrm>
          <a:custGeom>
            <a:rect b="b" l="l" r="r" t="t"/>
            <a:pathLst>
              <a:path extrusionOk="0" h="454254" w="2745489">
                <a:moveTo>
                  <a:pt x="2745489" y="0"/>
                </a:moveTo>
                <a:lnTo>
                  <a:pt x="0" y="0"/>
                </a:lnTo>
                <a:lnTo>
                  <a:pt x="0" y="454254"/>
                </a:lnTo>
                <a:lnTo>
                  <a:pt x="2745489" y="454254"/>
                </a:lnTo>
                <a:lnTo>
                  <a:pt x="2745489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6" name="Google Shape;206;p7"/>
          <p:cNvSpPr/>
          <p:nvPr/>
        </p:nvSpPr>
        <p:spPr>
          <a:xfrm>
            <a:off x="13841060" y="1238738"/>
            <a:ext cx="2745489" cy="454254"/>
          </a:xfrm>
          <a:custGeom>
            <a:rect b="b" l="l" r="r" t="t"/>
            <a:pathLst>
              <a:path extrusionOk="0" h="454254" w="2745489">
                <a:moveTo>
                  <a:pt x="0" y="0"/>
                </a:moveTo>
                <a:lnTo>
                  <a:pt x="2745489" y="0"/>
                </a:lnTo>
                <a:lnTo>
                  <a:pt x="2745489" y="454254"/>
                </a:lnTo>
                <a:lnTo>
                  <a:pt x="0" y="454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7" name="Google Shape;207;p7"/>
          <p:cNvSpPr/>
          <p:nvPr/>
        </p:nvSpPr>
        <p:spPr>
          <a:xfrm flipH="1">
            <a:off x="1385707" y="1238738"/>
            <a:ext cx="2745489" cy="454254"/>
          </a:xfrm>
          <a:custGeom>
            <a:rect b="b" l="l" r="r" t="t"/>
            <a:pathLst>
              <a:path extrusionOk="0" h="454254" w="2745489">
                <a:moveTo>
                  <a:pt x="2745489" y="0"/>
                </a:moveTo>
                <a:lnTo>
                  <a:pt x="0" y="0"/>
                </a:lnTo>
                <a:lnTo>
                  <a:pt x="0" y="454254"/>
                </a:lnTo>
                <a:lnTo>
                  <a:pt x="2745489" y="454254"/>
                </a:lnTo>
                <a:lnTo>
                  <a:pt x="2745489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8" name="Google Shape;208;p7"/>
          <p:cNvSpPr txBox="1"/>
          <p:nvPr/>
        </p:nvSpPr>
        <p:spPr>
          <a:xfrm>
            <a:off x="1824782" y="2737911"/>
            <a:ext cx="12707759" cy="13742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70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運動競技裁判</a:t>
            </a:r>
            <a:endParaRPr/>
          </a:p>
        </p:txBody>
      </p:sp>
      <p:sp>
        <p:nvSpPr>
          <p:cNvPr id="209" name="Google Shape;209;p7"/>
          <p:cNvSpPr/>
          <p:nvPr/>
        </p:nvSpPr>
        <p:spPr>
          <a:xfrm>
            <a:off x="1587617" y="3885006"/>
            <a:ext cx="4105390" cy="582219"/>
          </a:xfrm>
          <a:custGeom>
            <a:rect b="b" l="l" r="r" t="t"/>
            <a:pathLst>
              <a:path extrusionOk="0" h="582219" w="4105390">
                <a:moveTo>
                  <a:pt x="0" y="0"/>
                </a:moveTo>
                <a:lnTo>
                  <a:pt x="4105390" y="0"/>
                </a:lnTo>
                <a:lnTo>
                  <a:pt x="4105390" y="582219"/>
                </a:lnTo>
                <a:lnTo>
                  <a:pt x="0" y="5822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10" name="Google Shape;210;p7"/>
          <p:cNvGrpSpPr/>
          <p:nvPr/>
        </p:nvGrpSpPr>
        <p:grpSpPr>
          <a:xfrm>
            <a:off x="11753468" y="3099028"/>
            <a:ext cx="5053334" cy="5485320"/>
            <a:chOff x="0" y="0"/>
            <a:chExt cx="6737778" cy="7313759"/>
          </a:xfrm>
        </p:grpSpPr>
        <p:sp>
          <p:nvSpPr>
            <p:cNvPr id="211" name="Google Shape;211;p7"/>
            <p:cNvSpPr/>
            <p:nvPr/>
          </p:nvSpPr>
          <p:spPr>
            <a:xfrm>
              <a:off x="0" y="0"/>
              <a:ext cx="4933378" cy="7162800"/>
            </a:xfrm>
            <a:custGeom>
              <a:rect b="b" l="l" r="r" t="t"/>
              <a:pathLst>
                <a:path extrusionOk="0" h="7162800" w="4933378">
                  <a:moveTo>
                    <a:pt x="0" y="0"/>
                  </a:moveTo>
                  <a:lnTo>
                    <a:pt x="4933379" y="0"/>
                  </a:lnTo>
                  <a:lnTo>
                    <a:pt x="4933379" y="7162800"/>
                  </a:lnTo>
                  <a:lnTo>
                    <a:pt x="0" y="71628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12" name="Google Shape;212;p7"/>
            <p:cNvSpPr/>
            <p:nvPr/>
          </p:nvSpPr>
          <p:spPr>
            <a:xfrm>
              <a:off x="4042537" y="4722959"/>
              <a:ext cx="2695241" cy="2590800"/>
            </a:xfrm>
            <a:custGeom>
              <a:rect b="b" l="l" r="r" t="t"/>
              <a:pathLst>
                <a:path extrusionOk="0" h="2590800" w="2695241">
                  <a:moveTo>
                    <a:pt x="0" y="0"/>
                  </a:moveTo>
                  <a:lnTo>
                    <a:pt x="2695240" y="0"/>
                  </a:lnTo>
                  <a:lnTo>
                    <a:pt x="2695240" y="2590800"/>
                  </a:lnTo>
                  <a:lnTo>
                    <a:pt x="0" y="25908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213" name="Google Shape;213;p7"/>
          <p:cNvSpPr txBox="1"/>
          <p:nvPr/>
        </p:nvSpPr>
        <p:spPr>
          <a:xfrm>
            <a:off x="1824782" y="4689669"/>
            <a:ext cx="5642041" cy="30406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1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99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運動競技裁判等工作受到「影像判讀」技術發展的影響，成為未來可能消失的職業之一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8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219" name="Google Shape;219;p8"/>
          <p:cNvGrpSpPr/>
          <p:nvPr/>
        </p:nvGrpSpPr>
        <p:grpSpPr>
          <a:xfrm>
            <a:off x="0" y="-287988"/>
            <a:ext cx="21560504" cy="10903719"/>
            <a:chOff x="0" y="-28575"/>
            <a:chExt cx="6550847" cy="3312937"/>
          </a:xfrm>
        </p:grpSpPr>
        <p:sp>
          <p:nvSpPr>
            <p:cNvPr id="220" name="Google Shape;220;p8"/>
            <p:cNvSpPr/>
            <p:nvPr/>
          </p:nvSpPr>
          <p:spPr>
            <a:xfrm>
              <a:off x="0" y="0"/>
              <a:ext cx="6550847" cy="3284362"/>
            </a:xfrm>
            <a:custGeom>
              <a:rect b="b" l="l" r="r" t="t"/>
              <a:pathLst>
                <a:path extrusionOk="0" h="3284362" w="6550847">
                  <a:moveTo>
                    <a:pt x="0" y="0"/>
                  </a:moveTo>
                  <a:lnTo>
                    <a:pt x="6550847" y="0"/>
                  </a:lnTo>
                  <a:lnTo>
                    <a:pt x="6550847" y="3284362"/>
                  </a:lnTo>
                  <a:lnTo>
                    <a:pt x="0" y="3284362"/>
                  </a:ln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</p:sp>
        <p:sp>
          <p:nvSpPr>
            <p:cNvPr id="221" name="Google Shape;221;p8"/>
            <p:cNvSpPr txBox="1"/>
            <p:nvPr/>
          </p:nvSpPr>
          <p:spPr>
            <a:xfrm>
              <a:off x="0" y="-28575"/>
              <a:ext cx="6550846" cy="3312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22" name="Google Shape;222;p8"/>
          <p:cNvCxnSpPr/>
          <p:nvPr/>
        </p:nvCxnSpPr>
        <p:spPr>
          <a:xfrm>
            <a:off x="6356246" y="3147058"/>
            <a:ext cx="4332645" cy="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lg" w="lg" type="oval"/>
            <a:tailEnd len="sm" w="sm" type="none"/>
          </a:ln>
        </p:spPr>
      </p:cxnSp>
      <p:sp>
        <p:nvSpPr>
          <p:cNvPr id="223" name="Google Shape;223;p8"/>
          <p:cNvSpPr txBox="1"/>
          <p:nvPr/>
        </p:nvSpPr>
        <p:spPr>
          <a:xfrm>
            <a:off x="703981" y="1152786"/>
            <a:ext cx="10076269" cy="10966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403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哪些工作最先被淘汰？</a:t>
            </a:r>
            <a:endParaRPr/>
          </a:p>
        </p:txBody>
      </p:sp>
      <p:sp>
        <p:nvSpPr>
          <p:cNvPr id="224" name="Google Shape;224;p8"/>
          <p:cNvSpPr/>
          <p:nvPr/>
        </p:nvSpPr>
        <p:spPr>
          <a:xfrm>
            <a:off x="703981" y="4095531"/>
            <a:ext cx="9230616" cy="1038444"/>
          </a:xfrm>
          <a:custGeom>
            <a:rect b="b" l="l" r="r" t="t"/>
            <a:pathLst>
              <a:path extrusionOk="0" h="1038444" w="9230616">
                <a:moveTo>
                  <a:pt x="0" y="0"/>
                </a:moveTo>
                <a:lnTo>
                  <a:pt x="9230616" y="0"/>
                </a:lnTo>
                <a:lnTo>
                  <a:pt x="9230616" y="1038444"/>
                </a:lnTo>
                <a:lnTo>
                  <a:pt x="0" y="10384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5" name="Google Shape;225;p8"/>
          <p:cNvSpPr/>
          <p:nvPr/>
        </p:nvSpPr>
        <p:spPr>
          <a:xfrm>
            <a:off x="10688891" y="1028700"/>
            <a:ext cx="7599109" cy="9239250"/>
          </a:xfrm>
          <a:custGeom>
            <a:rect b="b" l="l" r="r" t="t"/>
            <a:pathLst>
              <a:path extrusionOk="0" h="9239250" w="7599109">
                <a:moveTo>
                  <a:pt x="0" y="0"/>
                </a:moveTo>
                <a:lnTo>
                  <a:pt x="7599109" y="0"/>
                </a:lnTo>
                <a:lnTo>
                  <a:pt x="7599109" y="9239250"/>
                </a:lnTo>
                <a:lnTo>
                  <a:pt x="0" y="9239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6" name="Google Shape;226;p8"/>
          <p:cNvSpPr txBox="1"/>
          <p:nvPr/>
        </p:nvSpPr>
        <p:spPr>
          <a:xfrm>
            <a:off x="1028700" y="5849069"/>
            <a:ext cx="8811907" cy="35821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54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麥肯錫全球研究所（MCKINSEY GLOBAL INSTITUTE）近日發表</a:t>
            </a:r>
            <a:r>
              <a:rPr b="0" i="0" lang="en-US" sz="3731" u="sng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研究報告</a:t>
            </a:r>
            <a:r>
              <a:rPr b="0" i="0" lang="en-US" sz="37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指，至2030年，全球或有8億份工作被人工智能（AI）和自動化（Automation）取代，相當全球約五分一的勞動人口。</a:t>
            </a:r>
            <a:endParaRPr/>
          </a:p>
        </p:txBody>
      </p:sp>
      <p:sp>
        <p:nvSpPr>
          <p:cNvPr id="227" name="Google Shape;227;p8"/>
          <p:cNvSpPr/>
          <p:nvPr/>
        </p:nvSpPr>
        <p:spPr>
          <a:xfrm>
            <a:off x="4035066" y="2908856"/>
            <a:ext cx="1681227" cy="476404"/>
          </a:xfrm>
          <a:custGeom>
            <a:rect b="b" l="l" r="r" t="t"/>
            <a:pathLst>
              <a:path extrusionOk="0" h="476404" w="1681227">
                <a:moveTo>
                  <a:pt x="0" y="0"/>
                </a:moveTo>
                <a:lnTo>
                  <a:pt x="1681227" y="0"/>
                </a:lnTo>
                <a:lnTo>
                  <a:pt x="1681227" y="476404"/>
                </a:lnTo>
                <a:lnTo>
                  <a:pt x="0" y="4764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228" name="Google Shape;228;p8"/>
          <p:cNvSpPr txBox="1"/>
          <p:nvPr/>
        </p:nvSpPr>
        <p:spPr>
          <a:xfrm>
            <a:off x="1191688" y="4247350"/>
            <a:ext cx="7367982" cy="6810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936" u="none" cap="none" strike="noStrike">
                <a:solidFill>
                  <a:srgbClr val="1A3ECD"/>
                </a:solidFill>
                <a:latin typeface="Roboto"/>
                <a:ea typeface="Roboto"/>
                <a:cs typeface="Roboto"/>
                <a:sym typeface="Roboto"/>
              </a:rPr>
              <a:t>單純、反覆的工作將逐步消失！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9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234" name="Google Shape;234;p9"/>
          <p:cNvGrpSpPr/>
          <p:nvPr/>
        </p:nvGrpSpPr>
        <p:grpSpPr>
          <a:xfrm>
            <a:off x="0" y="-287988"/>
            <a:ext cx="21560504" cy="10903719"/>
            <a:chOff x="0" y="-28575"/>
            <a:chExt cx="6550847" cy="3312937"/>
          </a:xfrm>
        </p:grpSpPr>
        <p:sp>
          <p:nvSpPr>
            <p:cNvPr id="235" name="Google Shape;235;p9"/>
            <p:cNvSpPr/>
            <p:nvPr/>
          </p:nvSpPr>
          <p:spPr>
            <a:xfrm>
              <a:off x="0" y="0"/>
              <a:ext cx="6550847" cy="3284362"/>
            </a:xfrm>
            <a:custGeom>
              <a:rect b="b" l="l" r="r" t="t"/>
              <a:pathLst>
                <a:path extrusionOk="0" h="3284362" w="6550847">
                  <a:moveTo>
                    <a:pt x="0" y="0"/>
                  </a:moveTo>
                  <a:lnTo>
                    <a:pt x="6550847" y="0"/>
                  </a:lnTo>
                  <a:lnTo>
                    <a:pt x="6550847" y="3284362"/>
                  </a:lnTo>
                  <a:lnTo>
                    <a:pt x="0" y="3284362"/>
                  </a:ln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</p:sp>
        <p:sp>
          <p:nvSpPr>
            <p:cNvPr id="236" name="Google Shape;236;p9"/>
            <p:cNvSpPr txBox="1"/>
            <p:nvPr/>
          </p:nvSpPr>
          <p:spPr>
            <a:xfrm>
              <a:off x="0" y="-28575"/>
              <a:ext cx="6550846" cy="3312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7" name="Google Shape;237;p9"/>
          <p:cNvSpPr txBox="1"/>
          <p:nvPr/>
        </p:nvSpPr>
        <p:spPr>
          <a:xfrm>
            <a:off x="703981" y="647700"/>
            <a:ext cx="10076269" cy="25837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403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香港成全球</a:t>
            </a:r>
            <a:endParaRPr/>
          </a:p>
          <a:p>
            <a:pPr indent="0" lvl="0" marL="0" marR="0" rtl="0" algn="l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403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最受AI影響地區</a:t>
            </a:r>
            <a:endParaRPr/>
          </a:p>
        </p:txBody>
      </p:sp>
      <p:sp>
        <p:nvSpPr>
          <p:cNvPr id="238" name="Google Shape;238;p9"/>
          <p:cNvSpPr/>
          <p:nvPr/>
        </p:nvSpPr>
        <p:spPr>
          <a:xfrm>
            <a:off x="5742116" y="1146393"/>
            <a:ext cx="1681227" cy="476404"/>
          </a:xfrm>
          <a:custGeom>
            <a:rect b="b" l="l" r="r" t="t"/>
            <a:pathLst>
              <a:path extrusionOk="0" h="476404" w="1681227">
                <a:moveTo>
                  <a:pt x="0" y="0"/>
                </a:moveTo>
                <a:lnTo>
                  <a:pt x="1681227" y="0"/>
                </a:lnTo>
                <a:lnTo>
                  <a:pt x="1681227" y="476404"/>
                </a:lnTo>
                <a:lnTo>
                  <a:pt x="0" y="4764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239" name="Google Shape;239;p9"/>
          <p:cNvSpPr/>
          <p:nvPr/>
        </p:nvSpPr>
        <p:spPr>
          <a:xfrm>
            <a:off x="703981" y="3667642"/>
            <a:ext cx="10942765" cy="6246495"/>
          </a:xfrm>
          <a:custGeom>
            <a:rect b="b" l="l" r="r" t="t"/>
            <a:pathLst>
              <a:path extrusionOk="0" h="6246495" w="10942765">
                <a:moveTo>
                  <a:pt x="0" y="0"/>
                </a:moveTo>
                <a:lnTo>
                  <a:pt x="10942765" y="0"/>
                </a:lnTo>
                <a:lnTo>
                  <a:pt x="10942765" y="6246495"/>
                </a:lnTo>
                <a:lnTo>
                  <a:pt x="0" y="62464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0" name="Google Shape;240;p9"/>
          <p:cNvSpPr/>
          <p:nvPr/>
        </p:nvSpPr>
        <p:spPr>
          <a:xfrm>
            <a:off x="11966688" y="1146393"/>
            <a:ext cx="6130633" cy="1892833"/>
          </a:xfrm>
          <a:custGeom>
            <a:rect b="b" l="l" r="r" t="t"/>
            <a:pathLst>
              <a:path extrusionOk="0" h="1892833" w="6130633">
                <a:moveTo>
                  <a:pt x="0" y="0"/>
                </a:moveTo>
                <a:lnTo>
                  <a:pt x="6130633" y="0"/>
                </a:lnTo>
                <a:lnTo>
                  <a:pt x="6130633" y="1892833"/>
                </a:lnTo>
                <a:lnTo>
                  <a:pt x="0" y="18928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1" name="Google Shape;241;p9"/>
          <p:cNvSpPr txBox="1"/>
          <p:nvPr/>
        </p:nvSpPr>
        <p:spPr>
          <a:xfrm>
            <a:off x="11966703" y="3777500"/>
            <a:ext cx="7721700" cy="61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30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3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高盛經濟學家Joseph Briggs 及 Devesh Kodnani 發表的研究報告中分析：</a:t>
            </a:r>
            <a:endParaRPr/>
          </a:p>
          <a:p>
            <a:pPr indent="0" lvl="0" marL="0" marR="0" rtl="0" algn="just">
              <a:lnSpc>
                <a:spcPct val="1430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13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348114" lvl="1" marL="696228" marR="0" rtl="0" algn="just">
              <a:lnSpc>
                <a:spcPct val="14302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24"/>
              <a:buFont typeface="Arial"/>
              <a:buChar char="•"/>
            </a:pPr>
            <a:r>
              <a:rPr b="0" i="0" lang="en-US" sz="322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30 個國家或地區的市場面對 AI 的潛在影響</a:t>
            </a:r>
            <a:endParaRPr/>
          </a:p>
          <a:p>
            <a:pPr indent="-348114" lvl="1" marL="696228" marR="0" rtl="0" algn="just">
              <a:lnSpc>
                <a:spcPct val="14302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24"/>
              <a:buFont typeface="Arial"/>
              <a:buChar char="•"/>
            </a:pPr>
            <a:r>
              <a:rPr b="0" i="0" lang="en-US" sz="322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香港竟排全球第一，高達30%職業將可能被 AI 取代 </a:t>
            </a:r>
            <a:endParaRPr/>
          </a:p>
          <a:p>
            <a:pPr indent="-358257" lvl="1" marL="716516" marR="0" rtl="0" algn="just">
              <a:lnSpc>
                <a:spcPct val="14300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18"/>
              <a:buFont typeface="Arial"/>
              <a:buChar char="•"/>
            </a:pPr>
            <a:r>
              <a:rPr b="0" i="0" lang="en-US" sz="331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其次是以色列、日本、美國和英國 </a:t>
            </a:r>
            <a:endParaRPr/>
          </a:p>
          <a:p>
            <a:pPr indent="0" lvl="0" marL="0" marR="0" rtl="0" algn="just">
              <a:lnSpc>
                <a:spcPct val="1627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318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0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7" name="Google Shape;247;p10"/>
          <p:cNvSpPr txBox="1"/>
          <p:nvPr/>
        </p:nvSpPr>
        <p:spPr>
          <a:xfrm>
            <a:off x="0" y="1322022"/>
            <a:ext cx="18288000" cy="51534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32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人工智能對</a:t>
            </a:r>
            <a:endParaRPr/>
          </a:p>
          <a:p>
            <a:pPr indent="0" lvl="0" marL="0" marR="0" rtl="0" algn="ctr">
              <a:lnSpc>
                <a:spcPct val="14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32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人類的發展</a:t>
            </a:r>
            <a:endParaRPr/>
          </a:p>
          <a:p>
            <a:pPr indent="0" lvl="0" marL="0" marR="0" rtl="0" algn="ctr">
              <a:lnSpc>
                <a:spcPct val="14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32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有什麼影響？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1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253" name="Google Shape;253;p11"/>
          <p:cNvGrpSpPr/>
          <p:nvPr/>
        </p:nvGrpSpPr>
        <p:grpSpPr>
          <a:xfrm>
            <a:off x="3139916" y="-3797089"/>
            <a:ext cx="12008168" cy="5638959"/>
            <a:chOff x="0" y="-28575"/>
            <a:chExt cx="3162645" cy="1485158"/>
          </a:xfrm>
        </p:grpSpPr>
        <p:sp>
          <p:nvSpPr>
            <p:cNvPr id="254" name="Google Shape;254;p11"/>
            <p:cNvSpPr/>
            <p:nvPr/>
          </p:nvSpPr>
          <p:spPr>
            <a:xfrm>
              <a:off x="0" y="0"/>
              <a:ext cx="3162645" cy="1456583"/>
            </a:xfrm>
            <a:custGeom>
              <a:rect b="b" l="l" r="r" t="t"/>
              <a:pathLst>
                <a:path extrusionOk="0" h="1456583" w="3162645">
                  <a:moveTo>
                    <a:pt x="56735" y="0"/>
                  </a:moveTo>
                  <a:lnTo>
                    <a:pt x="3105909" y="0"/>
                  </a:lnTo>
                  <a:cubicBezTo>
                    <a:pt x="3137244" y="0"/>
                    <a:pt x="3162645" y="25401"/>
                    <a:pt x="3162645" y="56735"/>
                  </a:cubicBezTo>
                  <a:lnTo>
                    <a:pt x="3162645" y="1399848"/>
                  </a:lnTo>
                  <a:cubicBezTo>
                    <a:pt x="3162645" y="1414895"/>
                    <a:pt x="3156667" y="1429326"/>
                    <a:pt x="3146028" y="1439966"/>
                  </a:cubicBezTo>
                  <a:cubicBezTo>
                    <a:pt x="3135387" y="1450606"/>
                    <a:pt x="3120957" y="1456583"/>
                    <a:pt x="3105909" y="1456583"/>
                  </a:cubicBezTo>
                  <a:lnTo>
                    <a:pt x="56735" y="1456583"/>
                  </a:lnTo>
                  <a:cubicBezTo>
                    <a:pt x="41688" y="1456583"/>
                    <a:pt x="27257" y="1450606"/>
                    <a:pt x="16617" y="1439966"/>
                  </a:cubicBezTo>
                  <a:cubicBezTo>
                    <a:pt x="5977" y="1429326"/>
                    <a:pt x="0" y="1414895"/>
                    <a:pt x="0" y="1399848"/>
                  </a:cubicBezTo>
                  <a:lnTo>
                    <a:pt x="0" y="56735"/>
                  </a:lnTo>
                  <a:cubicBezTo>
                    <a:pt x="0" y="41688"/>
                    <a:pt x="5977" y="27257"/>
                    <a:pt x="16617" y="16617"/>
                  </a:cubicBezTo>
                  <a:cubicBezTo>
                    <a:pt x="27257" y="5977"/>
                    <a:pt x="41688" y="0"/>
                    <a:pt x="56735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path path="circle">
                <a:fillToRect b="100%" r="100%"/>
              </a:path>
              <a:tileRect l="-10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1"/>
            <p:cNvSpPr txBox="1"/>
            <p:nvPr/>
          </p:nvSpPr>
          <p:spPr>
            <a:xfrm>
              <a:off x="0" y="-28575"/>
              <a:ext cx="3162645" cy="14851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6" name="Google Shape;256;p11"/>
          <p:cNvSpPr txBox="1"/>
          <p:nvPr/>
        </p:nvSpPr>
        <p:spPr>
          <a:xfrm>
            <a:off x="0" y="516558"/>
            <a:ext cx="18288000" cy="1083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人工智能辯論擂台</a:t>
            </a:r>
            <a:endParaRPr/>
          </a:p>
        </p:txBody>
      </p:sp>
      <p:sp>
        <p:nvSpPr>
          <p:cNvPr id="257" name="Google Shape;257;p11"/>
          <p:cNvSpPr/>
          <p:nvPr/>
        </p:nvSpPr>
        <p:spPr>
          <a:xfrm>
            <a:off x="17992" y="8462313"/>
            <a:ext cx="18288000" cy="6207805"/>
          </a:xfrm>
          <a:custGeom>
            <a:rect b="b" l="l" r="r" t="t"/>
            <a:pathLst>
              <a:path extrusionOk="0" h="6207805" w="18288000">
                <a:moveTo>
                  <a:pt x="0" y="0"/>
                </a:moveTo>
                <a:lnTo>
                  <a:pt x="18288000" y="0"/>
                </a:lnTo>
                <a:lnTo>
                  <a:pt x="18288000" y="6207805"/>
                </a:lnTo>
                <a:lnTo>
                  <a:pt x="0" y="62078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2999"/>
            </a:blip>
            <a:stretch>
              <a:fillRect b="-77700" l="0" r="0" t="-116876"/>
            </a:stretch>
          </a:blipFill>
          <a:ln>
            <a:noFill/>
          </a:ln>
        </p:spPr>
      </p:sp>
      <p:sp>
        <p:nvSpPr>
          <p:cNvPr id="258" name="Google Shape;258;p11"/>
          <p:cNvSpPr/>
          <p:nvPr/>
        </p:nvSpPr>
        <p:spPr>
          <a:xfrm>
            <a:off x="12778655" y="2675788"/>
            <a:ext cx="3690499" cy="3732490"/>
          </a:xfrm>
          <a:custGeom>
            <a:rect b="b" l="l" r="r" t="t"/>
            <a:pathLst>
              <a:path extrusionOk="0" h="3732490" w="3690499">
                <a:moveTo>
                  <a:pt x="0" y="0"/>
                </a:moveTo>
                <a:lnTo>
                  <a:pt x="3690499" y="0"/>
                </a:lnTo>
                <a:lnTo>
                  <a:pt x="3690499" y="3732490"/>
                </a:lnTo>
                <a:lnTo>
                  <a:pt x="0" y="37324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9" name="Google Shape;259;p11"/>
          <p:cNvSpPr/>
          <p:nvPr/>
        </p:nvSpPr>
        <p:spPr>
          <a:xfrm flipH="1">
            <a:off x="1404936" y="2675788"/>
            <a:ext cx="3690499" cy="3732490"/>
          </a:xfrm>
          <a:custGeom>
            <a:rect b="b" l="l" r="r" t="t"/>
            <a:pathLst>
              <a:path extrusionOk="0" h="3732490" w="3690499">
                <a:moveTo>
                  <a:pt x="3690499" y="0"/>
                </a:moveTo>
                <a:lnTo>
                  <a:pt x="0" y="0"/>
                </a:lnTo>
                <a:lnTo>
                  <a:pt x="0" y="3732490"/>
                </a:lnTo>
                <a:lnTo>
                  <a:pt x="3690499" y="3732490"/>
                </a:lnTo>
                <a:lnTo>
                  <a:pt x="3690499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0" name="Google Shape;260;p11"/>
          <p:cNvSpPr/>
          <p:nvPr/>
        </p:nvSpPr>
        <p:spPr>
          <a:xfrm>
            <a:off x="6255506" y="2428866"/>
            <a:ext cx="5240093" cy="4945338"/>
          </a:xfrm>
          <a:custGeom>
            <a:rect b="b" l="l" r="r" t="t"/>
            <a:pathLst>
              <a:path extrusionOk="0" h="4945338" w="5240093">
                <a:moveTo>
                  <a:pt x="0" y="0"/>
                </a:moveTo>
                <a:lnTo>
                  <a:pt x="5240093" y="0"/>
                </a:lnTo>
                <a:lnTo>
                  <a:pt x="5240093" y="4945338"/>
                </a:lnTo>
                <a:lnTo>
                  <a:pt x="0" y="49453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61" name="Google Shape;261;p11"/>
          <p:cNvGrpSpPr/>
          <p:nvPr/>
        </p:nvGrpSpPr>
        <p:grpSpPr>
          <a:xfrm>
            <a:off x="1305767" y="6729672"/>
            <a:ext cx="4354673" cy="1212404"/>
            <a:chOff x="0" y="-133876"/>
            <a:chExt cx="5806231" cy="1616538"/>
          </a:xfrm>
        </p:grpSpPr>
        <p:grpSp>
          <p:nvGrpSpPr>
            <p:cNvPr id="262" name="Google Shape;262;p11"/>
            <p:cNvGrpSpPr/>
            <p:nvPr/>
          </p:nvGrpSpPr>
          <p:grpSpPr>
            <a:xfrm>
              <a:off x="0" y="-133876"/>
              <a:ext cx="5230406" cy="1616538"/>
              <a:chOff x="0" y="-38100"/>
              <a:chExt cx="1488534" cy="460054"/>
            </a:xfrm>
          </p:grpSpPr>
          <p:sp>
            <p:nvSpPr>
              <p:cNvPr id="263" name="Google Shape;263;p11"/>
              <p:cNvSpPr/>
              <p:nvPr/>
            </p:nvSpPr>
            <p:spPr>
              <a:xfrm>
                <a:off x="0" y="0"/>
                <a:ext cx="1488534" cy="421954"/>
              </a:xfrm>
              <a:custGeom>
                <a:rect b="b" l="l" r="r" t="t"/>
                <a:pathLst>
                  <a:path extrusionOk="0" h="421954" w="1488534">
                    <a:moveTo>
                      <a:pt x="152610" y="0"/>
                    </a:moveTo>
                    <a:lnTo>
                      <a:pt x="1335924" y="0"/>
                    </a:lnTo>
                    <a:cubicBezTo>
                      <a:pt x="1376399" y="0"/>
                      <a:pt x="1415216" y="16079"/>
                      <a:pt x="1443836" y="44698"/>
                    </a:cubicBezTo>
                    <a:cubicBezTo>
                      <a:pt x="1472455" y="73318"/>
                      <a:pt x="1488534" y="112135"/>
                      <a:pt x="1488534" y="152610"/>
                    </a:cubicBezTo>
                    <a:lnTo>
                      <a:pt x="1488534" y="269344"/>
                    </a:lnTo>
                    <a:cubicBezTo>
                      <a:pt x="1488534" y="309819"/>
                      <a:pt x="1472455" y="348636"/>
                      <a:pt x="1443836" y="377256"/>
                    </a:cubicBezTo>
                    <a:cubicBezTo>
                      <a:pt x="1415216" y="405876"/>
                      <a:pt x="1376399" y="421954"/>
                      <a:pt x="1335924" y="421954"/>
                    </a:cubicBezTo>
                    <a:lnTo>
                      <a:pt x="152610" y="421954"/>
                    </a:lnTo>
                    <a:cubicBezTo>
                      <a:pt x="112135" y="421954"/>
                      <a:pt x="73318" y="405876"/>
                      <a:pt x="44698" y="377256"/>
                    </a:cubicBezTo>
                    <a:cubicBezTo>
                      <a:pt x="16079" y="348636"/>
                      <a:pt x="0" y="309819"/>
                      <a:pt x="0" y="269344"/>
                    </a:cubicBezTo>
                    <a:lnTo>
                      <a:pt x="0" y="152610"/>
                    </a:lnTo>
                    <a:cubicBezTo>
                      <a:pt x="0" y="112135"/>
                      <a:pt x="16079" y="73318"/>
                      <a:pt x="44698" y="44698"/>
                    </a:cubicBezTo>
                    <a:cubicBezTo>
                      <a:pt x="73318" y="16079"/>
                      <a:pt x="112135" y="0"/>
                      <a:pt x="15261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76EE8">
                      <a:alpha val="75686"/>
                    </a:srgbClr>
                  </a:gs>
                  <a:gs pos="100000">
                    <a:srgbClr val="53CAEF">
                      <a:alpha val="75686"/>
                    </a:srgbClr>
                  </a:gs>
                </a:gsLst>
                <a:lin ang="0" scaled="0"/>
              </a:gradFill>
              <a:ln cap="rnd" cmpd="sng" w="66675">
                <a:solidFill>
                  <a:srgbClr val="FFFFFF">
                    <a:alpha val="75294"/>
                  </a:srgbClr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" name="Google Shape;264;p11"/>
              <p:cNvSpPr txBox="1"/>
              <p:nvPr/>
            </p:nvSpPr>
            <p:spPr>
              <a:xfrm>
                <a:off x="0" y="-38100"/>
                <a:ext cx="1488534" cy="4600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1950" lIns="41950" spcFirstLastPara="1" rIns="41950" wrap="square" tIns="4195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5" name="Google Shape;265;p11"/>
            <p:cNvSpPr/>
            <p:nvPr/>
          </p:nvSpPr>
          <p:spPr>
            <a:xfrm>
              <a:off x="682984" y="173915"/>
              <a:ext cx="1134832" cy="1134832"/>
            </a:xfrm>
            <a:custGeom>
              <a:rect b="b" l="l" r="r" t="t"/>
              <a:pathLst>
                <a:path extrusionOk="0" h="1134832" w="1134832">
                  <a:moveTo>
                    <a:pt x="0" y="0"/>
                  </a:moveTo>
                  <a:lnTo>
                    <a:pt x="1134831" y="0"/>
                  </a:lnTo>
                  <a:lnTo>
                    <a:pt x="1134831" y="1134832"/>
                  </a:lnTo>
                  <a:lnTo>
                    <a:pt x="0" y="113483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66" name="Google Shape;266;p11"/>
            <p:cNvSpPr txBox="1"/>
            <p:nvPr/>
          </p:nvSpPr>
          <p:spPr>
            <a:xfrm>
              <a:off x="802543" y="199178"/>
              <a:ext cx="5003688" cy="11875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98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519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正方</a:t>
              </a:r>
              <a:endParaRPr/>
            </a:p>
          </p:txBody>
        </p:sp>
      </p:grpSp>
      <p:grpSp>
        <p:nvGrpSpPr>
          <p:cNvPr id="267" name="Google Shape;267;p11"/>
          <p:cNvGrpSpPr/>
          <p:nvPr/>
        </p:nvGrpSpPr>
        <p:grpSpPr>
          <a:xfrm>
            <a:off x="12619933" y="6729672"/>
            <a:ext cx="4362300" cy="1212404"/>
            <a:chOff x="0" y="-133876"/>
            <a:chExt cx="5816401" cy="1616538"/>
          </a:xfrm>
        </p:grpSpPr>
        <p:grpSp>
          <p:nvGrpSpPr>
            <p:cNvPr id="268" name="Google Shape;268;p11"/>
            <p:cNvGrpSpPr/>
            <p:nvPr/>
          </p:nvGrpSpPr>
          <p:grpSpPr>
            <a:xfrm>
              <a:off x="0" y="-133876"/>
              <a:ext cx="5230406" cy="1616538"/>
              <a:chOff x="0" y="-38100"/>
              <a:chExt cx="1488534" cy="460054"/>
            </a:xfrm>
          </p:grpSpPr>
          <p:sp>
            <p:nvSpPr>
              <p:cNvPr id="269" name="Google Shape;269;p11"/>
              <p:cNvSpPr/>
              <p:nvPr/>
            </p:nvSpPr>
            <p:spPr>
              <a:xfrm>
                <a:off x="0" y="0"/>
                <a:ext cx="1488534" cy="421954"/>
              </a:xfrm>
              <a:custGeom>
                <a:rect b="b" l="l" r="r" t="t"/>
                <a:pathLst>
                  <a:path extrusionOk="0" h="421954" w="1488534">
                    <a:moveTo>
                      <a:pt x="152610" y="0"/>
                    </a:moveTo>
                    <a:lnTo>
                      <a:pt x="1335924" y="0"/>
                    </a:lnTo>
                    <a:cubicBezTo>
                      <a:pt x="1376399" y="0"/>
                      <a:pt x="1415216" y="16079"/>
                      <a:pt x="1443836" y="44698"/>
                    </a:cubicBezTo>
                    <a:cubicBezTo>
                      <a:pt x="1472455" y="73318"/>
                      <a:pt x="1488534" y="112135"/>
                      <a:pt x="1488534" y="152610"/>
                    </a:cubicBezTo>
                    <a:lnTo>
                      <a:pt x="1488534" y="269344"/>
                    </a:lnTo>
                    <a:cubicBezTo>
                      <a:pt x="1488534" y="309819"/>
                      <a:pt x="1472455" y="348636"/>
                      <a:pt x="1443836" y="377256"/>
                    </a:cubicBezTo>
                    <a:cubicBezTo>
                      <a:pt x="1415216" y="405876"/>
                      <a:pt x="1376399" y="421954"/>
                      <a:pt x="1335924" y="421954"/>
                    </a:cubicBezTo>
                    <a:lnTo>
                      <a:pt x="152610" y="421954"/>
                    </a:lnTo>
                    <a:cubicBezTo>
                      <a:pt x="112135" y="421954"/>
                      <a:pt x="73318" y="405876"/>
                      <a:pt x="44698" y="377256"/>
                    </a:cubicBezTo>
                    <a:cubicBezTo>
                      <a:pt x="16079" y="348636"/>
                      <a:pt x="0" y="309819"/>
                      <a:pt x="0" y="269344"/>
                    </a:cubicBezTo>
                    <a:lnTo>
                      <a:pt x="0" y="152610"/>
                    </a:lnTo>
                    <a:cubicBezTo>
                      <a:pt x="0" y="112135"/>
                      <a:pt x="16079" y="73318"/>
                      <a:pt x="44698" y="44698"/>
                    </a:cubicBezTo>
                    <a:cubicBezTo>
                      <a:pt x="73318" y="16079"/>
                      <a:pt x="112135" y="0"/>
                      <a:pt x="15261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929DD">
                      <a:alpha val="75686"/>
                    </a:srgbClr>
                  </a:gs>
                  <a:gs pos="100000">
                    <a:srgbClr val="EC77FA">
                      <a:alpha val="75686"/>
                    </a:srgbClr>
                  </a:gs>
                </a:gsLst>
                <a:lin ang="0" scaled="0"/>
              </a:gradFill>
              <a:ln cap="rnd" cmpd="sng" w="66675">
                <a:solidFill>
                  <a:srgbClr val="FFFFFF">
                    <a:alpha val="75294"/>
                  </a:srgbClr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" name="Google Shape;270;p11"/>
              <p:cNvSpPr txBox="1"/>
              <p:nvPr/>
            </p:nvSpPr>
            <p:spPr>
              <a:xfrm>
                <a:off x="0" y="-38100"/>
                <a:ext cx="1488534" cy="4600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71" name="Google Shape;271;p11"/>
            <p:cNvSpPr/>
            <p:nvPr/>
          </p:nvSpPr>
          <p:spPr>
            <a:xfrm>
              <a:off x="693153" y="160158"/>
              <a:ext cx="1202463" cy="1202463"/>
            </a:xfrm>
            <a:custGeom>
              <a:rect b="b" l="l" r="r" t="t"/>
              <a:pathLst>
                <a:path extrusionOk="0" h="1202463" w="1202463">
                  <a:moveTo>
                    <a:pt x="0" y="0"/>
                  </a:moveTo>
                  <a:lnTo>
                    <a:pt x="1202463" y="0"/>
                  </a:lnTo>
                  <a:lnTo>
                    <a:pt x="1202463" y="1202463"/>
                  </a:lnTo>
                  <a:lnTo>
                    <a:pt x="0" y="120246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72" name="Google Shape;272;p11"/>
            <p:cNvSpPr txBox="1"/>
            <p:nvPr/>
          </p:nvSpPr>
          <p:spPr>
            <a:xfrm>
              <a:off x="1260569" y="194429"/>
              <a:ext cx="4555832" cy="11875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98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519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反方</a:t>
              </a:r>
              <a:endParaRPr/>
            </a:p>
          </p:txBody>
        </p:sp>
      </p:grpSp>
      <p:sp>
        <p:nvSpPr>
          <p:cNvPr id="273" name="Google Shape;273;p11"/>
          <p:cNvSpPr txBox="1"/>
          <p:nvPr/>
        </p:nvSpPr>
        <p:spPr>
          <a:xfrm>
            <a:off x="5479496" y="8758369"/>
            <a:ext cx="10293315" cy="18059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全班同學分成兩組，正反兩方，為題目</a:t>
            </a:r>
            <a:endParaRPr/>
          </a:p>
          <a:p>
            <a:pPr indent="0" lvl="0" marL="0" marR="0" rtl="0" algn="l">
              <a:lnSpc>
                <a:spcPct val="161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「人工智能是否可以取代人類？」</a:t>
            </a:r>
            <a:r>
              <a:rPr b="0" i="0" lang="en-US" sz="34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進行辯論</a:t>
            </a:r>
            <a:endParaRPr/>
          </a:p>
          <a:p>
            <a:pPr indent="0" lvl="0" marL="0" marR="0" rtl="0" algn="l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4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274" name="Google Shape;274;p11"/>
          <p:cNvSpPr txBox="1"/>
          <p:nvPr/>
        </p:nvSpPr>
        <p:spPr>
          <a:xfrm>
            <a:off x="2261670" y="8932676"/>
            <a:ext cx="1903766" cy="7620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99" u="none" cap="none" strike="noStrike">
                <a:solidFill>
                  <a:srgbClr val="3485D7"/>
                </a:solidFill>
                <a:latin typeface="Noto Sans TC"/>
                <a:ea typeface="Noto Sans TC"/>
                <a:cs typeface="Noto Sans TC"/>
                <a:sym typeface="Noto Sans TC"/>
              </a:rPr>
              <a:t>  玩法 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2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280" name="Google Shape;280;p12"/>
          <p:cNvGrpSpPr/>
          <p:nvPr/>
        </p:nvGrpSpPr>
        <p:grpSpPr>
          <a:xfrm>
            <a:off x="6331320" y="2045629"/>
            <a:ext cx="13575809" cy="8699656"/>
            <a:chOff x="0" y="-95250"/>
            <a:chExt cx="3644685" cy="2335589"/>
          </a:xfrm>
        </p:grpSpPr>
        <p:sp>
          <p:nvSpPr>
            <p:cNvPr id="281" name="Google Shape;281;p12"/>
            <p:cNvSpPr/>
            <p:nvPr/>
          </p:nvSpPr>
          <p:spPr>
            <a:xfrm>
              <a:off x="0" y="0"/>
              <a:ext cx="3644685" cy="2240339"/>
            </a:xfrm>
            <a:custGeom>
              <a:rect b="b" l="l" r="r" t="t"/>
              <a:pathLst>
                <a:path extrusionOk="0" h="2240339" w="3644685">
                  <a:moveTo>
                    <a:pt x="33646" y="0"/>
                  </a:moveTo>
                  <a:lnTo>
                    <a:pt x="3611039" y="0"/>
                  </a:lnTo>
                  <a:cubicBezTo>
                    <a:pt x="3619962" y="0"/>
                    <a:pt x="3628520" y="3545"/>
                    <a:pt x="3634830" y="9855"/>
                  </a:cubicBezTo>
                  <a:cubicBezTo>
                    <a:pt x="3641140" y="16165"/>
                    <a:pt x="3644685" y="24723"/>
                    <a:pt x="3644685" y="33646"/>
                  </a:cubicBezTo>
                  <a:lnTo>
                    <a:pt x="3644685" y="2206693"/>
                  </a:lnTo>
                  <a:cubicBezTo>
                    <a:pt x="3644685" y="2215617"/>
                    <a:pt x="3641140" y="2224175"/>
                    <a:pt x="3634830" y="2230485"/>
                  </a:cubicBezTo>
                  <a:cubicBezTo>
                    <a:pt x="3628520" y="2236794"/>
                    <a:pt x="3619962" y="2240339"/>
                    <a:pt x="3611039" y="2240339"/>
                  </a:cubicBezTo>
                  <a:lnTo>
                    <a:pt x="33646" y="2240339"/>
                  </a:lnTo>
                  <a:cubicBezTo>
                    <a:pt x="24723" y="2240339"/>
                    <a:pt x="16165" y="2236794"/>
                    <a:pt x="9855" y="2230485"/>
                  </a:cubicBezTo>
                  <a:cubicBezTo>
                    <a:pt x="3545" y="2224175"/>
                    <a:pt x="0" y="2215617"/>
                    <a:pt x="0" y="2206693"/>
                  </a:cubicBezTo>
                  <a:lnTo>
                    <a:pt x="0" y="33646"/>
                  </a:lnTo>
                  <a:cubicBezTo>
                    <a:pt x="0" y="24723"/>
                    <a:pt x="3545" y="16165"/>
                    <a:pt x="9855" y="9855"/>
                  </a:cubicBezTo>
                  <a:cubicBezTo>
                    <a:pt x="16165" y="3545"/>
                    <a:pt x="24723" y="0"/>
                    <a:pt x="33646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12"/>
            <p:cNvSpPr txBox="1"/>
            <p:nvPr/>
          </p:nvSpPr>
          <p:spPr>
            <a:xfrm>
              <a:off x="0" y="-95250"/>
              <a:ext cx="3644684" cy="23355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3" name="Google Shape;283;p12"/>
          <p:cNvSpPr txBox="1"/>
          <p:nvPr/>
        </p:nvSpPr>
        <p:spPr>
          <a:xfrm>
            <a:off x="7349862" y="3391794"/>
            <a:ext cx="12815157" cy="60646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3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人工智能可以取代人類的方面：</a:t>
            </a:r>
            <a:endParaRPr/>
          </a:p>
          <a:p>
            <a:pPr indent="0" lvl="0" marL="0" marR="0" rtl="0" algn="l">
              <a:lnSpc>
                <a:spcPct val="1215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73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470385" lvl="1" marL="940770" marR="0" rtl="0" algn="l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357"/>
              <a:buFont typeface="Arial"/>
              <a:buChar char="•"/>
            </a:pPr>
            <a:r>
              <a:rPr b="0" i="0" lang="en-US" sz="435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減少</a:t>
            </a:r>
            <a:r>
              <a:rPr b="0" i="0" lang="en-US" sz="4357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成本</a:t>
            </a:r>
            <a:endParaRPr/>
          </a:p>
          <a:p>
            <a:pPr indent="-470385" lvl="1" marL="940770" marR="0" rtl="0" algn="l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357"/>
              <a:buFont typeface="Arial"/>
              <a:buChar char="•"/>
            </a:pPr>
            <a:r>
              <a:rPr b="0" i="0" lang="en-US" sz="435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可以更</a:t>
            </a:r>
            <a:r>
              <a:rPr b="0" i="0" lang="en-US" sz="4357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長時間</a:t>
            </a:r>
            <a:r>
              <a:rPr b="0" i="0" lang="en-US" sz="435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工作</a:t>
            </a:r>
            <a:endParaRPr/>
          </a:p>
          <a:p>
            <a:pPr indent="-470385" lvl="1" marL="940770" marR="0" rtl="0" algn="l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357"/>
              <a:buFont typeface="Arial"/>
              <a:buChar char="•"/>
            </a:pPr>
            <a:r>
              <a:rPr b="0" i="0" lang="en-US" sz="435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回覆更即時</a:t>
            </a:r>
            <a:r>
              <a:rPr b="0" i="0" lang="en-US" sz="4357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快捷</a:t>
            </a:r>
            <a:endParaRPr/>
          </a:p>
          <a:p>
            <a:pPr indent="-470385" lvl="1" marL="940770" marR="0" rtl="0" algn="l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357"/>
              <a:buFont typeface="Arial"/>
              <a:buChar char="•"/>
            </a:pPr>
            <a:r>
              <a:rPr b="0" i="0" lang="en-US" sz="435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提供</a:t>
            </a:r>
            <a:r>
              <a:rPr b="0" i="0" lang="en-US" sz="4357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新穎的點子</a:t>
            </a:r>
            <a:endParaRPr/>
          </a:p>
          <a:p>
            <a:pPr indent="-470385" lvl="1" marL="940770" marR="0" rtl="0" algn="l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357"/>
              <a:buFont typeface="Arial"/>
              <a:buChar char="•"/>
            </a:pPr>
            <a:r>
              <a:rPr b="0" i="0" lang="en-US" sz="435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取代人類進行</a:t>
            </a:r>
            <a:r>
              <a:rPr b="0" i="0" lang="en-US" sz="4357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危險工作</a:t>
            </a:r>
            <a:endParaRPr/>
          </a:p>
          <a:p>
            <a:pPr indent="0" lvl="0" marL="0" marR="0" rtl="0" algn="l">
              <a:lnSpc>
                <a:spcPct val="11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357" u="none" cap="none" strike="noStrike">
              <a:solidFill>
                <a:srgbClr val="F4DB37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grpSp>
        <p:nvGrpSpPr>
          <p:cNvPr id="284" name="Google Shape;284;p12"/>
          <p:cNvGrpSpPr/>
          <p:nvPr/>
        </p:nvGrpSpPr>
        <p:grpSpPr>
          <a:xfrm>
            <a:off x="3139916" y="-3797089"/>
            <a:ext cx="12008168" cy="5638959"/>
            <a:chOff x="0" y="-28575"/>
            <a:chExt cx="3162645" cy="1485158"/>
          </a:xfrm>
        </p:grpSpPr>
        <p:sp>
          <p:nvSpPr>
            <p:cNvPr id="285" name="Google Shape;285;p12"/>
            <p:cNvSpPr/>
            <p:nvPr/>
          </p:nvSpPr>
          <p:spPr>
            <a:xfrm>
              <a:off x="0" y="0"/>
              <a:ext cx="3162645" cy="1456583"/>
            </a:xfrm>
            <a:custGeom>
              <a:rect b="b" l="l" r="r" t="t"/>
              <a:pathLst>
                <a:path extrusionOk="0" h="1456583" w="3162645">
                  <a:moveTo>
                    <a:pt x="56735" y="0"/>
                  </a:moveTo>
                  <a:lnTo>
                    <a:pt x="3105909" y="0"/>
                  </a:lnTo>
                  <a:cubicBezTo>
                    <a:pt x="3137244" y="0"/>
                    <a:pt x="3162645" y="25401"/>
                    <a:pt x="3162645" y="56735"/>
                  </a:cubicBezTo>
                  <a:lnTo>
                    <a:pt x="3162645" y="1399848"/>
                  </a:lnTo>
                  <a:cubicBezTo>
                    <a:pt x="3162645" y="1414895"/>
                    <a:pt x="3156667" y="1429326"/>
                    <a:pt x="3146028" y="1439966"/>
                  </a:cubicBezTo>
                  <a:cubicBezTo>
                    <a:pt x="3135387" y="1450606"/>
                    <a:pt x="3120957" y="1456583"/>
                    <a:pt x="3105909" y="1456583"/>
                  </a:cubicBezTo>
                  <a:lnTo>
                    <a:pt x="56735" y="1456583"/>
                  </a:lnTo>
                  <a:cubicBezTo>
                    <a:pt x="41688" y="1456583"/>
                    <a:pt x="27257" y="1450606"/>
                    <a:pt x="16617" y="1439966"/>
                  </a:cubicBezTo>
                  <a:cubicBezTo>
                    <a:pt x="5977" y="1429326"/>
                    <a:pt x="0" y="1414895"/>
                    <a:pt x="0" y="1399848"/>
                  </a:cubicBezTo>
                  <a:lnTo>
                    <a:pt x="0" y="56735"/>
                  </a:lnTo>
                  <a:cubicBezTo>
                    <a:pt x="0" y="41688"/>
                    <a:pt x="5977" y="27257"/>
                    <a:pt x="16617" y="16617"/>
                  </a:cubicBezTo>
                  <a:cubicBezTo>
                    <a:pt x="27257" y="5977"/>
                    <a:pt x="41688" y="0"/>
                    <a:pt x="56735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path path="circle">
                <a:fillToRect b="100%" r="100%"/>
              </a:path>
              <a:tileRect l="-10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12"/>
            <p:cNvSpPr txBox="1"/>
            <p:nvPr/>
          </p:nvSpPr>
          <p:spPr>
            <a:xfrm>
              <a:off x="0" y="-28575"/>
              <a:ext cx="3162645" cy="14851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7" name="Google Shape;287;p12"/>
          <p:cNvSpPr txBox="1"/>
          <p:nvPr/>
        </p:nvSpPr>
        <p:spPr>
          <a:xfrm>
            <a:off x="0" y="516558"/>
            <a:ext cx="18288000" cy="10837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人工智能辯論擂台</a:t>
            </a:r>
            <a:endParaRPr/>
          </a:p>
        </p:txBody>
      </p:sp>
      <p:grpSp>
        <p:nvGrpSpPr>
          <p:cNvPr id="288" name="Google Shape;288;p12"/>
          <p:cNvGrpSpPr/>
          <p:nvPr/>
        </p:nvGrpSpPr>
        <p:grpSpPr>
          <a:xfrm>
            <a:off x="1305767" y="3247288"/>
            <a:ext cx="4354673" cy="5266287"/>
            <a:chOff x="0" y="0"/>
            <a:chExt cx="5806231" cy="7021717"/>
          </a:xfrm>
        </p:grpSpPr>
        <p:sp>
          <p:nvSpPr>
            <p:cNvPr id="289" name="Google Shape;289;p12"/>
            <p:cNvSpPr/>
            <p:nvPr/>
          </p:nvSpPr>
          <p:spPr>
            <a:xfrm flipH="1">
              <a:off x="132225" y="0"/>
              <a:ext cx="4920666" cy="4976653"/>
            </a:xfrm>
            <a:custGeom>
              <a:rect b="b" l="l" r="r" t="t"/>
              <a:pathLst>
                <a:path extrusionOk="0" h="4976653" w="4920666">
                  <a:moveTo>
                    <a:pt x="4920666" y="0"/>
                  </a:moveTo>
                  <a:lnTo>
                    <a:pt x="0" y="0"/>
                  </a:lnTo>
                  <a:lnTo>
                    <a:pt x="0" y="4976653"/>
                  </a:lnTo>
                  <a:lnTo>
                    <a:pt x="4920666" y="4976653"/>
                  </a:lnTo>
                  <a:lnTo>
                    <a:pt x="4920666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290" name="Google Shape;290;p12"/>
            <p:cNvGrpSpPr/>
            <p:nvPr/>
          </p:nvGrpSpPr>
          <p:grpSpPr>
            <a:xfrm>
              <a:off x="0" y="5405179"/>
              <a:ext cx="5230406" cy="1616538"/>
              <a:chOff x="0" y="-38100"/>
              <a:chExt cx="1488534" cy="460054"/>
            </a:xfrm>
          </p:grpSpPr>
          <p:sp>
            <p:nvSpPr>
              <p:cNvPr id="291" name="Google Shape;291;p12"/>
              <p:cNvSpPr/>
              <p:nvPr/>
            </p:nvSpPr>
            <p:spPr>
              <a:xfrm>
                <a:off x="0" y="0"/>
                <a:ext cx="1488534" cy="421954"/>
              </a:xfrm>
              <a:custGeom>
                <a:rect b="b" l="l" r="r" t="t"/>
                <a:pathLst>
                  <a:path extrusionOk="0" h="421954" w="1488534">
                    <a:moveTo>
                      <a:pt x="152610" y="0"/>
                    </a:moveTo>
                    <a:lnTo>
                      <a:pt x="1335924" y="0"/>
                    </a:lnTo>
                    <a:cubicBezTo>
                      <a:pt x="1376399" y="0"/>
                      <a:pt x="1415216" y="16079"/>
                      <a:pt x="1443836" y="44698"/>
                    </a:cubicBezTo>
                    <a:cubicBezTo>
                      <a:pt x="1472455" y="73318"/>
                      <a:pt x="1488534" y="112135"/>
                      <a:pt x="1488534" y="152610"/>
                    </a:cubicBezTo>
                    <a:lnTo>
                      <a:pt x="1488534" y="269344"/>
                    </a:lnTo>
                    <a:cubicBezTo>
                      <a:pt x="1488534" y="309819"/>
                      <a:pt x="1472455" y="348636"/>
                      <a:pt x="1443836" y="377256"/>
                    </a:cubicBezTo>
                    <a:cubicBezTo>
                      <a:pt x="1415216" y="405876"/>
                      <a:pt x="1376399" y="421954"/>
                      <a:pt x="1335924" y="421954"/>
                    </a:cubicBezTo>
                    <a:lnTo>
                      <a:pt x="152610" y="421954"/>
                    </a:lnTo>
                    <a:cubicBezTo>
                      <a:pt x="112135" y="421954"/>
                      <a:pt x="73318" y="405876"/>
                      <a:pt x="44698" y="377256"/>
                    </a:cubicBezTo>
                    <a:cubicBezTo>
                      <a:pt x="16079" y="348636"/>
                      <a:pt x="0" y="309819"/>
                      <a:pt x="0" y="269344"/>
                    </a:cubicBezTo>
                    <a:lnTo>
                      <a:pt x="0" y="152610"/>
                    </a:lnTo>
                    <a:cubicBezTo>
                      <a:pt x="0" y="112135"/>
                      <a:pt x="16079" y="73318"/>
                      <a:pt x="44698" y="44698"/>
                    </a:cubicBezTo>
                    <a:cubicBezTo>
                      <a:pt x="73318" y="16079"/>
                      <a:pt x="112135" y="0"/>
                      <a:pt x="15261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76EE8">
                      <a:alpha val="75686"/>
                    </a:srgbClr>
                  </a:gs>
                  <a:gs pos="100000">
                    <a:srgbClr val="53CAEF">
                      <a:alpha val="75686"/>
                    </a:srgbClr>
                  </a:gs>
                </a:gsLst>
                <a:lin ang="0" scaled="0"/>
              </a:gradFill>
              <a:ln cap="rnd" cmpd="sng" w="66675">
                <a:solidFill>
                  <a:srgbClr val="FFFFFF">
                    <a:alpha val="75294"/>
                  </a:srgbClr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2" name="Google Shape;292;p12"/>
              <p:cNvSpPr txBox="1"/>
              <p:nvPr/>
            </p:nvSpPr>
            <p:spPr>
              <a:xfrm>
                <a:off x="0" y="-38100"/>
                <a:ext cx="1488534" cy="4600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1950" lIns="41950" spcFirstLastPara="1" rIns="41950" wrap="square" tIns="4195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93" name="Google Shape;293;p12"/>
            <p:cNvSpPr/>
            <p:nvPr/>
          </p:nvSpPr>
          <p:spPr>
            <a:xfrm>
              <a:off x="682984" y="5712970"/>
              <a:ext cx="1134832" cy="1134832"/>
            </a:xfrm>
            <a:custGeom>
              <a:rect b="b" l="l" r="r" t="t"/>
              <a:pathLst>
                <a:path extrusionOk="0" h="1134832" w="1134832">
                  <a:moveTo>
                    <a:pt x="0" y="0"/>
                  </a:moveTo>
                  <a:lnTo>
                    <a:pt x="1134831" y="0"/>
                  </a:lnTo>
                  <a:lnTo>
                    <a:pt x="1134831" y="1134831"/>
                  </a:lnTo>
                  <a:lnTo>
                    <a:pt x="0" y="113483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94" name="Google Shape;294;p12"/>
            <p:cNvSpPr txBox="1"/>
            <p:nvPr/>
          </p:nvSpPr>
          <p:spPr>
            <a:xfrm>
              <a:off x="802543" y="5738233"/>
              <a:ext cx="5003688" cy="11875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98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519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正方</a:t>
              </a: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3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300" name="Google Shape;300;p13"/>
          <p:cNvGrpSpPr/>
          <p:nvPr/>
        </p:nvGrpSpPr>
        <p:grpSpPr>
          <a:xfrm>
            <a:off x="-1784524" y="1976604"/>
            <a:ext cx="13575809" cy="8783155"/>
            <a:chOff x="0" y="-95250"/>
            <a:chExt cx="3644685" cy="2358006"/>
          </a:xfrm>
        </p:grpSpPr>
        <p:sp>
          <p:nvSpPr>
            <p:cNvPr id="301" name="Google Shape;301;p13"/>
            <p:cNvSpPr/>
            <p:nvPr/>
          </p:nvSpPr>
          <p:spPr>
            <a:xfrm>
              <a:off x="0" y="0"/>
              <a:ext cx="3644685" cy="2262756"/>
            </a:xfrm>
            <a:custGeom>
              <a:rect b="b" l="l" r="r" t="t"/>
              <a:pathLst>
                <a:path extrusionOk="0" h="2262756" w="3644685">
                  <a:moveTo>
                    <a:pt x="33646" y="0"/>
                  </a:moveTo>
                  <a:lnTo>
                    <a:pt x="3611039" y="0"/>
                  </a:lnTo>
                  <a:cubicBezTo>
                    <a:pt x="3619962" y="0"/>
                    <a:pt x="3628520" y="3545"/>
                    <a:pt x="3634830" y="9855"/>
                  </a:cubicBezTo>
                  <a:cubicBezTo>
                    <a:pt x="3641140" y="16165"/>
                    <a:pt x="3644685" y="24723"/>
                    <a:pt x="3644685" y="33646"/>
                  </a:cubicBezTo>
                  <a:lnTo>
                    <a:pt x="3644685" y="2229110"/>
                  </a:lnTo>
                  <a:cubicBezTo>
                    <a:pt x="3644685" y="2238034"/>
                    <a:pt x="3641140" y="2246592"/>
                    <a:pt x="3634830" y="2252901"/>
                  </a:cubicBezTo>
                  <a:cubicBezTo>
                    <a:pt x="3628520" y="2259211"/>
                    <a:pt x="3619962" y="2262756"/>
                    <a:pt x="3611039" y="2262756"/>
                  </a:cubicBezTo>
                  <a:lnTo>
                    <a:pt x="33646" y="2262756"/>
                  </a:lnTo>
                  <a:cubicBezTo>
                    <a:pt x="15064" y="2262756"/>
                    <a:pt x="0" y="2247692"/>
                    <a:pt x="0" y="2229110"/>
                  </a:cubicBezTo>
                  <a:lnTo>
                    <a:pt x="0" y="33646"/>
                  </a:lnTo>
                  <a:cubicBezTo>
                    <a:pt x="0" y="24723"/>
                    <a:pt x="3545" y="16165"/>
                    <a:pt x="9855" y="9855"/>
                  </a:cubicBezTo>
                  <a:cubicBezTo>
                    <a:pt x="16165" y="3545"/>
                    <a:pt x="24723" y="0"/>
                    <a:pt x="33646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13"/>
            <p:cNvSpPr txBox="1"/>
            <p:nvPr/>
          </p:nvSpPr>
          <p:spPr>
            <a:xfrm>
              <a:off x="0" y="-95250"/>
              <a:ext cx="3644684" cy="23580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3" name="Google Shape;303;p13"/>
          <p:cNvSpPr txBox="1"/>
          <p:nvPr/>
        </p:nvSpPr>
        <p:spPr>
          <a:xfrm>
            <a:off x="641424" y="3152038"/>
            <a:ext cx="10786488" cy="53112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人工智能未能取代人類的方面：</a:t>
            </a:r>
            <a:endParaRPr/>
          </a:p>
          <a:p>
            <a:pPr indent="0" lvl="0" marL="0" marR="0" rtl="0" algn="l">
              <a:lnSpc>
                <a:spcPct val="1215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878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453270" lvl="1" marL="906541" marR="0" rtl="0" algn="l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98"/>
              <a:buFont typeface="Arial"/>
              <a:buChar char="•"/>
            </a:pPr>
            <a:r>
              <a:rPr b="0" i="0" lang="en-US" sz="419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有機會</a:t>
            </a:r>
            <a:r>
              <a:rPr b="0" i="0" lang="en-US" sz="4198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損耗</a:t>
            </a:r>
            <a:r>
              <a:rPr b="0" i="0" lang="en-US" sz="419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和出錯，需要人類修復</a:t>
            </a:r>
            <a:endParaRPr/>
          </a:p>
          <a:p>
            <a:pPr indent="-453270" lvl="1" marL="906541" marR="0" rtl="0" algn="l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98"/>
              <a:buFont typeface="Arial"/>
              <a:buChar char="•"/>
            </a:pPr>
            <a:r>
              <a:rPr b="0" i="0" lang="en-US" sz="419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缺乏人類</a:t>
            </a:r>
            <a:r>
              <a:rPr b="0" i="0" lang="en-US" sz="4198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情感</a:t>
            </a:r>
            <a:r>
              <a:rPr b="0" i="0" lang="en-US" sz="419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，無法像真人般交流談心</a:t>
            </a:r>
            <a:endParaRPr/>
          </a:p>
          <a:p>
            <a:pPr indent="-453270" lvl="1" marL="906541" marR="0" rtl="0" algn="l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98"/>
              <a:buFont typeface="Arial"/>
              <a:buChar char="•"/>
            </a:pPr>
            <a:r>
              <a:rPr b="0" i="0" lang="en-US" sz="419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欠缺人類</a:t>
            </a:r>
            <a:r>
              <a:rPr b="0" i="0" lang="en-US" sz="4198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創造力</a:t>
            </a:r>
            <a:r>
              <a:rPr b="0" i="0" lang="en-US" sz="419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，無法駕馭無指令的創作</a:t>
            </a:r>
            <a:endParaRPr/>
          </a:p>
          <a:p>
            <a:pPr indent="-453270" lvl="1" marL="906541" marR="0" rtl="0" algn="l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98"/>
              <a:buFont typeface="Arial"/>
              <a:buChar char="•"/>
            </a:pPr>
            <a:r>
              <a:rPr b="0" i="0" lang="en-US" sz="419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沒有人的</a:t>
            </a:r>
            <a:r>
              <a:rPr b="0" i="0" lang="en-US" sz="4198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管理決策力</a:t>
            </a:r>
            <a:r>
              <a:rPr b="0" i="0" lang="en-US" sz="419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 </a:t>
            </a:r>
            <a:endParaRPr/>
          </a:p>
          <a:p>
            <a:pPr indent="-453270" lvl="1" marL="906541" marR="0" rtl="0" algn="l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98"/>
              <a:buFont typeface="Arial"/>
              <a:buChar char="•"/>
            </a:pPr>
            <a:r>
              <a:rPr b="0" i="0" lang="en-US" sz="419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行為未必符合倫理道德</a:t>
            </a:r>
            <a:endParaRPr/>
          </a:p>
        </p:txBody>
      </p:sp>
      <p:grpSp>
        <p:nvGrpSpPr>
          <p:cNvPr id="304" name="Google Shape;304;p13"/>
          <p:cNvGrpSpPr/>
          <p:nvPr/>
        </p:nvGrpSpPr>
        <p:grpSpPr>
          <a:xfrm>
            <a:off x="3139916" y="-3797089"/>
            <a:ext cx="12008168" cy="5638959"/>
            <a:chOff x="0" y="-28575"/>
            <a:chExt cx="3162645" cy="1485158"/>
          </a:xfrm>
        </p:grpSpPr>
        <p:sp>
          <p:nvSpPr>
            <p:cNvPr id="305" name="Google Shape;305;p13"/>
            <p:cNvSpPr/>
            <p:nvPr/>
          </p:nvSpPr>
          <p:spPr>
            <a:xfrm>
              <a:off x="0" y="0"/>
              <a:ext cx="3162645" cy="1456583"/>
            </a:xfrm>
            <a:custGeom>
              <a:rect b="b" l="l" r="r" t="t"/>
              <a:pathLst>
                <a:path extrusionOk="0" h="1456583" w="3162645">
                  <a:moveTo>
                    <a:pt x="56735" y="0"/>
                  </a:moveTo>
                  <a:lnTo>
                    <a:pt x="3105909" y="0"/>
                  </a:lnTo>
                  <a:cubicBezTo>
                    <a:pt x="3137244" y="0"/>
                    <a:pt x="3162645" y="25401"/>
                    <a:pt x="3162645" y="56735"/>
                  </a:cubicBezTo>
                  <a:lnTo>
                    <a:pt x="3162645" y="1399848"/>
                  </a:lnTo>
                  <a:cubicBezTo>
                    <a:pt x="3162645" y="1414895"/>
                    <a:pt x="3156667" y="1429326"/>
                    <a:pt x="3146028" y="1439966"/>
                  </a:cubicBezTo>
                  <a:cubicBezTo>
                    <a:pt x="3135387" y="1450606"/>
                    <a:pt x="3120957" y="1456583"/>
                    <a:pt x="3105909" y="1456583"/>
                  </a:cubicBezTo>
                  <a:lnTo>
                    <a:pt x="56735" y="1456583"/>
                  </a:lnTo>
                  <a:cubicBezTo>
                    <a:pt x="41688" y="1456583"/>
                    <a:pt x="27257" y="1450606"/>
                    <a:pt x="16617" y="1439966"/>
                  </a:cubicBezTo>
                  <a:cubicBezTo>
                    <a:pt x="5977" y="1429326"/>
                    <a:pt x="0" y="1414895"/>
                    <a:pt x="0" y="1399848"/>
                  </a:cubicBezTo>
                  <a:lnTo>
                    <a:pt x="0" y="56735"/>
                  </a:lnTo>
                  <a:cubicBezTo>
                    <a:pt x="0" y="41688"/>
                    <a:pt x="5977" y="27257"/>
                    <a:pt x="16617" y="16617"/>
                  </a:cubicBezTo>
                  <a:cubicBezTo>
                    <a:pt x="27257" y="5977"/>
                    <a:pt x="41688" y="0"/>
                    <a:pt x="56735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path path="circle">
                <a:fillToRect b="100%" r="100%"/>
              </a:path>
              <a:tileRect l="-10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13"/>
            <p:cNvSpPr txBox="1"/>
            <p:nvPr/>
          </p:nvSpPr>
          <p:spPr>
            <a:xfrm>
              <a:off x="0" y="-28575"/>
              <a:ext cx="3162645" cy="14851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7" name="Google Shape;307;p13"/>
          <p:cNvSpPr txBox="1"/>
          <p:nvPr/>
        </p:nvSpPr>
        <p:spPr>
          <a:xfrm>
            <a:off x="0" y="516558"/>
            <a:ext cx="18288000" cy="10837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人工智能辯論擂台</a:t>
            </a:r>
            <a:endParaRPr/>
          </a:p>
        </p:txBody>
      </p:sp>
      <p:grpSp>
        <p:nvGrpSpPr>
          <p:cNvPr id="308" name="Google Shape;308;p13"/>
          <p:cNvGrpSpPr/>
          <p:nvPr/>
        </p:nvGrpSpPr>
        <p:grpSpPr>
          <a:xfrm>
            <a:off x="12966934" y="3247288"/>
            <a:ext cx="4362300" cy="5266287"/>
            <a:chOff x="0" y="0"/>
            <a:chExt cx="5816401" cy="7021717"/>
          </a:xfrm>
        </p:grpSpPr>
        <p:sp>
          <p:nvSpPr>
            <p:cNvPr id="309" name="Google Shape;309;p13"/>
            <p:cNvSpPr/>
            <p:nvPr/>
          </p:nvSpPr>
          <p:spPr>
            <a:xfrm>
              <a:off x="211630" y="0"/>
              <a:ext cx="4920666" cy="4976653"/>
            </a:xfrm>
            <a:custGeom>
              <a:rect b="b" l="l" r="r" t="t"/>
              <a:pathLst>
                <a:path extrusionOk="0" h="4976653" w="4920666">
                  <a:moveTo>
                    <a:pt x="0" y="0"/>
                  </a:moveTo>
                  <a:lnTo>
                    <a:pt x="4920666" y="0"/>
                  </a:lnTo>
                  <a:lnTo>
                    <a:pt x="4920666" y="4976653"/>
                  </a:lnTo>
                  <a:lnTo>
                    <a:pt x="0" y="497665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310" name="Google Shape;310;p13"/>
            <p:cNvGrpSpPr/>
            <p:nvPr/>
          </p:nvGrpSpPr>
          <p:grpSpPr>
            <a:xfrm>
              <a:off x="0" y="5405179"/>
              <a:ext cx="5230406" cy="1616538"/>
              <a:chOff x="0" y="-38100"/>
              <a:chExt cx="1488534" cy="460054"/>
            </a:xfrm>
          </p:grpSpPr>
          <p:sp>
            <p:nvSpPr>
              <p:cNvPr id="311" name="Google Shape;311;p13"/>
              <p:cNvSpPr/>
              <p:nvPr/>
            </p:nvSpPr>
            <p:spPr>
              <a:xfrm>
                <a:off x="0" y="0"/>
                <a:ext cx="1488534" cy="421954"/>
              </a:xfrm>
              <a:custGeom>
                <a:rect b="b" l="l" r="r" t="t"/>
                <a:pathLst>
                  <a:path extrusionOk="0" h="421954" w="1488534">
                    <a:moveTo>
                      <a:pt x="152610" y="0"/>
                    </a:moveTo>
                    <a:lnTo>
                      <a:pt x="1335924" y="0"/>
                    </a:lnTo>
                    <a:cubicBezTo>
                      <a:pt x="1376399" y="0"/>
                      <a:pt x="1415216" y="16079"/>
                      <a:pt x="1443836" y="44698"/>
                    </a:cubicBezTo>
                    <a:cubicBezTo>
                      <a:pt x="1472455" y="73318"/>
                      <a:pt x="1488534" y="112135"/>
                      <a:pt x="1488534" y="152610"/>
                    </a:cubicBezTo>
                    <a:lnTo>
                      <a:pt x="1488534" y="269344"/>
                    </a:lnTo>
                    <a:cubicBezTo>
                      <a:pt x="1488534" y="309819"/>
                      <a:pt x="1472455" y="348636"/>
                      <a:pt x="1443836" y="377256"/>
                    </a:cubicBezTo>
                    <a:cubicBezTo>
                      <a:pt x="1415216" y="405876"/>
                      <a:pt x="1376399" y="421954"/>
                      <a:pt x="1335924" y="421954"/>
                    </a:cubicBezTo>
                    <a:lnTo>
                      <a:pt x="152610" y="421954"/>
                    </a:lnTo>
                    <a:cubicBezTo>
                      <a:pt x="112135" y="421954"/>
                      <a:pt x="73318" y="405876"/>
                      <a:pt x="44698" y="377256"/>
                    </a:cubicBezTo>
                    <a:cubicBezTo>
                      <a:pt x="16079" y="348636"/>
                      <a:pt x="0" y="309819"/>
                      <a:pt x="0" y="269344"/>
                    </a:cubicBezTo>
                    <a:lnTo>
                      <a:pt x="0" y="152610"/>
                    </a:lnTo>
                    <a:cubicBezTo>
                      <a:pt x="0" y="112135"/>
                      <a:pt x="16079" y="73318"/>
                      <a:pt x="44698" y="44698"/>
                    </a:cubicBezTo>
                    <a:cubicBezTo>
                      <a:pt x="73318" y="16079"/>
                      <a:pt x="112135" y="0"/>
                      <a:pt x="15261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929DD">
                      <a:alpha val="75686"/>
                    </a:srgbClr>
                  </a:gs>
                  <a:gs pos="100000">
                    <a:srgbClr val="EC77FA">
                      <a:alpha val="75686"/>
                    </a:srgbClr>
                  </a:gs>
                </a:gsLst>
                <a:lin ang="0" scaled="0"/>
              </a:gradFill>
              <a:ln cap="rnd" cmpd="sng" w="66675">
                <a:solidFill>
                  <a:srgbClr val="FFFFFF">
                    <a:alpha val="75294"/>
                  </a:srgbClr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2" name="Google Shape;312;p13"/>
              <p:cNvSpPr txBox="1"/>
              <p:nvPr/>
            </p:nvSpPr>
            <p:spPr>
              <a:xfrm>
                <a:off x="0" y="-38100"/>
                <a:ext cx="1488534" cy="4600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13" name="Google Shape;313;p13"/>
            <p:cNvSpPr/>
            <p:nvPr/>
          </p:nvSpPr>
          <p:spPr>
            <a:xfrm>
              <a:off x="693153" y="5699213"/>
              <a:ext cx="1202463" cy="1202463"/>
            </a:xfrm>
            <a:custGeom>
              <a:rect b="b" l="l" r="r" t="t"/>
              <a:pathLst>
                <a:path extrusionOk="0" h="1202463" w="1202463">
                  <a:moveTo>
                    <a:pt x="0" y="0"/>
                  </a:moveTo>
                  <a:lnTo>
                    <a:pt x="1202463" y="0"/>
                  </a:lnTo>
                  <a:lnTo>
                    <a:pt x="1202463" y="1202463"/>
                  </a:lnTo>
                  <a:lnTo>
                    <a:pt x="0" y="120246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4" name="Google Shape;314;p13"/>
            <p:cNvSpPr txBox="1"/>
            <p:nvPr/>
          </p:nvSpPr>
          <p:spPr>
            <a:xfrm>
              <a:off x="1260569" y="5733483"/>
              <a:ext cx="4555832" cy="11875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98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519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反方</a:t>
              </a:r>
              <a:endParaRPr/>
            </a:p>
          </p:txBody>
        </p:sp>
      </p:grpSp>
      <p:sp>
        <p:nvSpPr>
          <p:cNvPr id="315" name="Google Shape;315;p13"/>
          <p:cNvSpPr txBox="1"/>
          <p:nvPr/>
        </p:nvSpPr>
        <p:spPr>
          <a:xfrm>
            <a:off x="-487324" y="9180700"/>
            <a:ext cx="11682000" cy="7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788" u="none" cap="none" strike="noStrike">
                <a:solidFill>
                  <a:srgbClr val="0FFFFA"/>
                </a:solidFill>
                <a:latin typeface="Noto Sans TC"/>
                <a:ea typeface="Noto Sans TC"/>
                <a:cs typeface="Noto Sans TC"/>
                <a:sym typeface="Noto Sans TC"/>
              </a:rPr>
              <a:t>AI不能完全取代人類，而是協助人類！</a:t>
            </a:r>
            <a:endParaRPr/>
          </a:p>
        </p:txBody>
      </p:sp>
      <p:sp>
        <p:nvSpPr>
          <p:cNvPr id="316" name="Google Shape;316;p13"/>
          <p:cNvSpPr txBox="1"/>
          <p:nvPr/>
        </p:nvSpPr>
        <p:spPr>
          <a:xfrm>
            <a:off x="12224832" y="9431095"/>
            <a:ext cx="5375225" cy="2832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D3FE6"/>
                </a:solidFill>
                <a:latin typeface="Arimo"/>
                <a:ea typeface="Arimo"/>
                <a:cs typeface="Arimo"/>
                <a:sym typeface="Arimo"/>
              </a:rPr>
              <a:t>參考：</a:t>
            </a:r>
            <a:r>
              <a:rPr b="0" i="0" lang="en-US" sz="1600" u="sng" cap="none" strike="noStrike">
                <a:solidFill>
                  <a:srgbClr val="0D3FE6"/>
                </a:solidFill>
                <a:latin typeface="Arimo"/>
                <a:ea typeface="Arimo"/>
                <a:cs typeface="Arimo"/>
                <a:sym typeface="Arimo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https://web.cheers.com.tw/issue/2017/ai/article/3.php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4"/>
          <p:cNvSpPr/>
          <p:nvPr/>
        </p:nvSpPr>
        <p:spPr>
          <a:xfrm>
            <a:off x="-524372" y="0"/>
            <a:ext cx="20155030" cy="10403980"/>
          </a:xfrm>
          <a:custGeom>
            <a:rect b="b" l="l" r="r" t="t"/>
            <a:pathLst>
              <a:path extrusionOk="0" h="10403980" w="20155030">
                <a:moveTo>
                  <a:pt x="0" y="0"/>
                </a:moveTo>
                <a:lnTo>
                  <a:pt x="20155030" y="0"/>
                </a:lnTo>
                <a:lnTo>
                  <a:pt x="20155030" y="10403980"/>
                </a:lnTo>
                <a:lnTo>
                  <a:pt x="0" y="104039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-13760" t="0"/>
            </a:stretch>
          </a:blipFill>
          <a:ln>
            <a:noFill/>
          </a:ln>
        </p:spPr>
      </p:sp>
      <p:sp>
        <p:nvSpPr>
          <p:cNvPr id="322" name="Google Shape;322;p14"/>
          <p:cNvSpPr txBox="1"/>
          <p:nvPr/>
        </p:nvSpPr>
        <p:spPr>
          <a:xfrm>
            <a:off x="1309192" y="2206489"/>
            <a:ext cx="6725265" cy="42237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951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人工智能在</a:t>
            </a:r>
            <a:endParaRPr/>
          </a:p>
          <a:p>
            <a:pPr indent="0" lvl="0" marL="0" marR="0" rtl="0" algn="l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951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現階段的</a:t>
            </a:r>
            <a:endParaRPr/>
          </a:p>
          <a:p>
            <a:pPr indent="0" lvl="0" marL="0" marR="0" rtl="0" algn="l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951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技術發展程度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5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328" name="Google Shape;328;p15"/>
          <p:cNvGrpSpPr/>
          <p:nvPr/>
        </p:nvGrpSpPr>
        <p:grpSpPr>
          <a:xfrm>
            <a:off x="12398682" y="2419866"/>
            <a:ext cx="5037621" cy="8444959"/>
            <a:chOff x="0" y="-57150"/>
            <a:chExt cx="1288016" cy="2159203"/>
          </a:xfrm>
        </p:grpSpPr>
        <p:sp>
          <p:nvSpPr>
            <p:cNvPr id="329" name="Google Shape;329;p15"/>
            <p:cNvSpPr/>
            <p:nvPr/>
          </p:nvSpPr>
          <p:spPr>
            <a:xfrm>
              <a:off x="0" y="0"/>
              <a:ext cx="1288016" cy="2102053"/>
            </a:xfrm>
            <a:custGeom>
              <a:rect b="b" l="l" r="r" t="t"/>
              <a:pathLst>
                <a:path extrusionOk="0" h="2102053" w="1288016">
                  <a:moveTo>
                    <a:pt x="1208598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2022634"/>
                  </a:lnTo>
                  <a:cubicBezTo>
                    <a:pt x="43699" y="2022634"/>
                    <a:pt x="79418" y="2057973"/>
                    <a:pt x="79418" y="2102053"/>
                  </a:cubicBezTo>
                  <a:lnTo>
                    <a:pt x="1208598" y="2102053"/>
                  </a:lnTo>
                  <a:cubicBezTo>
                    <a:pt x="1208598" y="2058353"/>
                    <a:pt x="1243937" y="2022634"/>
                    <a:pt x="1288016" y="2022634"/>
                  </a:cubicBezTo>
                  <a:lnTo>
                    <a:pt x="1288016" y="79418"/>
                  </a:lnTo>
                  <a:cubicBezTo>
                    <a:pt x="1244317" y="79418"/>
                    <a:pt x="1208598" y="44079"/>
                    <a:pt x="1208598" y="0"/>
                  </a:cubicBezTo>
                  <a:close/>
                </a:path>
              </a:pathLst>
            </a:custGeom>
            <a:gradFill>
              <a:gsLst>
                <a:gs pos="0">
                  <a:srgbClr val="5DE0E6"/>
                </a:gs>
                <a:gs pos="100000">
                  <a:srgbClr val="004AAD"/>
                </a:gs>
              </a:gsLst>
              <a:path path="circle">
                <a:fillToRect b="50%" l="50%" r="50%" t="50%"/>
              </a:path>
              <a:tileRect/>
            </a:gradFill>
            <a:ln cap="sq" cmpd="sng" w="857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15"/>
            <p:cNvSpPr txBox="1"/>
            <p:nvPr/>
          </p:nvSpPr>
          <p:spPr>
            <a:xfrm>
              <a:off x="38100" y="-57150"/>
              <a:ext cx="1211816" cy="2121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1" name="Google Shape;331;p15"/>
          <p:cNvGrpSpPr/>
          <p:nvPr/>
        </p:nvGrpSpPr>
        <p:grpSpPr>
          <a:xfrm>
            <a:off x="-3083425" y="-8039810"/>
            <a:ext cx="22397211" cy="8895950"/>
            <a:chOff x="0" y="-250794"/>
            <a:chExt cx="29862948" cy="11861268"/>
          </a:xfrm>
        </p:grpSpPr>
        <p:sp>
          <p:nvSpPr>
            <p:cNvPr id="332" name="Google Shape;332;p15"/>
            <p:cNvSpPr/>
            <p:nvPr/>
          </p:nvSpPr>
          <p:spPr>
            <a:xfrm>
              <a:off x="3408547" y="5169882"/>
              <a:ext cx="26454401" cy="6415192"/>
            </a:xfrm>
            <a:custGeom>
              <a:rect b="b" l="l" r="r" t="t"/>
              <a:pathLst>
                <a:path extrusionOk="0"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31999"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333" name="Google Shape;333;p15"/>
            <p:cNvGrpSpPr/>
            <p:nvPr/>
          </p:nvGrpSpPr>
          <p:grpSpPr>
            <a:xfrm>
              <a:off x="0" y="-250794"/>
              <a:ext cx="29573487" cy="11835869"/>
              <a:chOff x="0" y="-57150"/>
              <a:chExt cx="6739107" cy="2697118"/>
            </a:xfrm>
          </p:grpSpPr>
          <p:sp>
            <p:nvSpPr>
              <p:cNvPr id="334" name="Google Shape;334;p15"/>
              <p:cNvSpPr/>
              <p:nvPr/>
            </p:nvSpPr>
            <p:spPr>
              <a:xfrm>
                <a:off x="0" y="0"/>
                <a:ext cx="6739107" cy="2639968"/>
              </a:xfrm>
              <a:custGeom>
                <a:rect b="b" l="l" r="r" t="t"/>
                <a:pathLst>
                  <a:path extrusionOk="0"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1719CF"/>
                  </a:gs>
                  <a:gs pos="100000">
                    <a:srgbClr val="0DCF7E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5" name="Google Shape;335;p15"/>
              <p:cNvSpPr txBox="1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36" name="Google Shape;336;p15"/>
            <p:cNvSpPr/>
            <p:nvPr/>
          </p:nvSpPr>
          <p:spPr>
            <a:xfrm rot="10800000">
              <a:off x="3826808" y="5996083"/>
              <a:ext cx="24952851" cy="5614391"/>
            </a:xfrm>
            <a:custGeom>
              <a:rect b="b" l="l" r="r" t="t"/>
              <a:pathLst>
                <a:path extrusionOk="0"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337" name="Google Shape;337;p15"/>
          <p:cNvGrpSpPr/>
          <p:nvPr/>
        </p:nvGrpSpPr>
        <p:grpSpPr>
          <a:xfrm>
            <a:off x="774661" y="3889326"/>
            <a:ext cx="5403802" cy="8699656"/>
            <a:chOff x="0" y="-95250"/>
            <a:chExt cx="1450754" cy="2335589"/>
          </a:xfrm>
        </p:grpSpPr>
        <p:sp>
          <p:nvSpPr>
            <p:cNvPr id="338" name="Google Shape;338;p15"/>
            <p:cNvSpPr/>
            <p:nvPr/>
          </p:nvSpPr>
          <p:spPr>
            <a:xfrm>
              <a:off x="0" y="0"/>
              <a:ext cx="1450754" cy="2240339"/>
            </a:xfrm>
            <a:custGeom>
              <a:rect b="b" l="l" r="r" t="t"/>
              <a:pathLst>
                <a:path extrusionOk="0" h="2240339" w="1450754">
                  <a:moveTo>
                    <a:pt x="84528" y="0"/>
                  </a:moveTo>
                  <a:lnTo>
                    <a:pt x="1366226" y="0"/>
                  </a:lnTo>
                  <a:cubicBezTo>
                    <a:pt x="1412910" y="0"/>
                    <a:pt x="1450754" y="37845"/>
                    <a:pt x="1450754" y="84528"/>
                  </a:cubicBezTo>
                  <a:lnTo>
                    <a:pt x="1450754" y="2155811"/>
                  </a:lnTo>
                  <a:cubicBezTo>
                    <a:pt x="1450754" y="2178229"/>
                    <a:pt x="1441849" y="2199729"/>
                    <a:pt x="1425996" y="2215581"/>
                  </a:cubicBezTo>
                  <a:cubicBezTo>
                    <a:pt x="1410144" y="2231434"/>
                    <a:pt x="1388644" y="2240339"/>
                    <a:pt x="1366226" y="2240339"/>
                  </a:cubicBezTo>
                  <a:lnTo>
                    <a:pt x="84528" y="2240339"/>
                  </a:lnTo>
                  <a:cubicBezTo>
                    <a:pt x="37845" y="2240339"/>
                    <a:pt x="0" y="2202495"/>
                    <a:pt x="0" y="2155811"/>
                  </a:cubicBezTo>
                  <a:lnTo>
                    <a:pt x="0" y="84528"/>
                  </a:lnTo>
                  <a:cubicBezTo>
                    <a:pt x="0" y="37845"/>
                    <a:pt x="37845" y="0"/>
                    <a:pt x="84528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15"/>
            <p:cNvSpPr txBox="1"/>
            <p:nvPr/>
          </p:nvSpPr>
          <p:spPr>
            <a:xfrm>
              <a:off x="0" y="-95250"/>
              <a:ext cx="1450754" cy="23355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0" name="Google Shape;340;p15"/>
          <p:cNvGrpSpPr/>
          <p:nvPr/>
        </p:nvGrpSpPr>
        <p:grpSpPr>
          <a:xfrm>
            <a:off x="12310710" y="2288599"/>
            <a:ext cx="5486284" cy="8699656"/>
            <a:chOff x="0" y="-95250"/>
            <a:chExt cx="1472898" cy="2335589"/>
          </a:xfrm>
        </p:grpSpPr>
        <p:sp>
          <p:nvSpPr>
            <p:cNvPr id="341" name="Google Shape;341;p15"/>
            <p:cNvSpPr/>
            <p:nvPr/>
          </p:nvSpPr>
          <p:spPr>
            <a:xfrm>
              <a:off x="0" y="0"/>
              <a:ext cx="1472898" cy="2240339"/>
            </a:xfrm>
            <a:custGeom>
              <a:rect b="b" l="l" r="r" t="t"/>
              <a:pathLst>
                <a:path extrusionOk="0" h="2240339" w="1472898">
                  <a:moveTo>
                    <a:pt x="83257" y="0"/>
                  </a:moveTo>
                  <a:lnTo>
                    <a:pt x="1389640" y="0"/>
                  </a:lnTo>
                  <a:cubicBezTo>
                    <a:pt x="1411722" y="0"/>
                    <a:pt x="1432898" y="8772"/>
                    <a:pt x="1448512" y="24386"/>
                  </a:cubicBezTo>
                  <a:cubicBezTo>
                    <a:pt x="1464126" y="39999"/>
                    <a:pt x="1472898" y="61176"/>
                    <a:pt x="1472898" y="83257"/>
                  </a:cubicBezTo>
                  <a:lnTo>
                    <a:pt x="1472898" y="2157082"/>
                  </a:lnTo>
                  <a:cubicBezTo>
                    <a:pt x="1472898" y="2179163"/>
                    <a:pt x="1464126" y="2200340"/>
                    <a:pt x="1448512" y="2215954"/>
                  </a:cubicBezTo>
                  <a:cubicBezTo>
                    <a:pt x="1432898" y="2231567"/>
                    <a:pt x="1411722" y="2240339"/>
                    <a:pt x="1389640" y="2240339"/>
                  </a:cubicBezTo>
                  <a:lnTo>
                    <a:pt x="83257" y="2240339"/>
                  </a:lnTo>
                  <a:cubicBezTo>
                    <a:pt x="37276" y="2240339"/>
                    <a:pt x="0" y="2203064"/>
                    <a:pt x="0" y="2157082"/>
                  </a:cubicBezTo>
                  <a:lnTo>
                    <a:pt x="0" y="83257"/>
                  </a:lnTo>
                  <a:cubicBezTo>
                    <a:pt x="0" y="61176"/>
                    <a:pt x="8772" y="39999"/>
                    <a:pt x="24386" y="24386"/>
                  </a:cubicBezTo>
                  <a:cubicBezTo>
                    <a:pt x="39999" y="8772"/>
                    <a:pt x="61176" y="0"/>
                    <a:pt x="83257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15"/>
            <p:cNvSpPr txBox="1"/>
            <p:nvPr/>
          </p:nvSpPr>
          <p:spPr>
            <a:xfrm>
              <a:off x="0" y="-95250"/>
              <a:ext cx="1472898" cy="23355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3" name="Google Shape;343;p15"/>
          <p:cNvGrpSpPr/>
          <p:nvPr/>
        </p:nvGrpSpPr>
        <p:grpSpPr>
          <a:xfrm>
            <a:off x="6559368" y="3156298"/>
            <a:ext cx="5346268" cy="8699656"/>
            <a:chOff x="0" y="-95250"/>
            <a:chExt cx="1435308" cy="2335589"/>
          </a:xfrm>
        </p:grpSpPr>
        <p:sp>
          <p:nvSpPr>
            <p:cNvPr id="344" name="Google Shape;344;p15"/>
            <p:cNvSpPr/>
            <p:nvPr/>
          </p:nvSpPr>
          <p:spPr>
            <a:xfrm>
              <a:off x="0" y="0"/>
              <a:ext cx="1435308" cy="2240339"/>
            </a:xfrm>
            <a:custGeom>
              <a:rect b="b" l="l" r="r" t="t"/>
              <a:pathLst>
                <a:path extrusionOk="0" h="2240339" w="1435308">
                  <a:moveTo>
                    <a:pt x="85438" y="0"/>
                  </a:moveTo>
                  <a:lnTo>
                    <a:pt x="1349870" y="0"/>
                  </a:lnTo>
                  <a:cubicBezTo>
                    <a:pt x="1372530" y="0"/>
                    <a:pt x="1394261" y="9001"/>
                    <a:pt x="1410284" y="25024"/>
                  </a:cubicBezTo>
                  <a:cubicBezTo>
                    <a:pt x="1426306" y="41047"/>
                    <a:pt x="1435308" y="62778"/>
                    <a:pt x="1435308" y="85438"/>
                  </a:cubicBezTo>
                  <a:lnTo>
                    <a:pt x="1435308" y="2154901"/>
                  </a:lnTo>
                  <a:cubicBezTo>
                    <a:pt x="1435308" y="2177561"/>
                    <a:pt x="1426306" y="2199292"/>
                    <a:pt x="1410284" y="2215315"/>
                  </a:cubicBezTo>
                  <a:cubicBezTo>
                    <a:pt x="1394261" y="2231338"/>
                    <a:pt x="1372530" y="2240339"/>
                    <a:pt x="1349870" y="2240339"/>
                  </a:cubicBezTo>
                  <a:lnTo>
                    <a:pt x="85438" y="2240339"/>
                  </a:lnTo>
                  <a:cubicBezTo>
                    <a:pt x="62778" y="2240339"/>
                    <a:pt x="41047" y="2231338"/>
                    <a:pt x="25024" y="2215315"/>
                  </a:cubicBezTo>
                  <a:cubicBezTo>
                    <a:pt x="9001" y="2199292"/>
                    <a:pt x="0" y="2177561"/>
                    <a:pt x="0" y="2154901"/>
                  </a:cubicBezTo>
                  <a:lnTo>
                    <a:pt x="0" y="85438"/>
                  </a:lnTo>
                  <a:cubicBezTo>
                    <a:pt x="0" y="62778"/>
                    <a:pt x="9001" y="41047"/>
                    <a:pt x="25024" y="25024"/>
                  </a:cubicBezTo>
                  <a:cubicBezTo>
                    <a:pt x="41047" y="9001"/>
                    <a:pt x="62778" y="0"/>
                    <a:pt x="85438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15"/>
            <p:cNvSpPr txBox="1"/>
            <p:nvPr/>
          </p:nvSpPr>
          <p:spPr>
            <a:xfrm>
              <a:off x="0" y="-95250"/>
              <a:ext cx="1435308" cy="23355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6" name="Google Shape;346;p15"/>
          <p:cNvGrpSpPr/>
          <p:nvPr/>
        </p:nvGrpSpPr>
        <p:grpSpPr>
          <a:xfrm>
            <a:off x="-106954" y="9686016"/>
            <a:ext cx="18681229" cy="3194596"/>
            <a:chOff x="0" y="-28575"/>
            <a:chExt cx="4920159" cy="841375"/>
          </a:xfrm>
        </p:grpSpPr>
        <p:sp>
          <p:nvSpPr>
            <p:cNvPr id="347" name="Google Shape;347;p15"/>
            <p:cNvSpPr/>
            <p:nvPr/>
          </p:nvSpPr>
          <p:spPr>
            <a:xfrm>
              <a:off x="0" y="0"/>
              <a:ext cx="4920159" cy="812800"/>
            </a:xfrm>
            <a:custGeom>
              <a:rect b="b" l="l" r="r" t="t"/>
              <a:pathLst>
                <a:path extrusionOk="0" h="812800" w="4920159">
                  <a:moveTo>
                    <a:pt x="0" y="0"/>
                  </a:moveTo>
                  <a:lnTo>
                    <a:pt x="4920159" y="0"/>
                  </a:lnTo>
                  <a:lnTo>
                    <a:pt x="492015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CFC"/>
            </a:solidFill>
            <a:ln>
              <a:noFill/>
            </a:ln>
          </p:spPr>
        </p:sp>
        <p:sp>
          <p:nvSpPr>
            <p:cNvPr id="348" name="Google Shape;348;p15"/>
            <p:cNvSpPr txBox="1"/>
            <p:nvPr/>
          </p:nvSpPr>
          <p:spPr>
            <a:xfrm>
              <a:off x="0" y="-28575"/>
              <a:ext cx="4920159" cy="8413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9" name="Google Shape;349;p15"/>
          <p:cNvSpPr/>
          <p:nvPr/>
        </p:nvSpPr>
        <p:spPr>
          <a:xfrm>
            <a:off x="8276697" y="4094073"/>
            <a:ext cx="1825789" cy="1629517"/>
          </a:xfrm>
          <a:custGeom>
            <a:rect b="b" l="l" r="r" t="t"/>
            <a:pathLst>
              <a:path extrusionOk="0" h="1629517" w="1825789">
                <a:moveTo>
                  <a:pt x="0" y="0"/>
                </a:moveTo>
                <a:lnTo>
                  <a:pt x="1825790" y="0"/>
                </a:lnTo>
                <a:lnTo>
                  <a:pt x="1825790" y="1629517"/>
                </a:lnTo>
                <a:lnTo>
                  <a:pt x="0" y="1629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0" name="Google Shape;350;p15"/>
          <p:cNvSpPr/>
          <p:nvPr/>
        </p:nvSpPr>
        <p:spPr>
          <a:xfrm>
            <a:off x="14170971" y="3122836"/>
            <a:ext cx="1599072" cy="1811980"/>
          </a:xfrm>
          <a:custGeom>
            <a:rect b="b" l="l" r="r" t="t"/>
            <a:pathLst>
              <a:path extrusionOk="0" h="1811980" w="1599072">
                <a:moveTo>
                  <a:pt x="0" y="0"/>
                </a:moveTo>
                <a:lnTo>
                  <a:pt x="1599072" y="0"/>
                </a:lnTo>
                <a:lnTo>
                  <a:pt x="1599072" y="1811980"/>
                </a:lnTo>
                <a:lnTo>
                  <a:pt x="0" y="18119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1" name="Google Shape;351;p15"/>
          <p:cNvSpPr/>
          <p:nvPr/>
        </p:nvSpPr>
        <p:spPr>
          <a:xfrm>
            <a:off x="2470976" y="4514046"/>
            <a:ext cx="2011171" cy="2011171"/>
          </a:xfrm>
          <a:custGeom>
            <a:rect b="b" l="l" r="r" t="t"/>
            <a:pathLst>
              <a:path extrusionOk="0" h="2011171" w="2011171">
                <a:moveTo>
                  <a:pt x="0" y="0"/>
                </a:moveTo>
                <a:lnTo>
                  <a:pt x="2011171" y="0"/>
                </a:lnTo>
                <a:lnTo>
                  <a:pt x="2011171" y="2011171"/>
                </a:lnTo>
                <a:lnTo>
                  <a:pt x="0" y="20111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2" name="Google Shape;352;p15"/>
          <p:cNvSpPr txBox="1"/>
          <p:nvPr/>
        </p:nvSpPr>
        <p:spPr>
          <a:xfrm>
            <a:off x="7053516" y="5999386"/>
            <a:ext cx="4484954" cy="32903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8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2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第二階段：</a:t>
            </a:r>
            <a:endParaRPr/>
          </a:p>
          <a:p>
            <a:pPr indent="0" lvl="0" marL="0" marR="0" rtl="0" algn="ctr">
              <a:lnSpc>
                <a:spcPct val="128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2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情境感知和記憶系統</a:t>
            </a:r>
            <a:endParaRPr/>
          </a:p>
          <a:p>
            <a:pPr indent="0" lvl="0" marL="0" marR="0" rtl="0" algn="ctr">
              <a:lnSpc>
                <a:spcPct val="1164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12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8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16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人工智能系統能夠</a:t>
            </a:r>
            <a:r>
              <a:rPr b="0" i="0" lang="en-US" sz="2816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理解和記憶上下文</a:t>
            </a:r>
            <a:r>
              <a:rPr b="0" i="0" lang="en-US" sz="2816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，並且可以處理更廣泛的交互。例子是著名的聊天機器人</a:t>
            </a:r>
            <a:r>
              <a:rPr b="0" i="0" lang="en-US" sz="2816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GPT</a:t>
            </a:r>
            <a:r>
              <a:rPr b="0" i="0" lang="en-US" sz="2816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。</a:t>
            </a:r>
            <a:endParaRPr/>
          </a:p>
        </p:txBody>
      </p:sp>
      <p:sp>
        <p:nvSpPr>
          <p:cNvPr id="353" name="Google Shape;353;p15"/>
          <p:cNvSpPr txBox="1"/>
          <p:nvPr/>
        </p:nvSpPr>
        <p:spPr>
          <a:xfrm>
            <a:off x="1346291" y="6620467"/>
            <a:ext cx="4321669" cy="2669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1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第一階段：</a:t>
            </a:r>
            <a:endParaRPr/>
          </a:p>
          <a:p>
            <a:pPr indent="0" lvl="0" marL="0" marR="0" rtl="0" algn="ctr">
              <a:lnSpc>
                <a:spcPct val="13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1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單任務系統</a:t>
            </a:r>
            <a:endParaRPr/>
          </a:p>
          <a:p>
            <a:pPr indent="0" lvl="0" marL="0" marR="0" rtl="0" algn="ctr">
              <a:lnSpc>
                <a:spcPct val="72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115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8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16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最早階段，電腦可</a:t>
            </a:r>
            <a:r>
              <a:rPr b="0" i="0" lang="en-US" sz="2816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根據規則</a:t>
            </a:r>
            <a:r>
              <a:rPr b="0" i="0" lang="en-US" sz="2816" u="none" cap="none" strike="noStrike">
                <a:solidFill>
                  <a:srgbClr val="FFFCFC"/>
                </a:solidFill>
                <a:latin typeface="Noto Sans TC"/>
                <a:ea typeface="Noto Sans TC"/>
                <a:cs typeface="Noto Sans TC"/>
                <a:sym typeface="Noto Sans TC"/>
              </a:rPr>
              <a:t>決定最</a:t>
            </a:r>
            <a:r>
              <a:rPr b="0" i="0" lang="en-US" sz="2816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佳的行動，但它無法學習或超越這些規則。</a:t>
            </a:r>
            <a:endParaRPr/>
          </a:p>
        </p:txBody>
      </p:sp>
      <p:sp>
        <p:nvSpPr>
          <p:cNvPr id="354" name="Google Shape;354;p15"/>
          <p:cNvSpPr txBox="1"/>
          <p:nvPr/>
        </p:nvSpPr>
        <p:spPr>
          <a:xfrm>
            <a:off x="12951349" y="5230290"/>
            <a:ext cx="4484954" cy="37475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8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2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第三階段：</a:t>
            </a:r>
            <a:endParaRPr/>
          </a:p>
          <a:p>
            <a:pPr indent="0" lvl="0" marL="0" marR="0" rtl="0" algn="ctr">
              <a:lnSpc>
                <a:spcPct val="128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2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特定領域的掌握系統</a:t>
            </a:r>
            <a:endParaRPr/>
          </a:p>
          <a:p>
            <a:pPr indent="0" lvl="0" marL="0" marR="0" rtl="0" algn="ctr">
              <a:lnSpc>
                <a:spcPct val="1164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12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8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16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這個階段人工智能不僅能夠理解和保留資訊，而且能在</a:t>
            </a:r>
            <a:r>
              <a:rPr b="0" i="0" lang="en-US" sz="2816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特定領域</a:t>
            </a:r>
            <a:r>
              <a:rPr b="0" i="0" lang="en-US" sz="2816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變得高度熟練。例子: </a:t>
            </a:r>
            <a:r>
              <a:rPr b="0" i="0" lang="en-US" sz="2816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ALPHAGO人工智慧機器人</a:t>
            </a:r>
            <a:r>
              <a:rPr b="0" i="0" lang="en-US" sz="2816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擊敗圍棋世界冠軍。</a:t>
            </a:r>
            <a:endParaRPr/>
          </a:p>
        </p:txBody>
      </p:sp>
      <p:sp>
        <p:nvSpPr>
          <p:cNvPr id="355" name="Google Shape;355;p15"/>
          <p:cNvSpPr txBox="1"/>
          <p:nvPr/>
        </p:nvSpPr>
        <p:spPr>
          <a:xfrm>
            <a:off x="1365341" y="1143038"/>
            <a:ext cx="11338250" cy="10725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人工智能(AI)的發展階段</a:t>
            </a:r>
            <a:endParaRPr/>
          </a:p>
        </p:txBody>
      </p:sp>
      <p:sp>
        <p:nvSpPr>
          <p:cNvPr id="356" name="Google Shape;356;p15"/>
          <p:cNvSpPr txBox="1"/>
          <p:nvPr/>
        </p:nvSpPr>
        <p:spPr>
          <a:xfrm>
            <a:off x="841422" y="9856470"/>
            <a:ext cx="10578832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0038FF"/>
                </a:solidFill>
                <a:latin typeface="Arimo"/>
                <a:ea typeface="Arimo"/>
                <a:cs typeface="Arimo"/>
                <a:sym typeface="Arimo"/>
              </a:rPr>
              <a:t>Reference： </a:t>
            </a:r>
            <a:r>
              <a:rPr b="0" i="0" lang="en-US" sz="1700" u="sng" cap="none" strike="noStrike">
                <a:solidFill>
                  <a:srgbClr val="0038FF"/>
                </a:solidFill>
                <a:latin typeface="Arimo"/>
                <a:ea typeface="Arimo"/>
                <a:cs typeface="Arimo"/>
                <a:sym typeface="Arimo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https://www.leosys.com/index.php/successfu-lcase-leo/leochina-no93-3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6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362" name="Google Shape;362;p16"/>
          <p:cNvGrpSpPr/>
          <p:nvPr/>
        </p:nvGrpSpPr>
        <p:grpSpPr>
          <a:xfrm>
            <a:off x="12398682" y="2419866"/>
            <a:ext cx="5037621" cy="8444959"/>
            <a:chOff x="0" y="-57150"/>
            <a:chExt cx="1288016" cy="2159203"/>
          </a:xfrm>
        </p:grpSpPr>
        <p:sp>
          <p:nvSpPr>
            <p:cNvPr id="363" name="Google Shape;363;p16"/>
            <p:cNvSpPr/>
            <p:nvPr/>
          </p:nvSpPr>
          <p:spPr>
            <a:xfrm>
              <a:off x="0" y="0"/>
              <a:ext cx="1288016" cy="2102053"/>
            </a:xfrm>
            <a:custGeom>
              <a:rect b="b" l="l" r="r" t="t"/>
              <a:pathLst>
                <a:path extrusionOk="0" h="2102053" w="1288016">
                  <a:moveTo>
                    <a:pt x="1208598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2022634"/>
                  </a:lnTo>
                  <a:cubicBezTo>
                    <a:pt x="43699" y="2022634"/>
                    <a:pt x="79418" y="2057973"/>
                    <a:pt x="79418" y="2102053"/>
                  </a:cubicBezTo>
                  <a:lnTo>
                    <a:pt x="1208598" y="2102053"/>
                  </a:lnTo>
                  <a:cubicBezTo>
                    <a:pt x="1208598" y="2058353"/>
                    <a:pt x="1243937" y="2022634"/>
                    <a:pt x="1288016" y="2022634"/>
                  </a:cubicBezTo>
                  <a:lnTo>
                    <a:pt x="1288016" y="79418"/>
                  </a:lnTo>
                  <a:cubicBezTo>
                    <a:pt x="1244317" y="79418"/>
                    <a:pt x="1208598" y="44079"/>
                    <a:pt x="1208598" y="0"/>
                  </a:cubicBezTo>
                  <a:close/>
                </a:path>
              </a:pathLst>
            </a:custGeom>
            <a:gradFill>
              <a:gsLst>
                <a:gs pos="0">
                  <a:srgbClr val="5DE0E6"/>
                </a:gs>
                <a:gs pos="100000">
                  <a:srgbClr val="004AAD"/>
                </a:gs>
              </a:gsLst>
              <a:path path="circle">
                <a:fillToRect b="50%" l="50%" r="50%" t="50%"/>
              </a:path>
              <a:tileRect/>
            </a:gradFill>
            <a:ln cap="sq" cmpd="sng" w="857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16"/>
            <p:cNvSpPr txBox="1"/>
            <p:nvPr/>
          </p:nvSpPr>
          <p:spPr>
            <a:xfrm>
              <a:off x="38100" y="-57150"/>
              <a:ext cx="1211816" cy="2121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5" name="Google Shape;365;p16"/>
          <p:cNvGrpSpPr/>
          <p:nvPr/>
        </p:nvGrpSpPr>
        <p:grpSpPr>
          <a:xfrm>
            <a:off x="-3083425" y="-8039810"/>
            <a:ext cx="22397211" cy="8895950"/>
            <a:chOff x="0" y="-250794"/>
            <a:chExt cx="29862948" cy="11861268"/>
          </a:xfrm>
        </p:grpSpPr>
        <p:sp>
          <p:nvSpPr>
            <p:cNvPr id="366" name="Google Shape;366;p16"/>
            <p:cNvSpPr/>
            <p:nvPr/>
          </p:nvSpPr>
          <p:spPr>
            <a:xfrm>
              <a:off x="3408547" y="5169882"/>
              <a:ext cx="26454401" cy="6415192"/>
            </a:xfrm>
            <a:custGeom>
              <a:rect b="b" l="l" r="r" t="t"/>
              <a:pathLst>
                <a:path extrusionOk="0"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31999"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367" name="Google Shape;367;p16"/>
            <p:cNvGrpSpPr/>
            <p:nvPr/>
          </p:nvGrpSpPr>
          <p:grpSpPr>
            <a:xfrm>
              <a:off x="0" y="-250794"/>
              <a:ext cx="29573487" cy="11835869"/>
              <a:chOff x="0" y="-57150"/>
              <a:chExt cx="6739107" cy="2697118"/>
            </a:xfrm>
          </p:grpSpPr>
          <p:sp>
            <p:nvSpPr>
              <p:cNvPr id="368" name="Google Shape;368;p16"/>
              <p:cNvSpPr/>
              <p:nvPr/>
            </p:nvSpPr>
            <p:spPr>
              <a:xfrm>
                <a:off x="0" y="0"/>
                <a:ext cx="6739107" cy="2639968"/>
              </a:xfrm>
              <a:custGeom>
                <a:rect b="b" l="l" r="r" t="t"/>
                <a:pathLst>
                  <a:path extrusionOk="0"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1719CF"/>
                  </a:gs>
                  <a:gs pos="100000">
                    <a:srgbClr val="0DCF7E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" name="Google Shape;369;p16"/>
              <p:cNvSpPr txBox="1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70" name="Google Shape;370;p16"/>
            <p:cNvSpPr/>
            <p:nvPr/>
          </p:nvSpPr>
          <p:spPr>
            <a:xfrm rot="10800000">
              <a:off x="3826808" y="5996083"/>
              <a:ext cx="24952851" cy="5614391"/>
            </a:xfrm>
            <a:custGeom>
              <a:rect b="b" l="l" r="r" t="t"/>
              <a:pathLst>
                <a:path extrusionOk="0"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371" name="Google Shape;371;p16"/>
          <p:cNvGrpSpPr/>
          <p:nvPr/>
        </p:nvGrpSpPr>
        <p:grpSpPr>
          <a:xfrm>
            <a:off x="11627744" y="1893149"/>
            <a:ext cx="6169249" cy="9095106"/>
            <a:chOff x="0" y="-95250"/>
            <a:chExt cx="1656253" cy="2441755"/>
          </a:xfrm>
        </p:grpSpPr>
        <p:sp>
          <p:nvSpPr>
            <p:cNvPr id="372" name="Google Shape;372;p16"/>
            <p:cNvSpPr/>
            <p:nvPr/>
          </p:nvSpPr>
          <p:spPr>
            <a:xfrm>
              <a:off x="0" y="0"/>
              <a:ext cx="1656253" cy="2346505"/>
            </a:xfrm>
            <a:custGeom>
              <a:rect b="b" l="l" r="r" t="t"/>
              <a:pathLst>
                <a:path extrusionOk="0" h="2346505" w="1656253">
                  <a:moveTo>
                    <a:pt x="74040" y="0"/>
                  </a:moveTo>
                  <a:lnTo>
                    <a:pt x="1582213" y="0"/>
                  </a:lnTo>
                  <a:cubicBezTo>
                    <a:pt x="1601849" y="0"/>
                    <a:pt x="1620682" y="7801"/>
                    <a:pt x="1634567" y="21686"/>
                  </a:cubicBezTo>
                  <a:cubicBezTo>
                    <a:pt x="1648452" y="35571"/>
                    <a:pt x="1656253" y="54404"/>
                    <a:pt x="1656253" y="74040"/>
                  </a:cubicBezTo>
                  <a:lnTo>
                    <a:pt x="1656253" y="2272465"/>
                  </a:lnTo>
                  <a:cubicBezTo>
                    <a:pt x="1656253" y="2292102"/>
                    <a:pt x="1648452" y="2310934"/>
                    <a:pt x="1634567" y="2324819"/>
                  </a:cubicBezTo>
                  <a:cubicBezTo>
                    <a:pt x="1620682" y="2338705"/>
                    <a:pt x="1601849" y="2346505"/>
                    <a:pt x="1582213" y="2346505"/>
                  </a:cubicBezTo>
                  <a:lnTo>
                    <a:pt x="74040" y="2346505"/>
                  </a:lnTo>
                  <a:cubicBezTo>
                    <a:pt x="54404" y="2346505"/>
                    <a:pt x="35571" y="2338705"/>
                    <a:pt x="21686" y="2324819"/>
                  </a:cubicBezTo>
                  <a:cubicBezTo>
                    <a:pt x="7801" y="2310934"/>
                    <a:pt x="0" y="2292102"/>
                    <a:pt x="0" y="2272465"/>
                  </a:cubicBezTo>
                  <a:lnTo>
                    <a:pt x="0" y="74040"/>
                  </a:lnTo>
                  <a:cubicBezTo>
                    <a:pt x="0" y="54404"/>
                    <a:pt x="7801" y="35571"/>
                    <a:pt x="21686" y="21686"/>
                  </a:cubicBezTo>
                  <a:cubicBezTo>
                    <a:pt x="35571" y="7801"/>
                    <a:pt x="54404" y="0"/>
                    <a:pt x="74040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16"/>
            <p:cNvSpPr txBox="1"/>
            <p:nvPr/>
          </p:nvSpPr>
          <p:spPr>
            <a:xfrm>
              <a:off x="0" y="-95250"/>
              <a:ext cx="1656253" cy="24417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4" name="Google Shape;374;p16"/>
          <p:cNvGrpSpPr/>
          <p:nvPr/>
        </p:nvGrpSpPr>
        <p:grpSpPr>
          <a:xfrm>
            <a:off x="5642349" y="3156298"/>
            <a:ext cx="5346268" cy="8699656"/>
            <a:chOff x="0" y="-95250"/>
            <a:chExt cx="1435308" cy="2335589"/>
          </a:xfrm>
        </p:grpSpPr>
        <p:sp>
          <p:nvSpPr>
            <p:cNvPr id="375" name="Google Shape;375;p16"/>
            <p:cNvSpPr/>
            <p:nvPr/>
          </p:nvSpPr>
          <p:spPr>
            <a:xfrm>
              <a:off x="0" y="0"/>
              <a:ext cx="1435308" cy="2240339"/>
            </a:xfrm>
            <a:custGeom>
              <a:rect b="b" l="l" r="r" t="t"/>
              <a:pathLst>
                <a:path extrusionOk="0" h="2240339" w="1435308">
                  <a:moveTo>
                    <a:pt x="85438" y="0"/>
                  </a:moveTo>
                  <a:lnTo>
                    <a:pt x="1349870" y="0"/>
                  </a:lnTo>
                  <a:cubicBezTo>
                    <a:pt x="1372530" y="0"/>
                    <a:pt x="1394261" y="9001"/>
                    <a:pt x="1410284" y="25024"/>
                  </a:cubicBezTo>
                  <a:cubicBezTo>
                    <a:pt x="1426306" y="41047"/>
                    <a:pt x="1435308" y="62778"/>
                    <a:pt x="1435308" y="85438"/>
                  </a:cubicBezTo>
                  <a:lnTo>
                    <a:pt x="1435308" y="2154901"/>
                  </a:lnTo>
                  <a:cubicBezTo>
                    <a:pt x="1435308" y="2177561"/>
                    <a:pt x="1426306" y="2199292"/>
                    <a:pt x="1410284" y="2215315"/>
                  </a:cubicBezTo>
                  <a:cubicBezTo>
                    <a:pt x="1394261" y="2231338"/>
                    <a:pt x="1372530" y="2240339"/>
                    <a:pt x="1349870" y="2240339"/>
                  </a:cubicBezTo>
                  <a:lnTo>
                    <a:pt x="85438" y="2240339"/>
                  </a:lnTo>
                  <a:cubicBezTo>
                    <a:pt x="62778" y="2240339"/>
                    <a:pt x="41047" y="2231338"/>
                    <a:pt x="25024" y="2215315"/>
                  </a:cubicBezTo>
                  <a:cubicBezTo>
                    <a:pt x="9001" y="2199292"/>
                    <a:pt x="0" y="2177561"/>
                    <a:pt x="0" y="2154901"/>
                  </a:cubicBezTo>
                  <a:lnTo>
                    <a:pt x="0" y="85438"/>
                  </a:lnTo>
                  <a:cubicBezTo>
                    <a:pt x="0" y="62778"/>
                    <a:pt x="9001" y="41047"/>
                    <a:pt x="25024" y="25024"/>
                  </a:cubicBezTo>
                  <a:cubicBezTo>
                    <a:pt x="41047" y="9001"/>
                    <a:pt x="62778" y="0"/>
                    <a:pt x="85438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16"/>
            <p:cNvSpPr txBox="1"/>
            <p:nvPr/>
          </p:nvSpPr>
          <p:spPr>
            <a:xfrm>
              <a:off x="0" y="-95250"/>
              <a:ext cx="1435308" cy="23355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7" name="Google Shape;377;p16"/>
          <p:cNvGrpSpPr/>
          <p:nvPr/>
        </p:nvGrpSpPr>
        <p:grpSpPr>
          <a:xfrm>
            <a:off x="-106954" y="9686016"/>
            <a:ext cx="18681229" cy="3194596"/>
            <a:chOff x="0" y="-28575"/>
            <a:chExt cx="4920159" cy="841375"/>
          </a:xfrm>
        </p:grpSpPr>
        <p:sp>
          <p:nvSpPr>
            <p:cNvPr id="378" name="Google Shape;378;p16"/>
            <p:cNvSpPr/>
            <p:nvPr/>
          </p:nvSpPr>
          <p:spPr>
            <a:xfrm>
              <a:off x="0" y="0"/>
              <a:ext cx="4920159" cy="812800"/>
            </a:xfrm>
            <a:custGeom>
              <a:rect b="b" l="l" r="r" t="t"/>
              <a:pathLst>
                <a:path extrusionOk="0" h="812800" w="4920159">
                  <a:moveTo>
                    <a:pt x="0" y="0"/>
                  </a:moveTo>
                  <a:lnTo>
                    <a:pt x="4920159" y="0"/>
                  </a:lnTo>
                  <a:lnTo>
                    <a:pt x="492015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CFC"/>
            </a:solidFill>
            <a:ln>
              <a:noFill/>
            </a:ln>
          </p:spPr>
        </p:sp>
        <p:sp>
          <p:nvSpPr>
            <p:cNvPr id="379" name="Google Shape;379;p16"/>
            <p:cNvSpPr txBox="1"/>
            <p:nvPr/>
          </p:nvSpPr>
          <p:spPr>
            <a:xfrm>
              <a:off x="0" y="-28575"/>
              <a:ext cx="4920159" cy="8413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0" name="Google Shape;380;p16"/>
          <p:cNvSpPr/>
          <p:nvPr/>
        </p:nvSpPr>
        <p:spPr>
          <a:xfrm>
            <a:off x="13887891" y="2470706"/>
            <a:ext cx="1648641" cy="1648641"/>
          </a:xfrm>
          <a:custGeom>
            <a:rect b="b" l="l" r="r" t="t"/>
            <a:pathLst>
              <a:path extrusionOk="0" h="1648641" w="1648641">
                <a:moveTo>
                  <a:pt x="0" y="0"/>
                </a:moveTo>
                <a:lnTo>
                  <a:pt x="1648641" y="0"/>
                </a:lnTo>
                <a:lnTo>
                  <a:pt x="1648641" y="1648641"/>
                </a:lnTo>
                <a:lnTo>
                  <a:pt x="0" y="16486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1" name="Google Shape;381;p16"/>
          <p:cNvSpPr/>
          <p:nvPr/>
        </p:nvSpPr>
        <p:spPr>
          <a:xfrm>
            <a:off x="7273008" y="4119347"/>
            <a:ext cx="1563180" cy="1578970"/>
          </a:xfrm>
          <a:custGeom>
            <a:rect b="b" l="l" r="r" t="t"/>
            <a:pathLst>
              <a:path extrusionOk="0" h="1578970" w="1563180">
                <a:moveTo>
                  <a:pt x="0" y="0"/>
                </a:moveTo>
                <a:lnTo>
                  <a:pt x="1563181" y="0"/>
                </a:lnTo>
                <a:lnTo>
                  <a:pt x="1563181" y="1578970"/>
                </a:lnTo>
                <a:lnTo>
                  <a:pt x="0" y="15789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2" name="Google Shape;382;p16"/>
          <p:cNvSpPr/>
          <p:nvPr/>
        </p:nvSpPr>
        <p:spPr>
          <a:xfrm>
            <a:off x="607421" y="3946162"/>
            <a:ext cx="4162076" cy="5848350"/>
          </a:xfrm>
          <a:custGeom>
            <a:rect b="b" l="l" r="r" t="t"/>
            <a:pathLst>
              <a:path extrusionOk="0" h="5848350" w="4162076">
                <a:moveTo>
                  <a:pt x="0" y="0"/>
                </a:moveTo>
                <a:lnTo>
                  <a:pt x="4162076" y="0"/>
                </a:lnTo>
                <a:lnTo>
                  <a:pt x="4162076" y="5848350"/>
                </a:lnTo>
                <a:lnTo>
                  <a:pt x="0" y="58483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3" name="Google Shape;383;p16"/>
          <p:cNvSpPr txBox="1"/>
          <p:nvPr/>
        </p:nvSpPr>
        <p:spPr>
          <a:xfrm>
            <a:off x="6130838" y="5858377"/>
            <a:ext cx="4484954" cy="32903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8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2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第四階段：</a:t>
            </a:r>
            <a:endParaRPr/>
          </a:p>
          <a:p>
            <a:pPr indent="0" lvl="0" marL="0" marR="0" rtl="0" algn="ctr">
              <a:lnSpc>
                <a:spcPct val="128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2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思考和推理類</a:t>
            </a:r>
            <a:endParaRPr/>
          </a:p>
          <a:p>
            <a:pPr indent="0" lvl="0" marL="0" marR="0" rtl="0" algn="ctr">
              <a:lnSpc>
                <a:spcPct val="1164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12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8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16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通過機器學習和深度學習等技術，人工智能系統可</a:t>
            </a:r>
            <a:r>
              <a:rPr b="0" i="0" lang="en-US" sz="2816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模仿人類的思考和推理能力</a:t>
            </a:r>
            <a:r>
              <a:rPr b="0" i="0" lang="en-US" sz="2816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。</a:t>
            </a:r>
            <a:endParaRPr/>
          </a:p>
          <a:p>
            <a:pPr indent="0" lvl="0" marL="0" marR="0" rtl="0" algn="l">
              <a:lnSpc>
                <a:spcPct val="128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16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例如:自動駕駛汽車。</a:t>
            </a:r>
            <a:endParaRPr/>
          </a:p>
        </p:txBody>
      </p:sp>
      <p:sp>
        <p:nvSpPr>
          <p:cNvPr id="384" name="Google Shape;384;p16"/>
          <p:cNvSpPr txBox="1"/>
          <p:nvPr/>
        </p:nvSpPr>
        <p:spPr>
          <a:xfrm>
            <a:off x="12042881" y="4308744"/>
            <a:ext cx="5490431" cy="46619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8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2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第五階段：新思維的誕生——通用人工智慧AGI</a:t>
            </a:r>
            <a:endParaRPr/>
          </a:p>
          <a:p>
            <a:pPr indent="0" lvl="0" marL="0" marR="0" rtl="0" algn="ctr">
              <a:lnSpc>
                <a:spcPct val="1164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12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28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16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又稱最強人工智能。AGI系統將能夠理解、學習、適應和實施各種任務中的知識。它將擁有</a:t>
            </a:r>
            <a:r>
              <a:rPr b="0" i="0" lang="en-US" sz="2816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自我意識</a:t>
            </a:r>
            <a:r>
              <a:rPr b="0" i="0" lang="en-US" sz="2816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，以及像人類一樣理解和具駕馭世界的能力。</a:t>
            </a:r>
            <a:endParaRPr/>
          </a:p>
          <a:p>
            <a:pPr indent="0" lvl="0" marL="0" marR="0" rtl="0" algn="l">
              <a:lnSpc>
                <a:spcPct val="128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16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例子是</a:t>
            </a:r>
            <a:r>
              <a:rPr b="0" i="0" lang="en-US" sz="2816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科幻電影中的機械人</a:t>
            </a:r>
            <a:r>
              <a:rPr b="0" i="0" lang="en-US" sz="2816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。</a:t>
            </a:r>
            <a:endParaRPr/>
          </a:p>
          <a:p>
            <a:pPr indent="0" lvl="0" marL="0" marR="0" rtl="0" algn="l">
              <a:lnSpc>
                <a:spcPct val="128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16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385" name="Google Shape;385;p16"/>
          <p:cNvSpPr txBox="1"/>
          <p:nvPr/>
        </p:nvSpPr>
        <p:spPr>
          <a:xfrm>
            <a:off x="1466850" y="1143038"/>
            <a:ext cx="11338250" cy="10725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人工智能(AI)的發展階段</a:t>
            </a:r>
            <a:endParaRPr/>
          </a:p>
        </p:txBody>
      </p:sp>
      <p:sp>
        <p:nvSpPr>
          <p:cNvPr id="386" name="Google Shape;386;p16"/>
          <p:cNvSpPr txBox="1"/>
          <p:nvPr/>
        </p:nvSpPr>
        <p:spPr>
          <a:xfrm>
            <a:off x="841422" y="9856470"/>
            <a:ext cx="10578832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0038FF"/>
                </a:solidFill>
                <a:latin typeface="Arimo"/>
                <a:ea typeface="Arimo"/>
                <a:cs typeface="Arimo"/>
                <a:sym typeface="Arimo"/>
              </a:rPr>
              <a:t>Reference： </a:t>
            </a:r>
            <a:r>
              <a:rPr b="0" i="0" lang="en-US" sz="1700" u="sng" cap="none" strike="noStrike">
                <a:solidFill>
                  <a:srgbClr val="0038FF"/>
                </a:solidFill>
                <a:latin typeface="Arimo"/>
                <a:ea typeface="Arimo"/>
                <a:cs typeface="Arimo"/>
                <a:sym typeface="Arimo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https://www.leosys.com/index.php/successfu-lcase-leo/leochina-no93-3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7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pic>
        <p:nvPicPr>
          <p:cNvPr id="392" name="Google Shape;392;p17"/>
          <p:cNvPicPr preferRelativeResize="0"/>
          <p:nvPr/>
        </p:nvPicPr>
        <p:blipFill rotWithShape="1">
          <a:blip r:embed="rId4">
            <a:alphaModFix amt="52999"/>
          </a:blip>
          <a:srcRect b="0" l="14444" r="14443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3" name="Google Shape;393;p17"/>
          <p:cNvGrpSpPr/>
          <p:nvPr/>
        </p:nvGrpSpPr>
        <p:grpSpPr>
          <a:xfrm>
            <a:off x="723765" y="8584348"/>
            <a:ext cx="16840470" cy="1191307"/>
            <a:chOff x="0" y="0"/>
            <a:chExt cx="22453960" cy="1588409"/>
          </a:xfrm>
        </p:grpSpPr>
        <p:sp>
          <p:nvSpPr>
            <p:cNvPr id="394" name="Google Shape;394;p17"/>
            <p:cNvSpPr/>
            <p:nvPr/>
          </p:nvSpPr>
          <p:spPr>
            <a:xfrm>
              <a:off x="0" y="0"/>
              <a:ext cx="13540673" cy="1588409"/>
            </a:xfrm>
            <a:custGeom>
              <a:rect b="b" l="l" r="r" t="t"/>
              <a:pathLst>
                <a:path extrusionOk="0" h="1588409" w="13540673">
                  <a:moveTo>
                    <a:pt x="0" y="0"/>
                  </a:moveTo>
                  <a:lnTo>
                    <a:pt x="13540673" y="0"/>
                  </a:lnTo>
                  <a:lnTo>
                    <a:pt x="13540673" y="1588409"/>
                  </a:lnTo>
                  <a:lnTo>
                    <a:pt x="0" y="158840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-13855" t="-551168"/>
              </a:stretch>
            </a:blipFill>
            <a:ln>
              <a:noFill/>
            </a:ln>
          </p:spPr>
        </p:sp>
        <p:sp>
          <p:nvSpPr>
            <p:cNvPr id="395" name="Google Shape;395;p17"/>
            <p:cNvSpPr/>
            <p:nvPr/>
          </p:nvSpPr>
          <p:spPr>
            <a:xfrm>
              <a:off x="12442195" y="276852"/>
              <a:ext cx="10011765" cy="1311557"/>
            </a:xfrm>
            <a:custGeom>
              <a:rect b="b" l="l" r="r" t="t"/>
              <a:pathLst>
                <a:path extrusionOk="0" h="1311557" w="10011765">
                  <a:moveTo>
                    <a:pt x="0" y="0"/>
                  </a:moveTo>
                  <a:lnTo>
                    <a:pt x="10011765" y="0"/>
                  </a:lnTo>
                  <a:lnTo>
                    <a:pt x="10011765" y="1311557"/>
                  </a:lnTo>
                  <a:lnTo>
                    <a:pt x="0" y="13115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53985" r="0" t="-688581"/>
              </a:stretch>
            </a:blipFill>
            <a:ln>
              <a:noFill/>
            </a:ln>
          </p:spPr>
        </p:sp>
      </p:grpSp>
      <p:grpSp>
        <p:nvGrpSpPr>
          <p:cNvPr id="396" name="Google Shape;396;p17"/>
          <p:cNvGrpSpPr/>
          <p:nvPr/>
        </p:nvGrpSpPr>
        <p:grpSpPr>
          <a:xfrm rot="10800000">
            <a:off x="723765" y="643085"/>
            <a:ext cx="16840470" cy="1191307"/>
            <a:chOff x="0" y="0"/>
            <a:chExt cx="22453960" cy="1588409"/>
          </a:xfrm>
        </p:grpSpPr>
        <p:sp>
          <p:nvSpPr>
            <p:cNvPr id="397" name="Google Shape;397;p17"/>
            <p:cNvSpPr/>
            <p:nvPr/>
          </p:nvSpPr>
          <p:spPr>
            <a:xfrm>
              <a:off x="0" y="0"/>
              <a:ext cx="13540673" cy="1588409"/>
            </a:xfrm>
            <a:custGeom>
              <a:rect b="b" l="l" r="r" t="t"/>
              <a:pathLst>
                <a:path extrusionOk="0" h="1588409" w="13540673">
                  <a:moveTo>
                    <a:pt x="0" y="0"/>
                  </a:moveTo>
                  <a:lnTo>
                    <a:pt x="13540673" y="0"/>
                  </a:lnTo>
                  <a:lnTo>
                    <a:pt x="13540673" y="1588409"/>
                  </a:lnTo>
                  <a:lnTo>
                    <a:pt x="0" y="158840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-13855" t="-551168"/>
              </a:stretch>
            </a:blipFill>
            <a:ln>
              <a:noFill/>
            </a:ln>
          </p:spPr>
        </p:sp>
        <p:sp>
          <p:nvSpPr>
            <p:cNvPr id="398" name="Google Shape;398;p17"/>
            <p:cNvSpPr/>
            <p:nvPr/>
          </p:nvSpPr>
          <p:spPr>
            <a:xfrm>
              <a:off x="12442195" y="276852"/>
              <a:ext cx="10011765" cy="1311557"/>
            </a:xfrm>
            <a:custGeom>
              <a:rect b="b" l="l" r="r" t="t"/>
              <a:pathLst>
                <a:path extrusionOk="0" h="1311557" w="10011765">
                  <a:moveTo>
                    <a:pt x="0" y="0"/>
                  </a:moveTo>
                  <a:lnTo>
                    <a:pt x="10011765" y="0"/>
                  </a:lnTo>
                  <a:lnTo>
                    <a:pt x="10011765" y="1311557"/>
                  </a:lnTo>
                  <a:lnTo>
                    <a:pt x="0" y="13115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53985" r="0" t="-688581"/>
              </a:stretch>
            </a:blipFill>
            <a:ln>
              <a:noFill/>
            </a:ln>
          </p:spPr>
        </p:sp>
      </p:grpSp>
      <p:sp>
        <p:nvSpPr>
          <p:cNvPr id="399" name="Google Shape;399;p17"/>
          <p:cNvSpPr/>
          <p:nvPr/>
        </p:nvSpPr>
        <p:spPr>
          <a:xfrm>
            <a:off x="14280135" y="8952874"/>
            <a:ext cx="2745489" cy="454254"/>
          </a:xfrm>
          <a:custGeom>
            <a:rect b="b" l="l" r="r" t="t"/>
            <a:pathLst>
              <a:path extrusionOk="0" h="454254" w="2745489">
                <a:moveTo>
                  <a:pt x="0" y="0"/>
                </a:moveTo>
                <a:lnTo>
                  <a:pt x="2745489" y="0"/>
                </a:lnTo>
                <a:lnTo>
                  <a:pt x="2745489" y="454254"/>
                </a:lnTo>
                <a:lnTo>
                  <a:pt x="0" y="454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0" name="Google Shape;400;p17"/>
          <p:cNvSpPr/>
          <p:nvPr/>
        </p:nvSpPr>
        <p:spPr>
          <a:xfrm flipH="1">
            <a:off x="1824782" y="8952874"/>
            <a:ext cx="2745489" cy="454254"/>
          </a:xfrm>
          <a:custGeom>
            <a:rect b="b" l="l" r="r" t="t"/>
            <a:pathLst>
              <a:path extrusionOk="0" h="454254" w="2745489">
                <a:moveTo>
                  <a:pt x="2745489" y="0"/>
                </a:moveTo>
                <a:lnTo>
                  <a:pt x="0" y="0"/>
                </a:lnTo>
                <a:lnTo>
                  <a:pt x="0" y="454254"/>
                </a:lnTo>
                <a:lnTo>
                  <a:pt x="2745489" y="454254"/>
                </a:lnTo>
                <a:lnTo>
                  <a:pt x="2745489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1" name="Google Shape;401;p17"/>
          <p:cNvSpPr/>
          <p:nvPr/>
        </p:nvSpPr>
        <p:spPr>
          <a:xfrm>
            <a:off x="13841060" y="1238738"/>
            <a:ext cx="2745489" cy="454254"/>
          </a:xfrm>
          <a:custGeom>
            <a:rect b="b" l="l" r="r" t="t"/>
            <a:pathLst>
              <a:path extrusionOk="0" h="454254" w="2745489">
                <a:moveTo>
                  <a:pt x="0" y="0"/>
                </a:moveTo>
                <a:lnTo>
                  <a:pt x="2745489" y="0"/>
                </a:lnTo>
                <a:lnTo>
                  <a:pt x="2745489" y="454254"/>
                </a:lnTo>
                <a:lnTo>
                  <a:pt x="0" y="454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2" name="Google Shape;402;p17"/>
          <p:cNvSpPr/>
          <p:nvPr/>
        </p:nvSpPr>
        <p:spPr>
          <a:xfrm flipH="1">
            <a:off x="1385707" y="1238738"/>
            <a:ext cx="2745489" cy="454254"/>
          </a:xfrm>
          <a:custGeom>
            <a:rect b="b" l="l" r="r" t="t"/>
            <a:pathLst>
              <a:path extrusionOk="0" h="454254" w="2745489">
                <a:moveTo>
                  <a:pt x="2745489" y="0"/>
                </a:moveTo>
                <a:lnTo>
                  <a:pt x="0" y="0"/>
                </a:lnTo>
                <a:lnTo>
                  <a:pt x="0" y="454254"/>
                </a:lnTo>
                <a:lnTo>
                  <a:pt x="2745489" y="454254"/>
                </a:lnTo>
                <a:lnTo>
                  <a:pt x="2745489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3" name="Google Shape;403;p17"/>
          <p:cNvSpPr/>
          <p:nvPr/>
        </p:nvSpPr>
        <p:spPr>
          <a:xfrm>
            <a:off x="2864200" y="3524984"/>
            <a:ext cx="4105390" cy="582219"/>
          </a:xfrm>
          <a:custGeom>
            <a:rect b="b" l="l" r="r" t="t"/>
            <a:pathLst>
              <a:path extrusionOk="0" h="582219" w="4105390">
                <a:moveTo>
                  <a:pt x="0" y="0"/>
                </a:moveTo>
                <a:lnTo>
                  <a:pt x="4105389" y="0"/>
                </a:lnTo>
                <a:lnTo>
                  <a:pt x="4105389" y="582219"/>
                </a:lnTo>
                <a:lnTo>
                  <a:pt x="0" y="5822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4" name="Google Shape;404;p17"/>
          <p:cNvSpPr txBox="1"/>
          <p:nvPr/>
        </p:nvSpPr>
        <p:spPr>
          <a:xfrm>
            <a:off x="1385707" y="4105290"/>
            <a:ext cx="16035683" cy="46780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1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199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玩法：</a:t>
            </a:r>
            <a:endParaRPr/>
          </a:p>
          <a:p>
            <a:pPr indent="-410206" lvl="1" marL="820412" marR="0" rtl="0" algn="l">
              <a:lnSpc>
                <a:spcPct val="161016"/>
              </a:lnSpc>
              <a:spcBef>
                <a:spcPts val="0"/>
              </a:spcBef>
              <a:spcAft>
                <a:spcPts val="0"/>
              </a:spcAft>
              <a:buClr>
                <a:srgbClr val="CBF4FF"/>
              </a:buClr>
              <a:buSzPts val="3799"/>
              <a:buFont typeface="Arial"/>
              <a:buChar char="•"/>
            </a:pPr>
            <a:r>
              <a:rPr b="0" i="0" lang="en-US" sz="3799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學生分成「角色A：人類」 及 </a:t>
            </a:r>
            <a:endParaRPr/>
          </a:p>
          <a:p>
            <a:pPr indent="-410206" lvl="1" marL="820412" marR="0" rtl="0" algn="l">
              <a:lnSpc>
                <a:spcPct val="161016"/>
              </a:lnSpc>
              <a:spcBef>
                <a:spcPts val="0"/>
              </a:spcBef>
              <a:spcAft>
                <a:spcPts val="0"/>
              </a:spcAft>
              <a:buClr>
                <a:srgbClr val="CBF4FF"/>
              </a:buClr>
              <a:buSzPts val="3799"/>
              <a:buFont typeface="Arial"/>
              <a:buChar char="•"/>
            </a:pPr>
            <a:r>
              <a:rPr b="0" i="0" lang="en-US" sz="3799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試向工作員解釋要聘請自己的原因</a:t>
            </a:r>
            <a:endParaRPr/>
          </a:p>
          <a:p>
            <a:pPr indent="-410206" lvl="1" marL="820412" marR="0" rtl="0" algn="l">
              <a:lnSpc>
                <a:spcPct val="161016"/>
              </a:lnSpc>
              <a:spcBef>
                <a:spcPts val="0"/>
              </a:spcBef>
              <a:spcAft>
                <a:spcPts val="0"/>
              </a:spcAft>
              <a:buClr>
                <a:srgbClr val="CBF4FF"/>
              </a:buClr>
              <a:buSzPts val="3799"/>
              <a:buFont typeface="Arial"/>
              <a:buChar char="•"/>
            </a:pPr>
            <a:r>
              <a:rPr b="0" i="0" lang="en-US" sz="3799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協助思考問題：工作內容？工作需要的能力？相比對方的優勢？</a:t>
            </a:r>
            <a:endParaRPr/>
          </a:p>
          <a:p>
            <a:pPr indent="-410206" lvl="1" marL="820412" marR="0" rtl="0" algn="l">
              <a:lnSpc>
                <a:spcPct val="161016"/>
              </a:lnSpc>
              <a:spcBef>
                <a:spcPts val="0"/>
              </a:spcBef>
              <a:spcAft>
                <a:spcPts val="0"/>
              </a:spcAft>
              <a:buClr>
                <a:srgbClr val="CBF4FF"/>
              </a:buClr>
              <a:buSzPts val="3799"/>
              <a:buFont typeface="Arial"/>
              <a:buChar char="•"/>
            </a:pPr>
            <a:r>
              <a:rPr b="0" i="0" lang="en-US" sz="3799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如能成功爭取到工作機會，將會有分數，看看最後誰在職場上更有優勢　</a:t>
            </a:r>
            <a:endParaRPr/>
          </a:p>
          <a:p>
            <a:pPr indent="0" lvl="0" marL="0" marR="0" rtl="0" algn="l">
              <a:lnSpc>
                <a:spcPct val="161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799" u="none" cap="none" strike="noStrike">
              <a:solidFill>
                <a:srgbClr val="CBF4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05" name="Google Shape;405;p17"/>
          <p:cNvSpPr txBox="1"/>
          <p:nvPr/>
        </p:nvSpPr>
        <p:spPr>
          <a:xfrm>
            <a:off x="3316250" y="2437922"/>
            <a:ext cx="12018784" cy="13900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70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遊戲: 大型招聘會</a:t>
            </a:r>
            <a:endParaRPr/>
          </a:p>
        </p:txBody>
      </p:sp>
      <p:sp>
        <p:nvSpPr>
          <p:cNvPr id="406" name="Google Shape;406;p17"/>
          <p:cNvSpPr txBox="1"/>
          <p:nvPr/>
        </p:nvSpPr>
        <p:spPr>
          <a:xfrm>
            <a:off x="8651523" y="4105290"/>
            <a:ext cx="5189537" cy="31349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375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61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99" u="none" cap="none" strike="noStrike">
                <a:solidFill>
                  <a:srgbClr val="BF4FED"/>
                </a:solidFill>
                <a:latin typeface="Lato"/>
                <a:ea typeface="Lato"/>
                <a:cs typeface="Lato"/>
                <a:sym typeface="Lato"/>
              </a:rPr>
              <a:t>「角色B：人工智能」</a:t>
            </a:r>
            <a:endParaRPr/>
          </a:p>
          <a:p>
            <a:pPr indent="0" lvl="0" marL="0" marR="0" rtl="0" algn="l">
              <a:lnSpc>
                <a:spcPct val="161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799" u="none" cap="none" strike="noStrike">
              <a:solidFill>
                <a:srgbClr val="BF4FED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61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799" u="none" cap="none" strike="noStrike">
              <a:solidFill>
                <a:srgbClr val="BF4FED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18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pic>
        <p:nvPicPr>
          <p:cNvPr id="412" name="Google Shape;412;p18"/>
          <p:cNvPicPr preferRelativeResize="0"/>
          <p:nvPr/>
        </p:nvPicPr>
        <p:blipFill rotWithShape="1">
          <a:blip r:embed="rId4">
            <a:alphaModFix amt="52999"/>
          </a:blip>
          <a:srcRect b="0" l="14444" r="14443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3" name="Google Shape;413;p18"/>
          <p:cNvGrpSpPr/>
          <p:nvPr/>
        </p:nvGrpSpPr>
        <p:grpSpPr>
          <a:xfrm>
            <a:off x="723765" y="8584348"/>
            <a:ext cx="16840470" cy="1191307"/>
            <a:chOff x="0" y="0"/>
            <a:chExt cx="22453960" cy="1588409"/>
          </a:xfrm>
        </p:grpSpPr>
        <p:sp>
          <p:nvSpPr>
            <p:cNvPr id="414" name="Google Shape;414;p18"/>
            <p:cNvSpPr/>
            <p:nvPr/>
          </p:nvSpPr>
          <p:spPr>
            <a:xfrm>
              <a:off x="0" y="0"/>
              <a:ext cx="13540673" cy="1588409"/>
            </a:xfrm>
            <a:custGeom>
              <a:rect b="b" l="l" r="r" t="t"/>
              <a:pathLst>
                <a:path extrusionOk="0" h="1588409" w="13540673">
                  <a:moveTo>
                    <a:pt x="0" y="0"/>
                  </a:moveTo>
                  <a:lnTo>
                    <a:pt x="13540673" y="0"/>
                  </a:lnTo>
                  <a:lnTo>
                    <a:pt x="13540673" y="1588409"/>
                  </a:lnTo>
                  <a:lnTo>
                    <a:pt x="0" y="158840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-13855" t="-551168"/>
              </a:stretch>
            </a:blipFill>
            <a:ln>
              <a:noFill/>
            </a:ln>
          </p:spPr>
        </p:sp>
        <p:sp>
          <p:nvSpPr>
            <p:cNvPr id="415" name="Google Shape;415;p18"/>
            <p:cNvSpPr/>
            <p:nvPr/>
          </p:nvSpPr>
          <p:spPr>
            <a:xfrm>
              <a:off x="12442195" y="276852"/>
              <a:ext cx="10011765" cy="1311557"/>
            </a:xfrm>
            <a:custGeom>
              <a:rect b="b" l="l" r="r" t="t"/>
              <a:pathLst>
                <a:path extrusionOk="0" h="1311557" w="10011765">
                  <a:moveTo>
                    <a:pt x="0" y="0"/>
                  </a:moveTo>
                  <a:lnTo>
                    <a:pt x="10011765" y="0"/>
                  </a:lnTo>
                  <a:lnTo>
                    <a:pt x="10011765" y="1311557"/>
                  </a:lnTo>
                  <a:lnTo>
                    <a:pt x="0" y="13115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53985" r="0" t="-688581"/>
              </a:stretch>
            </a:blipFill>
            <a:ln>
              <a:noFill/>
            </a:ln>
          </p:spPr>
        </p:sp>
      </p:grpSp>
      <p:grpSp>
        <p:nvGrpSpPr>
          <p:cNvPr id="416" name="Google Shape;416;p18"/>
          <p:cNvGrpSpPr/>
          <p:nvPr/>
        </p:nvGrpSpPr>
        <p:grpSpPr>
          <a:xfrm rot="10800000">
            <a:off x="1028700" y="-162607"/>
            <a:ext cx="16840470" cy="1191307"/>
            <a:chOff x="0" y="0"/>
            <a:chExt cx="22453960" cy="1588409"/>
          </a:xfrm>
        </p:grpSpPr>
        <p:sp>
          <p:nvSpPr>
            <p:cNvPr id="417" name="Google Shape;417;p18"/>
            <p:cNvSpPr/>
            <p:nvPr/>
          </p:nvSpPr>
          <p:spPr>
            <a:xfrm>
              <a:off x="0" y="0"/>
              <a:ext cx="13540673" cy="1588409"/>
            </a:xfrm>
            <a:custGeom>
              <a:rect b="b" l="l" r="r" t="t"/>
              <a:pathLst>
                <a:path extrusionOk="0" h="1588409" w="13540673">
                  <a:moveTo>
                    <a:pt x="0" y="0"/>
                  </a:moveTo>
                  <a:lnTo>
                    <a:pt x="13540673" y="0"/>
                  </a:lnTo>
                  <a:lnTo>
                    <a:pt x="13540673" y="1588409"/>
                  </a:lnTo>
                  <a:lnTo>
                    <a:pt x="0" y="158840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-13855" t="-551168"/>
              </a:stretch>
            </a:blipFill>
            <a:ln>
              <a:noFill/>
            </a:ln>
          </p:spPr>
        </p:sp>
        <p:sp>
          <p:nvSpPr>
            <p:cNvPr id="418" name="Google Shape;418;p18"/>
            <p:cNvSpPr/>
            <p:nvPr/>
          </p:nvSpPr>
          <p:spPr>
            <a:xfrm>
              <a:off x="12442195" y="276852"/>
              <a:ext cx="10011765" cy="1311557"/>
            </a:xfrm>
            <a:custGeom>
              <a:rect b="b" l="l" r="r" t="t"/>
              <a:pathLst>
                <a:path extrusionOk="0" h="1311557" w="10011765">
                  <a:moveTo>
                    <a:pt x="0" y="0"/>
                  </a:moveTo>
                  <a:lnTo>
                    <a:pt x="10011765" y="0"/>
                  </a:lnTo>
                  <a:lnTo>
                    <a:pt x="10011765" y="1311557"/>
                  </a:lnTo>
                  <a:lnTo>
                    <a:pt x="0" y="13115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53985" r="0" t="-688581"/>
              </a:stretch>
            </a:blipFill>
            <a:ln>
              <a:noFill/>
            </a:ln>
          </p:spPr>
        </p:sp>
      </p:grpSp>
      <p:sp>
        <p:nvSpPr>
          <p:cNvPr id="419" name="Google Shape;419;p18"/>
          <p:cNvSpPr/>
          <p:nvPr/>
        </p:nvSpPr>
        <p:spPr>
          <a:xfrm>
            <a:off x="14280135" y="8952874"/>
            <a:ext cx="2745489" cy="454254"/>
          </a:xfrm>
          <a:custGeom>
            <a:rect b="b" l="l" r="r" t="t"/>
            <a:pathLst>
              <a:path extrusionOk="0" h="454254" w="2745489">
                <a:moveTo>
                  <a:pt x="0" y="0"/>
                </a:moveTo>
                <a:lnTo>
                  <a:pt x="2745489" y="0"/>
                </a:lnTo>
                <a:lnTo>
                  <a:pt x="2745489" y="454254"/>
                </a:lnTo>
                <a:lnTo>
                  <a:pt x="0" y="454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0" name="Google Shape;420;p18"/>
          <p:cNvSpPr/>
          <p:nvPr/>
        </p:nvSpPr>
        <p:spPr>
          <a:xfrm flipH="1">
            <a:off x="1824782" y="8952874"/>
            <a:ext cx="2745489" cy="454254"/>
          </a:xfrm>
          <a:custGeom>
            <a:rect b="b" l="l" r="r" t="t"/>
            <a:pathLst>
              <a:path extrusionOk="0" h="454254" w="2745489">
                <a:moveTo>
                  <a:pt x="2745489" y="0"/>
                </a:moveTo>
                <a:lnTo>
                  <a:pt x="0" y="0"/>
                </a:lnTo>
                <a:lnTo>
                  <a:pt x="0" y="454254"/>
                </a:lnTo>
                <a:lnTo>
                  <a:pt x="2745489" y="454254"/>
                </a:lnTo>
                <a:lnTo>
                  <a:pt x="2745489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1" name="Google Shape;421;p18"/>
          <p:cNvSpPr/>
          <p:nvPr/>
        </p:nvSpPr>
        <p:spPr>
          <a:xfrm>
            <a:off x="13841060" y="1238738"/>
            <a:ext cx="2745489" cy="454254"/>
          </a:xfrm>
          <a:custGeom>
            <a:rect b="b" l="l" r="r" t="t"/>
            <a:pathLst>
              <a:path extrusionOk="0" h="454254" w="2745489">
                <a:moveTo>
                  <a:pt x="0" y="0"/>
                </a:moveTo>
                <a:lnTo>
                  <a:pt x="2745489" y="0"/>
                </a:lnTo>
                <a:lnTo>
                  <a:pt x="2745489" y="454254"/>
                </a:lnTo>
                <a:lnTo>
                  <a:pt x="0" y="454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2" name="Google Shape;422;p18"/>
          <p:cNvSpPr/>
          <p:nvPr/>
        </p:nvSpPr>
        <p:spPr>
          <a:xfrm flipH="1">
            <a:off x="1385707" y="1238738"/>
            <a:ext cx="2745489" cy="454254"/>
          </a:xfrm>
          <a:custGeom>
            <a:rect b="b" l="l" r="r" t="t"/>
            <a:pathLst>
              <a:path extrusionOk="0" h="454254" w="2745489">
                <a:moveTo>
                  <a:pt x="2745489" y="0"/>
                </a:moveTo>
                <a:lnTo>
                  <a:pt x="0" y="0"/>
                </a:lnTo>
                <a:lnTo>
                  <a:pt x="0" y="454254"/>
                </a:lnTo>
                <a:lnTo>
                  <a:pt x="2745489" y="454254"/>
                </a:lnTo>
                <a:lnTo>
                  <a:pt x="2745489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23" name="Google Shape;423;p18"/>
          <p:cNvGrpSpPr/>
          <p:nvPr/>
        </p:nvGrpSpPr>
        <p:grpSpPr>
          <a:xfrm>
            <a:off x="558193" y="3993079"/>
            <a:ext cx="3296863" cy="2507698"/>
            <a:chOff x="0" y="0"/>
            <a:chExt cx="4395818" cy="3343598"/>
          </a:xfrm>
        </p:grpSpPr>
        <p:sp>
          <p:nvSpPr>
            <p:cNvPr id="424" name="Google Shape;424;p18"/>
            <p:cNvSpPr/>
            <p:nvPr/>
          </p:nvSpPr>
          <p:spPr>
            <a:xfrm>
              <a:off x="0" y="0"/>
              <a:ext cx="4005486" cy="2343209"/>
            </a:xfrm>
            <a:custGeom>
              <a:rect b="b" l="l" r="r" t="t"/>
              <a:pathLst>
                <a:path extrusionOk="0" h="2343209" w="4005486">
                  <a:moveTo>
                    <a:pt x="0" y="0"/>
                  </a:moveTo>
                  <a:lnTo>
                    <a:pt x="4005486" y="0"/>
                  </a:lnTo>
                  <a:lnTo>
                    <a:pt x="4005486" y="2343209"/>
                  </a:lnTo>
                  <a:lnTo>
                    <a:pt x="0" y="234320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425" name="Google Shape;425;p18"/>
            <p:cNvSpPr/>
            <p:nvPr/>
          </p:nvSpPr>
          <p:spPr>
            <a:xfrm>
              <a:off x="2222417" y="469851"/>
              <a:ext cx="2173401" cy="2873747"/>
            </a:xfrm>
            <a:custGeom>
              <a:rect b="b" l="l" r="r" t="t"/>
              <a:pathLst>
                <a:path extrusionOk="0" h="2873747" w="2173401">
                  <a:moveTo>
                    <a:pt x="0" y="0"/>
                  </a:moveTo>
                  <a:lnTo>
                    <a:pt x="2173402" y="0"/>
                  </a:lnTo>
                  <a:lnTo>
                    <a:pt x="2173402" y="2873748"/>
                  </a:lnTo>
                  <a:lnTo>
                    <a:pt x="0" y="287374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-85024" l="0" r="0" t="0"/>
              </a:stretch>
            </a:blipFill>
            <a:ln>
              <a:noFill/>
            </a:ln>
          </p:spPr>
        </p:sp>
      </p:grpSp>
      <p:sp>
        <p:nvSpPr>
          <p:cNvPr id="426" name="Google Shape;426;p18"/>
          <p:cNvSpPr/>
          <p:nvPr/>
        </p:nvSpPr>
        <p:spPr>
          <a:xfrm>
            <a:off x="4692847" y="3727090"/>
            <a:ext cx="2291612" cy="2705423"/>
          </a:xfrm>
          <a:custGeom>
            <a:rect b="b" l="l" r="r" t="t"/>
            <a:pathLst>
              <a:path extrusionOk="0" h="2705423" w="2291612">
                <a:moveTo>
                  <a:pt x="0" y="0"/>
                </a:moveTo>
                <a:lnTo>
                  <a:pt x="2291613" y="0"/>
                </a:lnTo>
                <a:lnTo>
                  <a:pt x="2291613" y="2705423"/>
                </a:lnTo>
                <a:lnTo>
                  <a:pt x="0" y="27054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67316" l="0" r="0" t="0"/>
            </a:stretch>
          </a:blipFill>
          <a:ln>
            <a:noFill/>
          </a:ln>
        </p:spPr>
      </p:sp>
      <p:sp>
        <p:nvSpPr>
          <p:cNvPr id="427" name="Google Shape;427;p18"/>
          <p:cNvSpPr/>
          <p:nvPr/>
        </p:nvSpPr>
        <p:spPr>
          <a:xfrm>
            <a:off x="7822251" y="4398989"/>
            <a:ext cx="2721212" cy="2054515"/>
          </a:xfrm>
          <a:custGeom>
            <a:rect b="b" l="l" r="r" t="t"/>
            <a:pathLst>
              <a:path extrusionOk="0" h="2054515" w="2721212">
                <a:moveTo>
                  <a:pt x="0" y="0"/>
                </a:moveTo>
                <a:lnTo>
                  <a:pt x="2721211" y="0"/>
                </a:lnTo>
                <a:lnTo>
                  <a:pt x="2721211" y="2054514"/>
                </a:lnTo>
                <a:lnTo>
                  <a:pt x="0" y="20545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28" name="Google Shape;428;p18"/>
          <p:cNvGrpSpPr/>
          <p:nvPr/>
        </p:nvGrpSpPr>
        <p:grpSpPr>
          <a:xfrm>
            <a:off x="9182856" y="3304378"/>
            <a:ext cx="1916600" cy="3194502"/>
            <a:chOff x="0" y="0"/>
            <a:chExt cx="2555467" cy="4259336"/>
          </a:xfrm>
        </p:grpSpPr>
        <p:sp>
          <p:nvSpPr>
            <p:cNvPr id="429" name="Google Shape;429;p18"/>
            <p:cNvSpPr/>
            <p:nvPr/>
          </p:nvSpPr>
          <p:spPr>
            <a:xfrm>
              <a:off x="0" y="0"/>
              <a:ext cx="2555467" cy="4259336"/>
            </a:xfrm>
            <a:custGeom>
              <a:rect b="b" l="l" r="r" t="t"/>
              <a:pathLst>
                <a:path extrusionOk="0" h="4259336" w="2555467">
                  <a:moveTo>
                    <a:pt x="0" y="0"/>
                  </a:moveTo>
                  <a:lnTo>
                    <a:pt x="2555467" y="0"/>
                  </a:lnTo>
                  <a:lnTo>
                    <a:pt x="2555467" y="4259336"/>
                  </a:lnTo>
                  <a:lnTo>
                    <a:pt x="0" y="4259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b="-44135" l="0" r="0" t="0"/>
              </a:stretch>
            </a:blipFill>
            <a:ln>
              <a:noFill/>
            </a:ln>
          </p:spPr>
        </p:sp>
        <p:sp>
          <p:nvSpPr>
            <p:cNvPr id="430" name="Google Shape;430;p18"/>
            <p:cNvSpPr/>
            <p:nvPr/>
          </p:nvSpPr>
          <p:spPr>
            <a:xfrm rot="64052">
              <a:off x="1684196" y="676291"/>
              <a:ext cx="118518" cy="55858"/>
            </a:xfrm>
            <a:custGeom>
              <a:rect b="b" l="l" r="r" t="t"/>
              <a:pathLst>
                <a:path extrusionOk="0" h="55858" w="118518">
                  <a:moveTo>
                    <a:pt x="0" y="0"/>
                  </a:moveTo>
                  <a:lnTo>
                    <a:pt x="118518" y="0"/>
                  </a:lnTo>
                  <a:lnTo>
                    <a:pt x="118518" y="55858"/>
                  </a:lnTo>
                  <a:lnTo>
                    <a:pt x="0" y="5585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2">
                <a:alphaModFix/>
              </a:blip>
              <a:stretch>
                <a:fillRect b="-7676480" l="-982666" r="-537291" t="-474339"/>
              </a:stretch>
            </a:blipFill>
            <a:ln>
              <a:noFill/>
            </a:ln>
          </p:spPr>
        </p:sp>
      </p:grpSp>
      <p:sp>
        <p:nvSpPr>
          <p:cNvPr id="431" name="Google Shape;431;p18"/>
          <p:cNvSpPr/>
          <p:nvPr/>
        </p:nvSpPr>
        <p:spPr>
          <a:xfrm>
            <a:off x="11746955" y="3727090"/>
            <a:ext cx="2573004" cy="2711214"/>
          </a:xfrm>
          <a:custGeom>
            <a:rect b="b" l="l" r="r" t="t"/>
            <a:pathLst>
              <a:path extrusionOk="0" h="2711214" w="2573004">
                <a:moveTo>
                  <a:pt x="0" y="0"/>
                </a:moveTo>
                <a:lnTo>
                  <a:pt x="2573004" y="0"/>
                </a:lnTo>
                <a:lnTo>
                  <a:pt x="2573004" y="2711214"/>
                </a:lnTo>
                <a:lnTo>
                  <a:pt x="0" y="27112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-50430" l="0" r="-1050" t="0"/>
            </a:stretch>
          </a:blipFill>
          <a:ln>
            <a:noFill/>
          </a:ln>
        </p:spPr>
      </p:sp>
      <p:sp>
        <p:nvSpPr>
          <p:cNvPr id="432" name="Google Shape;432;p18"/>
          <p:cNvSpPr txBox="1"/>
          <p:nvPr/>
        </p:nvSpPr>
        <p:spPr>
          <a:xfrm>
            <a:off x="10969179" y="1848867"/>
            <a:ext cx="2404939" cy="13723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70" u="none" cap="none" strike="noStrike">
                <a:solidFill>
                  <a:srgbClr val="BF4FED"/>
                </a:solidFill>
                <a:latin typeface="Bebas Neue"/>
                <a:ea typeface="Bebas Neue"/>
                <a:cs typeface="Bebas Neue"/>
                <a:sym typeface="Bebas Neue"/>
              </a:rPr>
              <a:t>a.i.</a:t>
            </a:r>
            <a:endParaRPr/>
          </a:p>
        </p:txBody>
      </p:sp>
      <p:sp>
        <p:nvSpPr>
          <p:cNvPr id="433" name="Google Shape;433;p18"/>
          <p:cNvSpPr txBox="1"/>
          <p:nvPr/>
        </p:nvSpPr>
        <p:spPr>
          <a:xfrm>
            <a:off x="5369249" y="1975380"/>
            <a:ext cx="3916243" cy="12477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9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99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人類</a:t>
            </a:r>
            <a:endParaRPr/>
          </a:p>
        </p:txBody>
      </p:sp>
      <p:sp>
        <p:nvSpPr>
          <p:cNvPr id="434" name="Google Shape;434;p18"/>
          <p:cNvSpPr txBox="1"/>
          <p:nvPr/>
        </p:nvSpPr>
        <p:spPr>
          <a:xfrm>
            <a:off x="8868183" y="2057537"/>
            <a:ext cx="1853346" cy="1061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31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vs</a:t>
            </a:r>
            <a:endParaRPr/>
          </a:p>
        </p:txBody>
      </p:sp>
      <p:sp>
        <p:nvSpPr>
          <p:cNvPr id="435" name="Google Shape;435;p18"/>
          <p:cNvSpPr txBox="1"/>
          <p:nvPr/>
        </p:nvSpPr>
        <p:spPr>
          <a:xfrm>
            <a:off x="1241386" y="6963858"/>
            <a:ext cx="2170589" cy="8049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343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老師</a:t>
            </a:r>
            <a:endParaRPr/>
          </a:p>
        </p:txBody>
      </p:sp>
      <p:sp>
        <p:nvSpPr>
          <p:cNvPr id="436" name="Google Shape;436;p18"/>
          <p:cNvSpPr txBox="1"/>
          <p:nvPr/>
        </p:nvSpPr>
        <p:spPr>
          <a:xfrm>
            <a:off x="5146868" y="6963858"/>
            <a:ext cx="2298812" cy="8049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343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廚師</a:t>
            </a:r>
            <a:endParaRPr/>
          </a:p>
        </p:txBody>
      </p:sp>
      <p:sp>
        <p:nvSpPr>
          <p:cNvPr id="437" name="Google Shape;437;p18"/>
          <p:cNvSpPr txBox="1"/>
          <p:nvPr/>
        </p:nvSpPr>
        <p:spPr>
          <a:xfrm>
            <a:off x="8234560" y="6963858"/>
            <a:ext cx="3813193" cy="8049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343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殯儀師</a:t>
            </a:r>
            <a:endParaRPr/>
          </a:p>
        </p:txBody>
      </p:sp>
      <p:sp>
        <p:nvSpPr>
          <p:cNvPr id="438" name="Google Shape;438;p18"/>
          <p:cNvSpPr txBox="1"/>
          <p:nvPr/>
        </p:nvSpPr>
        <p:spPr>
          <a:xfrm>
            <a:off x="12143945" y="6963858"/>
            <a:ext cx="2460346" cy="8049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343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藝人</a:t>
            </a:r>
            <a:endParaRPr/>
          </a:p>
        </p:txBody>
      </p:sp>
      <p:sp>
        <p:nvSpPr>
          <p:cNvPr id="439" name="Google Shape;439;p18"/>
          <p:cNvSpPr/>
          <p:nvPr/>
        </p:nvSpPr>
        <p:spPr>
          <a:xfrm>
            <a:off x="14364253" y="4144939"/>
            <a:ext cx="3199982" cy="2355987"/>
          </a:xfrm>
          <a:custGeom>
            <a:rect b="b" l="l" r="r" t="t"/>
            <a:pathLst>
              <a:path extrusionOk="0" h="2355987" w="3199982">
                <a:moveTo>
                  <a:pt x="0" y="0"/>
                </a:moveTo>
                <a:lnTo>
                  <a:pt x="3199982" y="0"/>
                </a:lnTo>
                <a:lnTo>
                  <a:pt x="3199982" y="2355987"/>
                </a:lnTo>
                <a:lnTo>
                  <a:pt x="0" y="23559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0" name="Google Shape;440;p18"/>
          <p:cNvSpPr/>
          <p:nvPr/>
        </p:nvSpPr>
        <p:spPr>
          <a:xfrm>
            <a:off x="16457947" y="3935738"/>
            <a:ext cx="1106288" cy="2774390"/>
          </a:xfrm>
          <a:custGeom>
            <a:rect b="b" l="l" r="r" t="t"/>
            <a:pathLst>
              <a:path extrusionOk="0" h="2774390" w="1106288">
                <a:moveTo>
                  <a:pt x="0" y="0"/>
                </a:moveTo>
                <a:lnTo>
                  <a:pt x="1106288" y="0"/>
                </a:lnTo>
                <a:lnTo>
                  <a:pt x="1106288" y="2774390"/>
                </a:lnTo>
                <a:lnTo>
                  <a:pt x="0" y="27743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1" name="Google Shape;441;p18"/>
          <p:cNvSpPr txBox="1"/>
          <p:nvPr/>
        </p:nvSpPr>
        <p:spPr>
          <a:xfrm>
            <a:off x="15103889" y="6963858"/>
            <a:ext cx="3184111" cy="8065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343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救護員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19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pic>
        <p:nvPicPr>
          <p:cNvPr id="447" name="Google Shape;447;p19"/>
          <p:cNvPicPr preferRelativeResize="0"/>
          <p:nvPr/>
        </p:nvPicPr>
        <p:blipFill rotWithShape="1">
          <a:blip r:embed="rId4">
            <a:alphaModFix amt="52999"/>
          </a:blip>
          <a:srcRect b="0" l="14444" r="14443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8" name="Google Shape;448;p19"/>
          <p:cNvGrpSpPr/>
          <p:nvPr/>
        </p:nvGrpSpPr>
        <p:grpSpPr>
          <a:xfrm>
            <a:off x="723765" y="8584348"/>
            <a:ext cx="16840470" cy="1191307"/>
            <a:chOff x="0" y="0"/>
            <a:chExt cx="22453960" cy="1588409"/>
          </a:xfrm>
        </p:grpSpPr>
        <p:sp>
          <p:nvSpPr>
            <p:cNvPr id="449" name="Google Shape;449;p19"/>
            <p:cNvSpPr/>
            <p:nvPr/>
          </p:nvSpPr>
          <p:spPr>
            <a:xfrm>
              <a:off x="0" y="0"/>
              <a:ext cx="13540673" cy="1588409"/>
            </a:xfrm>
            <a:custGeom>
              <a:rect b="b" l="l" r="r" t="t"/>
              <a:pathLst>
                <a:path extrusionOk="0" h="1588409" w="13540673">
                  <a:moveTo>
                    <a:pt x="0" y="0"/>
                  </a:moveTo>
                  <a:lnTo>
                    <a:pt x="13540673" y="0"/>
                  </a:lnTo>
                  <a:lnTo>
                    <a:pt x="13540673" y="1588409"/>
                  </a:lnTo>
                  <a:lnTo>
                    <a:pt x="0" y="158840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-13855" t="-551168"/>
              </a:stretch>
            </a:blipFill>
            <a:ln>
              <a:noFill/>
            </a:ln>
          </p:spPr>
        </p:sp>
        <p:sp>
          <p:nvSpPr>
            <p:cNvPr id="450" name="Google Shape;450;p19"/>
            <p:cNvSpPr/>
            <p:nvPr/>
          </p:nvSpPr>
          <p:spPr>
            <a:xfrm>
              <a:off x="12442195" y="276852"/>
              <a:ext cx="10011765" cy="1311557"/>
            </a:xfrm>
            <a:custGeom>
              <a:rect b="b" l="l" r="r" t="t"/>
              <a:pathLst>
                <a:path extrusionOk="0" h="1311557" w="10011765">
                  <a:moveTo>
                    <a:pt x="0" y="0"/>
                  </a:moveTo>
                  <a:lnTo>
                    <a:pt x="10011765" y="0"/>
                  </a:lnTo>
                  <a:lnTo>
                    <a:pt x="10011765" y="1311557"/>
                  </a:lnTo>
                  <a:lnTo>
                    <a:pt x="0" y="13115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53985" r="0" t="-688581"/>
              </a:stretch>
            </a:blipFill>
            <a:ln>
              <a:noFill/>
            </a:ln>
          </p:spPr>
        </p:sp>
      </p:grpSp>
      <p:grpSp>
        <p:nvGrpSpPr>
          <p:cNvPr id="451" name="Google Shape;451;p19"/>
          <p:cNvGrpSpPr/>
          <p:nvPr/>
        </p:nvGrpSpPr>
        <p:grpSpPr>
          <a:xfrm rot="10800000">
            <a:off x="723765" y="643085"/>
            <a:ext cx="16840470" cy="1191307"/>
            <a:chOff x="0" y="0"/>
            <a:chExt cx="22453960" cy="1588409"/>
          </a:xfrm>
        </p:grpSpPr>
        <p:sp>
          <p:nvSpPr>
            <p:cNvPr id="452" name="Google Shape;452;p19"/>
            <p:cNvSpPr/>
            <p:nvPr/>
          </p:nvSpPr>
          <p:spPr>
            <a:xfrm>
              <a:off x="0" y="0"/>
              <a:ext cx="13540673" cy="1588409"/>
            </a:xfrm>
            <a:custGeom>
              <a:rect b="b" l="l" r="r" t="t"/>
              <a:pathLst>
                <a:path extrusionOk="0" h="1588409" w="13540673">
                  <a:moveTo>
                    <a:pt x="0" y="0"/>
                  </a:moveTo>
                  <a:lnTo>
                    <a:pt x="13540673" y="0"/>
                  </a:lnTo>
                  <a:lnTo>
                    <a:pt x="13540673" y="1588409"/>
                  </a:lnTo>
                  <a:lnTo>
                    <a:pt x="0" y="158840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-13855" t="-551168"/>
              </a:stretch>
            </a:blipFill>
            <a:ln>
              <a:noFill/>
            </a:ln>
          </p:spPr>
        </p:sp>
        <p:sp>
          <p:nvSpPr>
            <p:cNvPr id="453" name="Google Shape;453;p19"/>
            <p:cNvSpPr/>
            <p:nvPr/>
          </p:nvSpPr>
          <p:spPr>
            <a:xfrm>
              <a:off x="12442195" y="276852"/>
              <a:ext cx="10011765" cy="1311557"/>
            </a:xfrm>
            <a:custGeom>
              <a:rect b="b" l="l" r="r" t="t"/>
              <a:pathLst>
                <a:path extrusionOk="0" h="1311557" w="10011765">
                  <a:moveTo>
                    <a:pt x="0" y="0"/>
                  </a:moveTo>
                  <a:lnTo>
                    <a:pt x="10011765" y="0"/>
                  </a:lnTo>
                  <a:lnTo>
                    <a:pt x="10011765" y="1311557"/>
                  </a:lnTo>
                  <a:lnTo>
                    <a:pt x="0" y="13115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53985" r="0" t="-688581"/>
              </a:stretch>
            </a:blipFill>
            <a:ln>
              <a:noFill/>
            </a:ln>
          </p:spPr>
        </p:sp>
      </p:grpSp>
      <p:sp>
        <p:nvSpPr>
          <p:cNvPr id="454" name="Google Shape;454;p19"/>
          <p:cNvSpPr/>
          <p:nvPr/>
        </p:nvSpPr>
        <p:spPr>
          <a:xfrm>
            <a:off x="14280135" y="8952874"/>
            <a:ext cx="2745489" cy="454254"/>
          </a:xfrm>
          <a:custGeom>
            <a:rect b="b" l="l" r="r" t="t"/>
            <a:pathLst>
              <a:path extrusionOk="0" h="454254" w="2745489">
                <a:moveTo>
                  <a:pt x="0" y="0"/>
                </a:moveTo>
                <a:lnTo>
                  <a:pt x="2745489" y="0"/>
                </a:lnTo>
                <a:lnTo>
                  <a:pt x="2745489" y="454254"/>
                </a:lnTo>
                <a:lnTo>
                  <a:pt x="0" y="454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5" name="Google Shape;455;p19"/>
          <p:cNvSpPr/>
          <p:nvPr/>
        </p:nvSpPr>
        <p:spPr>
          <a:xfrm flipH="1">
            <a:off x="1824782" y="8952874"/>
            <a:ext cx="2745489" cy="454254"/>
          </a:xfrm>
          <a:custGeom>
            <a:rect b="b" l="l" r="r" t="t"/>
            <a:pathLst>
              <a:path extrusionOk="0" h="454254" w="2745489">
                <a:moveTo>
                  <a:pt x="2745489" y="0"/>
                </a:moveTo>
                <a:lnTo>
                  <a:pt x="0" y="0"/>
                </a:lnTo>
                <a:lnTo>
                  <a:pt x="0" y="454254"/>
                </a:lnTo>
                <a:lnTo>
                  <a:pt x="2745489" y="454254"/>
                </a:lnTo>
                <a:lnTo>
                  <a:pt x="2745489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6" name="Google Shape;456;p19"/>
          <p:cNvSpPr/>
          <p:nvPr/>
        </p:nvSpPr>
        <p:spPr>
          <a:xfrm>
            <a:off x="13841060" y="1238738"/>
            <a:ext cx="2745489" cy="454254"/>
          </a:xfrm>
          <a:custGeom>
            <a:rect b="b" l="l" r="r" t="t"/>
            <a:pathLst>
              <a:path extrusionOk="0" h="454254" w="2745489">
                <a:moveTo>
                  <a:pt x="0" y="0"/>
                </a:moveTo>
                <a:lnTo>
                  <a:pt x="2745489" y="0"/>
                </a:lnTo>
                <a:lnTo>
                  <a:pt x="2745489" y="454254"/>
                </a:lnTo>
                <a:lnTo>
                  <a:pt x="0" y="454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7" name="Google Shape;457;p19"/>
          <p:cNvSpPr/>
          <p:nvPr/>
        </p:nvSpPr>
        <p:spPr>
          <a:xfrm flipH="1">
            <a:off x="1385707" y="1238738"/>
            <a:ext cx="2745489" cy="454254"/>
          </a:xfrm>
          <a:custGeom>
            <a:rect b="b" l="l" r="r" t="t"/>
            <a:pathLst>
              <a:path extrusionOk="0" h="454254" w="2745489">
                <a:moveTo>
                  <a:pt x="2745489" y="0"/>
                </a:moveTo>
                <a:lnTo>
                  <a:pt x="0" y="0"/>
                </a:lnTo>
                <a:lnTo>
                  <a:pt x="0" y="454254"/>
                </a:lnTo>
                <a:lnTo>
                  <a:pt x="2745489" y="454254"/>
                </a:lnTo>
                <a:lnTo>
                  <a:pt x="2745489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8" name="Google Shape;458;p19"/>
          <p:cNvSpPr/>
          <p:nvPr/>
        </p:nvSpPr>
        <p:spPr>
          <a:xfrm>
            <a:off x="2864200" y="3524984"/>
            <a:ext cx="4105390" cy="582219"/>
          </a:xfrm>
          <a:custGeom>
            <a:rect b="b" l="l" r="r" t="t"/>
            <a:pathLst>
              <a:path extrusionOk="0" h="582219" w="4105390">
                <a:moveTo>
                  <a:pt x="0" y="0"/>
                </a:moveTo>
                <a:lnTo>
                  <a:pt x="4105389" y="0"/>
                </a:lnTo>
                <a:lnTo>
                  <a:pt x="4105389" y="582219"/>
                </a:lnTo>
                <a:lnTo>
                  <a:pt x="0" y="5822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9" name="Google Shape;459;p19"/>
          <p:cNvSpPr txBox="1"/>
          <p:nvPr/>
        </p:nvSpPr>
        <p:spPr>
          <a:xfrm>
            <a:off x="6055220" y="5240589"/>
            <a:ext cx="7910329" cy="13781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70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開始討論！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20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pic>
        <p:nvPicPr>
          <p:cNvPr id="465" name="Google Shape;465;p20"/>
          <p:cNvPicPr preferRelativeResize="0"/>
          <p:nvPr/>
        </p:nvPicPr>
        <p:blipFill rotWithShape="1">
          <a:blip r:embed="rId4">
            <a:alphaModFix amt="52999"/>
          </a:blip>
          <a:srcRect b="0" l="14444" r="14443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66" name="Google Shape;466;p20"/>
          <p:cNvGrpSpPr/>
          <p:nvPr/>
        </p:nvGrpSpPr>
        <p:grpSpPr>
          <a:xfrm>
            <a:off x="723765" y="8584348"/>
            <a:ext cx="16840470" cy="1191307"/>
            <a:chOff x="0" y="0"/>
            <a:chExt cx="22453960" cy="1588409"/>
          </a:xfrm>
        </p:grpSpPr>
        <p:sp>
          <p:nvSpPr>
            <p:cNvPr id="467" name="Google Shape;467;p20"/>
            <p:cNvSpPr/>
            <p:nvPr/>
          </p:nvSpPr>
          <p:spPr>
            <a:xfrm>
              <a:off x="0" y="0"/>
              <a:ext cx="13540673" cy="1588409"/>
            </a:xfrm>
            <a:custGeom>
              <a:rect b="b" l="l" r="r" t="t"/>
              <a:pathLst>
                <a:path extrusionOk="0" h="1588409" w="13540673">
                  <a:moveTo>
                    <a:pt x="0" y="0"/>
                  </a:moveTo>
                  <a:lnTo>
                    <a:pt x="13540673" y="0"/>
                  </a:lnTo>
                  <a:lnTo>
                    <a:pt x="13540673" y="1588409"/>
                  </a:lnTo>
                  <a:lnTo>
                    <a:pt x="0" y="158840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-13855" t="-551168"/>
              </a:stretch>
            </a:blipFill>
            <a:ln>
              <a:noFill/>
            </a:ln>
          </p:spPr>
        </p:sp>
        <p:sp>
          <p:nvSpPr>
            <p:cNvPr id="468" name="Google Shape;468;p20"/>
            <p:cNvSpPr/>
            <p:nvPr/>
          </p:nvSpPr>
          <p:spPr>
            <a:xfrm>
              <a:off x="12442195" y="276852"/>
              <a:ext cx="10011765" cy="1311557"/>
            </a:xfrm>
            <a:custGeom>
              <a:rect b="b" l="l" r="r" t="t"/>
              <a:pathLst>
                <a:path extrusionOk="0" h="1311557" w="10011765">
                  <a:moveTo>
                    <a:pt x="0" y="0"/>
                  </a:moveTo>
                  <a:lnTo>
                    <a:pt x="10011765" y="0"/>
                  </a:lnTo>
                  <a:lnTo>
                    <a:pt x="10011765" y="1311557"/>
                  </a:lnTo>
                  <a:lnTo>
                    <a:pt x="0" y="13115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53985" r="0" t="-688581"/>
              </a:stretch>
            </a:blipFill>
            <a:ln>
              <a:noFill/>
            </a:ln>
          </p:spPr>
        </p:sp>
      </p:grpSp>
      <p:grpSp>
        <p:nvGrpSpPr>
          <p:cNvPr id="469" name="Google Shape;469;p20"/>
          <p:cNvGrpSpPr/>
          <p:nvPr/>
        </p:nvGrpSpPr>
        <p:grpSpPr>
          <a:xfrm rot="10800000">
            <a:off x="723765" y="643085"/>
            <a:ext cx="16840470" cy="1191307"/>
            <a:chOff x="0" y="0"/>
            <a:chExt cx="22453960" cy="1588409"/>
          </a:xfrm>
        </p:grpSpPr>
        <p:sp>
          <p:nvSpPr>
            <p:cNvPr id="470" name="Google Shape;470;p20"/>
            <p:cNvSpPr/>
            <p:nvPr/>
          </p:nvSpPr>
          <p:spPr>
            <a:xfrm>
              <a:off x="0" y="0"/>
              <a:ext cx="13540673" cy="1588409"/>
            </a:xfrm>
            <a:custGeom>
              <a:rect b="b" l="l" r="r" t="t"/>
              <a:pathLst>
                <a:path extrusionOk="0" h="1588409" w="13540673">
                  <a:moveTo>
                    <a:pt x="0" y="0"/>
                  </a:moveTo>
                  <a:lnTo>
                    <a:pt x="13540673" y="0"/>
                  </a:lnTo>
                  <a:lnTo>
                    <a:pt x="13540673" y="1588409"/>
                  </a:lnTo>
                  <a:lnTo>
                    <a:pt x="0" y="158840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-13855" t="-551168"/>
              </a:stretch>
            </a:blipFill>
            <a:ln>
              <a:noFill/>
            </a:ln>
          </p:spPr>
        </p:sp>
        <p:sp>
          <p:nvSpPr>
            <p:cNvPr id="471" name="Google Shape;471;p20"/>
            <p:cNvSpPr/>
            <p:nvPr/>
          </p:nvSpPr>
          <p:spPr>
            <a:xfrm>
              <a:off x="12442195" y="276852"/>
              <a:ext cx="10011765" cy="1311557"/>
            </a:xfrm>
            <a:custGeom>
              <a:rect b="b" l="l" r="r" t="t"/>
              <a:pathLst>
                <a:path extrusionOk="0" h="1311557" w="10011765">
                  <a:moveTo>
                    <a:pt x="0" y="0"/>
                  </a:moveTo>
                  <a:lnTo>
                    <a:pt x="10011765" y="0"/>
                  </a:lnTo>
                  <a:lnTo>
                    <a:pt x="10011765" y="1311557"/>
                  </a:lnTo>
                  <a:lnTo>
                    <a:pt x="0" y="13115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53985" r="0" t="-688581"/>
              </a:stretch>
            </a:blipFill>
            <a:ln>
              <a:noFill/>
            </a:ln>
          </p:spPr>
        </p:sp>
      </p:grpSp>
      <p:sp>
        <p:nvSpPr>
          <p:cNvPr id="472" name="Google Shape;472;p20"/>
          <p:cNvSpPr/>
          <p:nvPr/>
        </p:nvSpPr>
        <p:spPr>
          <a:xfrm>
            <a:off x="14280135" y="8952874"/>
            <a:ext cx="2745489" cy="454254"/>
          </a:xfrm>
          <a:custGeom>
            <a:rect b="b" l="l" r="r" t="t"/>
            <a:pathLst>
              <a:path extrusionOk="0" h="454254" w="2745489">
                <a:moveTo>
                  <a:pt x="0" y="0"/>
                </a:moveTo>
                <a:lnTo>
                  <a:pt x="2745489" y="0"/>
                </a:lnTo>
                <a:lnTo>
                  <a:pt x="2745489" y="454254"/>
                </a:lnTo>
                <a:lnTo>
                  <a:pt x="0" y="454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3" name="Google Shape;473;p20"/>
          <p:cNvSpPr/>
          <p:nvPr/>
        </p:nvSpPr>
        <p:spPr>
          <a:xfrm flipH="1">
            <a:off x="1824782" y="8952874"/>
            <a:ext cx="2745489" cy="454254"/>
          </a:xfrm>
          <a:custGeom>
            <a:rect b="b" l="l" r="r" t="t"/>
            <a:pathLst>
              <a:path extrusionOk="0" h="454254" w="2745489">
                <a:moveTo>
                  <a:pt x="2745489" y="0"/>
                </a:moveTo>
                <a:lnTo>
                  <a:pt x="0" y="0"/>
                </a:lnTo>
                <a:lnTo>
                  <a:pt x="0" y="454254"/>
                </a:lnTo>
                <a:lnTo>
                  <a:pt x="2745489" y="454254"/>
                </a:lnTo>
                <a:lnTo>
                  <a:pt x="2745489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4" name="Google Shape;474;p20"/>
          <p:cNvSpPr/>
          <p:nvPr/>
        </p:nvSpPr>
        <p:spPr>
          <a:xfrm>
            <a:off x="13841060" y="1238738"/>
            <a:ext cx="2745489" cy="454254"/>
          </a:xfrm>
          <a:custGeom>
            <a:rect b="b" l="l" r="r" t="t"/>
            <a:pathLst>
              <a:path extrusionOk="0" h="454254" w="2745489">
                <a:moveTo>
                  <a:pt x="0" y="0"/>
                </a:moveTo>
                <a:lnTo>
                  <a:pt x="2745489" y="0"/>
                </a:lnTo>
                <a:lnTo>
                  <a:pt x="2745489" y="454254"/>
                </a:lnTo>
                <a:lnTo>
                  <a:pt x="0" y="454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5" name="Google Shape;475;p20"/>
          <p:cNvSpPr/>
          <p:nvPr/>
        </p:nvSpPr>
        <p:spPr>
          <a:xfrm flipH="1">
            <a:off x="1385707" y="1238738"/>
            <a:ext cx="2745489" cy="454254"/>
          </a:xfrm>
          <a:custGeom>
            <a:rect b="b" l="l" r="r" t="t"/>
            <a:pathLst>
              <a:path extrusionOk="0" h="454254" w="2745489">
                <a:moveTo>
                  <a:pt x="2745489" y="0"/>
                </a:moveTo>
                <a:lnTo>
                  <a:pt x="0" y="0"/>
                </a:lnTo>
                <a:lnTo>
                  <a:pt x="0" y="454254"/>
                </a:lnTo>
                <a:lnTo>
                  <a:pt x="2745489" y="454254"/>
                </a:lnTo>
                <a:lnTo>
                  <a:pt x="2745489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6" name="Google Shape;476;p20"/>
          <p:cNvSpPr/>
          <p:nvPr/>
        </p:nvSpPr>
        <p:spPr>
          <a:xfrm>
            <a:off x="2864200" y="3524984"/>
            <a:ext cx="4105390" cy="582219"/>
          </a:xfrm>
          <a:custGeom>
            <a:rect b="b" l="l" r="r" t="t"/>
            <a:pathLst>
              <a:path extrusionOk="0" h="582219" w="4105390">
                <a:moveTo>
                  <a:pt x="0" y="0"/>
                </a:moveTo>
                <a:lnTo>
                  <a:pt x="4105389" y="0"/>
                </a:lnTo>
                <a:lnTo>
                  <a:pt x="4105389" y="582219"/>
                </a:lnTo>
                <a:lnTo>
                  <a:pt x="0" y="5822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7" name="Google Shape;477;p20"/>
          <p:cNvSpPr txBox="1"/>
          <p:nvPr/>
        </p:nvSpPr>
        <p:spPr>
          <a:xfrm>
            <a:off x="6055220" y="5240589"/>
            <a:ext cx="7910329" cy="13742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70" u="none" cap="none" strike="noStrike">
                <a:solidFill>
                  <a:srgbClr val="BF4FED"/>
                </a:solidFill>
                <a:latin typeface="Bebas Neue"/>
                <a:ea typeface="Bebas Neue"/>
                <a:cs typeface="Bebas Neue"/>
                <a:sym typeface="Bebas Neue"/>
              </a:rPr>
              <a:t>匯報環節！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21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pic>
        <p:nvPicPr>
          <p:cNvPr id="487" name="Google Shape;487;p21"/>
          <p:cNvPicPr preferRelativeResize="0"/>
          <p:nvPr/>
        </p:nvPicPr>
        <p:blipFill rotWithShape="1">
          <a:blip r:embed="rId4">
            <a:alphaModFix amt="52999"/>
          </a:blip>
          <a:srcRect b="0" l="14444" r="14443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88" name="Google Shape;488;p21"/>
          <p:cNvGrpSpPr/>
          <p:nvPr/>
        </p:nvGrpSpPr>
        <p:grpSpPr>
          <a:xfrm>
            <a:off x="723765" y="8584348"/>
            <a:ext cx="16840470" cy="1191307"/>
            <a:chOff x="0" y="0"/>
            <a:chExt cx="22453960" cy="1588409"/>
          </a:xfrm>
        </p:grpSpPr>
        <p:sp>
          <p:nvSpPr>
            <p:cNvPr id="489" name="Google Shape;489;p21"/>
            <p:cNvSpPr/>
            <p:nvPr/>
          </p:nvSpPr>
          <p:spPr>
            <a:xfrm>
              <a:off x="0" y="0"/>
              <a:ext cx="13540673" cy="1588409"/>
            </a:xfrm>
            <a:custGeom>
              <a:rect b="b" l="l" r="r" t="t"/>
              <a:pathLst>
                <a:path extrusionOk="0" h="1588409" w="13540673">
                  <a:moveTo>
                    <a:pt x="0" y="0"/>
                  </a:moveTo>
                  <a:lnTo>
                    <a:pt x="13540673" y="0"/>
                  </a:lnTo>
                  <a:lnTo>
                    <a:pt x="13540673" y="1588409"/>
                  </a:lnTo>
                  <a:lnTo>
                    <a:pt x="0" y="158840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-13855" t="-551168"/>
              </a:stretch>
            </a:blipFill>
            <a:ln>
              <a:noFill/>
            </a:ln>
          </p:spPr>
        </p:sp>
        <p:sp>
          <p:nvSpPr>
            <p:cNvPr id="490" name="Google Shape;490;p21"/>
            <p:cNvSpPr/>
            <p:nvPr/>
          </p:nvSpPr>
          <p:spPr>
            <a:xfrm>
              <a:off x="12442195" y="276852"/>
              <a:ext cx="10011765" cy="1311557"/>
            </a:xfrm>
            <a:custGeom>
              <a:rect b="b" l="l" r="r" t="t"/>
              <a:pathLst>
                <a:path extrusionOk="0" h="1311557" w="10011765">
                  <a:moveTo>
                    <a:pt x="0" y="0"/>
                  </a:moveTo>
                  <a:lnTo>
                    <a:pt x="10011765" y="0"/>
                  </a:lnTo>
                  <a:lnTo>
                    <a:pt x="10011765" y="1311557"/>
                  </a:lnTo>
                  <a:lnTo>
                    <a:pt x="0" y="13115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53985" r="0" t="-688581"/>
              </a:stretch>
            </a:blipFill>
            <a:ln>
              <a:noFill/>
            </a:ln>
          </p:spPr>
        </p:sp>
      </p:grpSp>
      <p:grpSp>
        <p:nvGrpSpPr>
          <p:cNvPr id="491" name="Google Shape;491;p21"/>
          <p:cNvGrpSpPr/>
          <p:nvPr/>
        </p:nvGrpSpPr>
        <p:grpSpPr>
          <a:xfrm rot="10800000">
            <a:off x="1028700" y="-162607"/>
            <a:ext cx="16840470" cy="1191307"/>
            <a:chOff x="0" y="0"/>
            <a:chExt cx="22453960" cy="1588409"/>
          </a:xfrm>
        </p:grpSpPr>
        <p:sp>
          <p:nvSpPr>
            <p:cNvPr id="492" name="Google Shape;492;p21"/>
            <p:cNvSpPr/>
            <p:nvPr/>
          </p:nvSpPr>
          <p:spPr>
            <a:xfrm>
              <a:off x="0" y="0"/>
              <a:ext cx="13540673" cy="1588409"/>
            </a:xfrm>
            <a:custGeom>
              <a:rect b="b" l="l" r="r" t="t"/>
              <a:pathLst>
                <a:path extrusionOk="0" h="1588409" w="13540673">
                  <a:moveTo>
                    <a:pt x="0" y="0"/>
                  </a:moveTo>
                  <a:lnTo>
                    <a:pt x="13540673" y="0"/>
                  </a:lnTo>
                  <a:lnTo>
                    <a:pt x="13540673" y="1588409"/>
                  </a:lnTo>
                  <a:lnTo>
                    <a:pt x="0" y="158840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-13855" t="-551168"/>
              </a:stretch>
            </a:blipFill>
            <a:ln>
              <a:noFill/>
            </a:ln>
          </p:spPr>
        </p:sp>
        <p:sp>
          <p:nvSpPr>
            <p:cNvPr id="493" name="Google Shape;493;p21"/>
            <p:cNvSpPr/>
            <p:nvPr/>
          </p:nvSpPr>
          <p:spPr>
            <a:xfrm>
              <a:off x="12442195" y="276852"/>
              <a:ext cx="10011765" cy="1311557"/>
            </a:xfrm>
            <a:custGeom>
              <a:rect b="b" l="l" r="r" t="t"/>
              <a:pathLst>
                <a:path extrusionOk="0" h="1311557" w="10011765">
                  <a:moveTo>
                    <a:pt x="0" y="0"/>
                  </a:moveTo>
                  <a:lnTo>
                    <a:pt x="10011765" y="0"/>
                  </a:lnTo>
                  <a:lnTo>
                    <a:pt x="10011765" y="1311557"/>
                  </a:lnTo>
                  <a:lnTo>
                    <a:pt x="0" y="13115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53985" r="0" t="-688581"/>
              </a:stretch>
            </a:blipFill>
            <a:ln>
              <a:noFill/>
            </a:ln>
          </p:spPr>
        </p:sp>
      </p:grpSp>
      <p:sp>
        <p:nvSpPr>
          <p:cNvPr id="494" name="Google Shape;494;p21"/>
          <p:cNvSpPr/>
          <p:nvPr/>
        </p:nvSpPr>
        <p:spPr>
          <a:xfrm>
            <a:off x="14280135" y="8952874"/>
            <a:ext cx="2745489" cy="454254"/>
          </a:xfrm>
          <a:custGeom>
            <a:rect b="b" l="l" r="r" t="t"/>
            <a:pathLst>
              <a:path extrusionOk="0" h="454254" w="2745489">
                <a:moveTo>
                  <a:pt x="0" y="0"/>
                </a:moveTo>
                <a:lnTo>
                  <a:pt x="2745489" y="0"/>
                </a:lnTo>
                <a:lnTo>
                  <a:pt x="2745489" y="454254"/>
                </a:lnTo>
                <a:lnTo>
                  <a:pt x="0" y="454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5" name="Google Shape;495;p21"/>
          <p:cNvSpPr/>
          <p:nvPr/>
        </p:nvSpPr>
        <p:spPr>
          <a:xfrm flipH="1">
            <a:off x="1824782" y="8952874"/>
            <a:ext cx="2745489" cy="454254"/>
          </a:xfrm>
          <a:custGeom>
            <a:rect b="b" l="l" r="r" t="t"/>
            <a:pathLst>
              <a:path extrusionOk="0" h="454254" w="2745489">
                <a:moveTo>
                  <a:pt x="2745489" y="0"/>
                </a:moveTo>
                <a:lnTo>
                  <a:pt x="0" y="0"/>
                </a:lnTo>
                <a:lnTo>
                  <a:pt x="0" y="454254"/>
                </a:lnTo>
                <a:lnTo>
                  <a:pt x="2745489" y="454254"/>
                </a:lnTo>
                <a:lnTo>
                  <a:pt x="2745489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6" name="Google Shape;496;p21"/>
          <p:cNvSpPr/>
          <p:nvPr/>
        </p:nvSpPr>
        <p:spPr>
          <a:xfrm>
            <a:off x="13841060" y="1238738"/>
            <a:ext cx="2745489" cy="454254"/>
          </a:xfrm>
          <a:custGeom>
            <a:rect b="b" l="l" r="r" t="t"/>
            <a:pathLst>
              <a:path extrusionOk="0" h="454254" w="2745489">
                <a:moveTo>
                  <a:pt x="0" y="0"/>
                </a:moveTo>
                <a:lnTo>
                  <a:pt x="2745489" y="0"/>
                </a:lnTo>
                <a:lnTo>
                  <a:pt x="2745489" y="454254"/>
                </a:lnTo>
                <a:lnTo>
                  <a:pt x="0" y="454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7" name="Google Shape;497;p21"/>
          <p:cNvSpPr/>
          <p:nvPr/>
        </p:nvSpPr>
        <p:spPr>
          <a:xfrm flipH="1">
            <a:off x="1385707" y="1238738"/>
            <a:ext cx="2745489" cy="454254"/>
          </a:xfrm>
          <a:custGeom>
            <a:rect b="b" l="l" r="r" t="t"/>
            <a:pathLst>
              <a:path extrusionOk="0" h="454254" w="2745489">
                <a:moveTo>
                  <a:pt x="2745489" y="0"/>
                </a:moveTo>
                <a:lnTo>
                  <a:pt x="0" y="0"/>
                </a:lnTo>
                <a:lnTo>
                  <a:pt x="0" y="454254"/>
                </a:lnTo>
                <a:lnTo>
                  <a:pt x="2745489" y="454254"/>
                </a:lnTo>
                <a:lnTo>
                  <a:pt x="2745489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8" name="Google Shape;498;p21"/>
          <p:cNvSpPr txBox="1"/>
          <p:nvPr/>
        </p:nvSpPr>
        <p:spPr>
          <a:xfrm>
            <a:off x="10514747" y="1722446"/>
            <a:ext cx="2404939" cy="13723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70" u="none" cap="none" strike="noStrike">
                <a:solidFill>
                  <a:srgbClr val="BF4FED"/>
                </a:solidFill>
                <a:latin typeface="Bebas Neue"/>
                <a:ea typeface="Bebas Neue"/>
                <a:cs typeface="Bebas Neue"/>
                <a:sym typeface="Bebas Neue"/>
              </a:rPr>
              <a:t>a.i.</a:t>
            </a:r>
            <a:endParaRPr/>
          </a:p>
        </p:txBody>
      </p:sp>
      <p:sp>
        <p:nvSpPr>
          <p:cNvPr id="499" name="Google Shape;499;p21"/>
          <p:cNvSpPr txBox="1"/>
          <p:nvPr/>
        </p:nvSpPr>
        <p:spPr>
          <a:xfrm>
            <a:off x="4914817" y="1848959"/>
            <a:ext cx="3916243" cy="12477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9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99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人類</a:t>
            </a:r>
            <a:endParaRPr/>
          </a:p>
        </p:txBody>
      </p:sp>
      <p:sp>
        <p:nvSpPr>
          <p:cNvPr id="500" name="Google Shape;500;p21"/>
          <p:cNvSpPr txBox="1"/>
          <p:nvPr/>
        </p:nvSpPr>
        <p:spPr>
          <a:xfrm>
            <a:off x="8413751" y="1931117"/>
            <a:ext cx="1853346" cy="1061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31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vs</a:t>
            </a:r>
            <a:endParaRPr/>
          </a:p>
        </p:txBody>
      </p:sp>
      <p:sp>
        <p:nvSpPr>
          <p:cNvPr id="501" name="Google Shape;501;p21"/>
          <p:cNvSpPr txBox="1"/>
          <p:nvPr/>
        </p:nvSpPr>
        <p:spPr>
          <a:xfrm>
            <a:off x="414016" y="4345342"/>
            <a:ext cx="7434360" cy="42390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375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3390" lvl="1" marL="90678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Clr>
                <a:srgbClr val="CBF4FF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有同理心</a:t>
            </a:r>
            <a:endParaRPr/>
          </a:p>
          <a:p>
            <a:pPr indent="-453390" lvl="1" marL="90678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Clr>
                <a:srgbClr val="CBF4FF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應同學程度調整教學</a:t>
            </a:r>
            <a:endParaRPr/>
          </a:p>
          <a:p>
            <a:pPr indent="-453390" lvl="1" marL="90678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Clr>
                <a:srgbClr val="CBF4FF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道德與價值教育</a:t>
            </a:r>
            <a:endParaRPr/>
          </a:p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00" u="none" cap="none" strike="noStrike">
              <a:solidFill>
                <a:srgbClr val="CBF4FF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502" name="Google Shape;502;p21"/>
          <p:cNvGrpSpPr/>
          <p:nvPr/>
        </p:nvGrpSpPr>
        <p:grpSpPr>
          <a:xfrm>
            <a:off x="6647268" y="3569654"/>
            <a:ext cx="5654713" cy="4301155"/>
            <a:chOff x="0" y="0"/>
            <a:chExt cx="7539618" cy="5734873"/>
          </a:xfrm>
        </p:grpSpPr>
        <p:sp>
          <p:nvSpPr>
            <p:cNvPr id="503" name="Google Shape;503;p21"/>
            <p:cNvSpPr/>
            <p:nvPr/>
          </p:nvSpPr>
          <p:spPr>
            <a:xfrm>
              <a:off x="0" y="0"/>
              <a:ext cx="6870128" cy="4019025"/>
            </a:xfrm>
            <a:custGeom>
              <a:rect b="b" l="l" r="r" t="t"/>
              <a:pathLst>
                <a:path extrusionOk="0" h="4019025" w="6870128">
                  <a:moveTo>
                    <a:pt x="0" y="0"/>
                  </a:moveTo>
                  <a:lnTo>
                    <a:pt x="6870128" y="0"/>
                  </a:lnTo>
                  <a:lnTo>
                    <a:pt x="6870128" y="4019025"/>
                  </a:lnTo>
                  <a:lnTo>
                    <a:pt x="0" y="401902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504" name="Google Shape;504;p21"/>
            <p:cNvSpPr/>
            <p:nvPr/>
          </p:nvSpPr>
          <p:spPr>
            <a:xfrm>
              <a:off x="3811845" y="805880"/>
              <a:ext cx="3727773" cy="4928993"/>
            </a:xfrm>
            <a:custGeom>
              <a:rect b="b" l="l" r="r" t="t"/>
              <a:pathLst>
                <a:path extrusionOk="0" h="4928993" w="3727773">
                  <a:moveTo>
                    <a:pt x="0" y="0"/>
                  </a:moveTo>
                  <a:lnTo>
                    <a:pt x="3727773" y="0"/>
                  </a:lnTo>
                  <a:lnTo>
                    <a:pt x="3727773" y="4928992"/>
                  </a:lnTo>
                  <a:lnTo>
                    <a:pt x="0" y="49289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-85024" l="0" r="0" t="0"/>
              </a:stretch>
            </a:blipFill>
            <a:ln>
              <a:noFill/>
            </a:ln>
          </p:spPr>
        </p:sp>
      </p:grpSp>
      <p:sp>
        <p:nvSpPr>
          <p:cNvPr id="505" name="Google Shape;505;p21"/>
          <p:cNvSpPr txBox="1"/>
          <p:nvPr/>
        </p:nvSpPr>
        <p:spPr>
          <a:xfrm>
            <a:off x="12022152" y="4345342"/>
            <a:ext cx="5542083" cy="42390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375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3390" lvl="1" marL="90678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Clr>
                <a:srgbClr val="BF4FED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BF4FED"/>
                </a:solidFill>
                <a:latin typeface="Lato"/>
                <a:ea typeface="Lato"/>
                <a:cs typeface="Lato"/>
                <a:sym typeface="Lato"/>
              </a:rPr>
              <a:t>龐大知識庫</a:t>
            </a:r>
            <a:endParaRPr/>
          </a:p>
          <a:p>
            <a:pPr indent="-453390" lvl="1" marL="90678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Clr>
                <a:srgbClr val="BF4FED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BF4FED"/>
                </a:solidFill>
                <a:latin typeface="Lato"/>
                <a:ea typeface="Lato"/>
                <a:cs typeface="Lato"/>
                <a:sym typeface="Lato"/>
              </a:rPr>
              <a:t>教學質素穩定</a:t>
            </a:r>
            <a:endParaRPr/>
          </a:p>
          <a:p>
            <a:pPr indent="-453390" lvl="1" marL="90678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Clr>
                <a:srgbClr val="BF4FED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BF4FED"/>
                </a:solidFill>
                <a:latin typeface="Lato"/>
                <a:ea typeface="Lato"/>
                <a:cs typeface="Lato"/>
                <a:sym typeface="Lato"/>
              </a:rPr>
              <a:t>全天候提供教育</a:t>
            </a:r>
            <a:endParaRPr/>
          </a:p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00" u="none" cap="none" strike="noStrike">
              <a:solidFill>
                <a:srgbClr val="BF4FED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06" name="Google Shape;506;p21"/>
          <p:cNvSpPr txBox="1"/>
          <p:nvPr/>
        </p:nvSpPr>
        <p:spPr>
          <a:xfrm>
            <a:off x="2544355" y="3165475"/>
            <a:ext cx="1876810" cy="1978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優勢</a:t>
            </a:r>
            <a:endParaRPr/>
          </a:p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000" u="none" cap="none" strike="noStrike">
              <a:solidFill>
                <a:srgbClr val="CBF4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07" name="Google Shape;507;p21"/>
          <p:cNvSpPr txBox="1"/>
          <p:nvPr/>
        </p:nvSpPr>
        <p:spPr>
          <a:xfrm>
            <a:off x="13926453" y="2146300"/>
            <a:ext cx="1733481" cy="29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447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BF4FED"/>
                </a:solidFill>
                <a:latin typeface="Lato"/>
                <a:ea typeface="Lato"/>
                <a:cs typeface="Lato"/>
                <a:sym typeface="Lato"/>
              </a:rPr>
              <a:t>優勢</a:t>
            </a:r>
            <a:endParaRPr/>
          </a:p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000" u="none" cap="none" strike="noStrike">
              <a:solidFill>
                <a:srgbClr val="BF4FED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08" name="Google Shape;508;p21"/>
          <p:cNvSpPr txBox="1"/>
          <p:nvPr/>
        </p:nvSpPr>
        <p:spPr>
          <a:xfrm>
            <a:off x="8148042" y="7108808"/>
            <a:ext cx="2601786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老師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22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pic>
        <p:nvPicPr>
          <p:cNvPr id="518" name="Google Shape;518;p22"/>
          <p:cNvPicPr preferRelativeResize="0"/>
          <p:nvPr/>
        </p:nvPicPr>
        <p:blipFill rotWithShape="1">
          <a:blip r:embed="rId4">
            <a:alphaModFix amt="52999"/>
          </a:blip>
          <a:srcRect b="0" l="14444" r="14443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9" name="Google Shape;519;p22"/>
          <p:cNvGrpSpPr/>
          <p:nvPr/>
        </p:nvGrpSpPr>
        <p:grpSpPr>
          <a:xfrm>
            <a:off x="723765" y="8584348"/>
            <a:ext cx="16840470" cy="1191307"/>
            <a:chOff x="0" y="0"/>
            <a:chExt cx="22453960" cy="1588409"/>
          </a:xfrm>
        </p:grpSpPr>
        <p:sp>
          <p:nvSpPr>
            <p:cNvPr id="520" name="Google Shape;520;p22"/>
            <p:cNvSpPr/>
            <p:nvPr/>
          </p:nvSpPr>
          <p:spPr>
            <a:xfrm>
              <a:off x="0" y="0"/>
              <a:ext cx="13540673" cy="1588409"/>
            </a:xfrm>
            <a:custGeom>
              <a:rect b="b" l="l" r="r" t="t"/>
              <a:pathLst>
                <a:path extrusionOk="0" h="1588409" w="13540673">
                  <a:moveTo>
                    <a:pt x="0" y="0"/>
                  </a:moveTo>
                  <a:lnTo>
                    <a:pt x="13540673" y="0"/>
                  </a:lnTo>
                  <a:lnTo>
                    <a:pt x="13540673" y="1588409"/>
                  </a:lnTo>
                  <a:lnTo>
                    <a:pt x="0" y="158840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-13855" t="-551168"/>
              </a:stretch>
            </a:blipFill>
            <a:ln>
              <a:noFill/>
            </a:ln>
          </p:spPr>
        </p:sp>
        <p:sp>
          <p:nvSpPr>
            <p:cNvPr id="521" name="Google Shape;521;p22"/>
            <p:cNvSpPr/>
            <p:nvPr/>
          </p:nvSpPr>
          <p:spPr>
            <a:xfrm>
              <a:off x="12442195" y="276852"/>
              <a:ext cx="10011765" cy="1311557"/>
            </a:xfrm>
            <a:custGeom>
              <a:rect b="b" l="l" r="r" t="t"/>
              <a:pathLst>
                <a:path extrusionOk="0" h="1311557" w="10011765">
                  <a:moveTo>
                    <a:pt x="0" y="0"/>
                  </a:moveTo>
                  <a:lnTo>
                    <a:pt x="10011765" y="0"/>
                  </a:lnTo>
                  <a:lnTo>
                    <a:pt x="10011765" y="1311557"/>
                  </a:lnTo>
                  <a:lnTo>
                    <a:pt x="0" y="13115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53985" r="0" t="-688581"/>
              </a:stretch>
            </a:blipFill>
            <a:ln>
              <a:noFill/>
            </a:ln>
          </p:spPr>
        </p:sp>
      </p:grpSp>
      <p:grpSp>
        <p:nvGrpSpPr>
          <p:cNvPr id="522" name="Google Shape;522;p22"/>
          <p:cNvGrpSpPr/>
          <p:nvPr/>
        </p:nvGrpSpPr>
        <p:grpSpPr>
          <a:xfrm rot="10800000">
            <a:off x="1028700" y="-162607"/>
            <a:ext cx="16840470" cy="1191307"/>
            <a:chOff x="0" y="0"/>
            <a:chExt cx="22453960" cy="1588409"/>
          </a:xfrm>
        </p:grpSpPr>
        <p:sp>
          <p:nvSpPr>
            <p:cNvPr id="523" name="Google Shape;523;p22"/>
            <p:cNvSpPr/>
            <p:nvPr/>
          </p:nvSpPr>
          <p:spPr>
            <a:xfrm>
              <a:off x="0" y="0"/>
              <a:ext cx="13540673" cy="1588409"/>
            </a:xfrm>
            <a:custGeom>
              <a:rect b="b" l="l" r="r" t="t"/>
              <a:pathLst>
                <a:path extrusionOk="0" h="1588409" w="13540673">
                  <a:moveTo>
                    <a:pt x="0" y="0"/>
                  </a:moveTo>
                  <a:lnTo>
                    <a:pt x="13540673" y="0"/>
                  </a:lnTo>
                  <a:lnTo>
                    <a:pt x="13540673" y="1588409"/>
                  </a:lnTo>
                  <a:lnTo>
                    <a:pt x="0" y="158840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-13855" t="-551168"/>
              </a:stretch>
            </a:blipFill>
            <a:ln>
              <a:noFill/>
            </a:ln>
          </p:spPr>
        </p:sp>
        <p:sp>
          <p:nvSpPr>
            <p:cNvPr id="524" name="Google Shape;524;p22"/>
            <p:cNvSpPr/>
            <p:nvPr/>
          </p:nvSpPr>
          <p:spPr>
            <a:xfrm>
              <a:off x="12442195" y="276852"/>
              <a:ext cx="10011765" cy="1311557"/>
            </a:xfrm>
            <a:custGeom>
              <a:rect b="b" l="l" r="r" t="t"/>
              <a:pathLst>
                <a:path extrusionOk="0" h="1311557" w="10011765">
                  <a:moveTo>
                    <a:pt x="0" y="0"/>
                  </a:moveTo>
                  <a:lnTo>
                    <a:pt x="10011765" y="0"/>
                  </a:lnTo>
                  <a:lnTo>
                    <a:pt x="10011765" y="1311557"/>
                  </a:lnTo>
                  <a:lnTo>
                    <a:pt x="0" y="13115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53985" r="0" t="-688581"/>
              </a:stretch>
            </a:blipFill>
            <a:ln>
              <a:noFill/>
            </a:ln>
          </p:spPr>
        </p:sp>
      </p:grpSp>
      <p:sp>
        <p:nvSpPr>
          <p:cNvPr id="525" name="Google Shape;525;p22"/>
          <p:cNvSpPr/>
          <p:nvPr/>
        </p:nvSpPr>
        <p:spPr>
          <a:xfrm>
            <a:off x="14280135" y="8952874"/>
            <a:ext cx="2745489" cy="454254"/>
          </a:xfrm>
          <a:custGeom>
            <a:rect b="b" l="l" r="r" t="t"/>
            <a:pathLst>
              <a:path extrusionOk="0" h="454254" w="2745489">
                <a:moveTo>
                  <a:pt x="0" y="0"/>
                </a:moveTo>
                <a:lnTo>
                  <a:pt x="2745489" y="0"/>
                </a:lnTo>
                <a:lnTo>
                  <a:pt x="2745489" y="454254"/>
                </a:lnTo>
                <a:lnTo>
                  <a:pt x="0" y="454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6" name="Google Shape;526;p22"/>
          <p:cNvSpPr/>
          <p:nvPr/>
        </p:nvSpPr>
        <p:spPr>
          <a:xfrm flipH="1">
            <a:off x="1824782" y="8952874"/>
            <a:ext cx="2745489" cy="454254"/>
          </a:xfrm>
          <a:custGeom>
            <a:rect b="b" l="l" r="r" t="t"/>
            <a:pathLst>
              <a:path extrusionOk="0" h="454254" w="2745489">
                <a:moveTo>
                  <a:pt x="2745489" y="0"/>
                </a:moveTo>
                <a:lnTo>
                  <a:pt x="0" y="0"/>
                </a:lnTo>
                <a:lnTo>
                  <a:pt x="0" y="454254"/>
                </a:lnTo>
                <a:lnTo>
                  <a:pt x="2745489" y="454254"/>
                </a:lnTo>
                <a:lnTo>
                  <a:pt x="2745489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7" name="Google Shape;527;p22"/>
          <p:cNvSpPr/>
          <p:nvPr/>
        </p:nvSpPr>
        <p:spPr>
          <a:xfrm>
            <a:off x="13841060" y="1238738"/>
            <a:ext cx="2745489" cy="454254"/>
          </a:xfrm>
          <a:custGeom>
            <a:rect b="b" l="l" r="r" t="t"/>
            <a:pathLst>
              <a:path extrusionOk="0" h="454254" w="2745489">
                <a:moveTo>
                  <a:pt x="0" y="0"/>
                </a:moveTo>
                <a:lnTo>
                  <a:pt x="2745489" y="0"/>
                </a:lnTo>
                <a:lnTo>
                  <a:pt x="2745489" y="454254"/>
                </a:lnTo>
                <a:lnTo>
                  <a:pt x="0" y="454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8" name="Google Shape;528;p22"/>
          <p:cNvSpPr/>
          <p:nvPr/>
        </p:nvSpPr>
        <p:spPr>
          <a:xfrm flipH="1">
            <a:off x="1385707" y="1238738"/>
            <a:ext cx="2745489" cy="454254"/>
          </a:xfrm>
          <a:custGeom>
            <a:rect b="b" l="l" r="r" t="t"/>
            <a:pathLst>
              <a:path extrusionOk="0" h="454254" w="2745489">
                <a:moveTo>
                  <a:pt x="2745489" y="0"/>
                </a:moveTo>
                <a:lnTo>
                  <a:pt x="0" y="0"/>
                </a:lnTo>
                <a:lnTo>
                  <a:pt x="0" y="454254"/>
                </a:lnTo>
                <a:lnTo>
                  <a:pt x="2745489" y="454254"/>
                </a:lnTo>
                <a:lnTo>
                  <a:pt x="2745489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9" name="Google Shape;529;p22"/>
          <p:cNvSpPr txBox="1"/>
          <p:nvPr/>
        </p:nvSpPr>
        <p:spPr>
          <a:xfrm>
            <a:off x="10514747" y="1722446"/>
            <a:ext cx="2404939" cy="13723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70" u="none" cap="none" strike="noStrike">
                <a:solidFill>
                  <a:srgbClr val="BF4FED"/>
                </a:solidFill>
                <a:latin typeface="Bebas Neue"/>
                <a:ea typeface="Bebas Neue"/>
                <a:cs typeface="Bebas Neue"/>
                <a:sym typeface="Bebas Neue"/>
              </a:rPr>
              <a:t>a.i.</a:t>
            </a:r>
            <a:endParaRPr/>
          </a:p>
        </p:txBody>
      </p:sp>
      <p:sp>
        <p:nvSpPr>
          <p:cNvPr id="530" name="Google Shape;530;p22"/>
          <p:cNvSpPr txBox="1"/>
          <p:nvPr/>
        </p:nvSpPr>
        <p:spPr>
          <a:xfrm>
            <a:off x="4914817" y="1848959"/>
            <a:ext cx="3916243" cy="12477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9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99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人類</a:t>
            </a:r>
            <a:endParaRPr/>
          </a:p>
        </p:txBody>
      </p:sp>
      <p:sp>
        <p:nvSpPr>
          <p:cNvPr id="531" name="Google Shape;531;p22"/>
          <p:cNvSpPr txBox="1"/>
          <p:nvPr/>
        </p:nvSpPr>
        <p:spPr>
          <a:xfrm>
            <a:off x="8413751" y="1931117"/>
            <a:ext cx="1853346" cy="1061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31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vs</a:t>
            </a:r>
            <a:endParaRPr/>
          </a:p>
        </p:txBody>
      </p:sp>
      <p:sp>
        <p:nvSpPr>
          <p:cNvPr id="532" name="Google Shape;532;p22"/>
          <p:cNvSpPr txBox="1"/>
          <p:nvPr/>
        </p:nvSpPr>
        <p:spPr>
          <a:xfrm>
            <a:off x="414016" y="4345342"/>
            <a:ext cx="7434360" cy="42390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375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3390" lvl="1" marL="90678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Clr>
                <a:srgbClr val="CBF4FF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客制化的烹飪</a:t>
            </a:r>
            <a:endParaRPr/>
          </a:p>
          <a:p>
            <a:pPr indent="-453390" lvl="1" marL="90678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Clr>
                <a:srgbClr val="CBF4FF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將創意融入菜式</a:t>
            </a:r>
            <a:endParaRPr/>
          </a:p>
          <a:p>
            <a:pPr indent="-453390" lvl="1" marL="90678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Clr>
                <a:srgbClr val="CBF4FF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食客互動，了解客人需求</a:t>
            </a:r>
            <a:endParaRPr/>
          </a:p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00" u="none" cap="none" strike="noStrike">
              <a:solidFill>
                <a:srgbClr val="CBF4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33" name="Google Shape;533;p22"/>
          <p:cNvSpPr txBox="1"/>
          <p:nvPr/>
        </p:nvSpPr>
        <p:spPr>
          <a:xfrm>
            <a:off x="12022152" y="4345342"/>
            <a:ext cx="5542083" cy="42390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375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3390" lvl="1" marL="90678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Clr>
                <a:srgbClr val="BF4FED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BF4FED"/>
                </a:solidFill>
                <a:latin typeface="Lato"/>
                <a:ea typeface="Lato"/>
                <a:cs typeface="Lato"/>
                <a:sym typeface="Lato"/>
              </a:rPr>
              <a:t>快速製作大量菜式</a:t>
            </a:r>
            <a:endParaRPr/>
          </a:p>
          <a:p>
            <a:pPr indent="-453390" lvl="1" marL="90678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Clr>
                <a:srgbClr val="BF4FED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BF4FED"/>
                </a:solidFill>
                <a:latin typeface="Lato"/>
                <a:ea typeface="Lato"/>
                <a:cs typeface="Lato"/>
                <a:sym typeface="Lato"/>
              </a:rPr>
              <a:t>保持食物質素</a:t>
            </a:r>
            <a:endParaRPr/>
          </a:p>
          <a:p>
            <a:pPr indent="-453390" lvl="1" marL="90678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Clr>
                <a:srgbClr val="BF4FED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BF4FED"/>
                </a:solidFill>
                <a:latin typeface="Lato"/>
                <a:ea typeface="Lato"/>
                <a:cs typeface="Lato"/>
                <a:sym typeface="Lato"/>
              </a:rPr>
              <a:t>無懼廚房的危險</a:t>
            </a:r>
            <a:endParaRPr/>
          </a:p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00" u="none" cap="none" strike="noStrike">
              <a:solidFill>
                <a:srgbClr val="BF4FED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34" name="Google Shape;534;p22"/>
          <p:cNvSpPr txBox="1"/>
          <p:nvPr/>
        </p:nvSpPr>
        <p:spPr>
          <a:xfrm>
            <a:off x="2544355" y="3165475"/>
            <a:ext cx="1876810" cy="1978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優勢</a:t>
            </a:r>
            <a:endParaRPr/>
          </a:p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000" u="none" cap="none" strike="noStrike">
              <a:solidFill>
                <a:srgbClr val="CBF4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35" name="Google Shape;535;p22"/>
          <p:cNvSpPr txBox="1"/>
          <p:nvPr/>
        </p:nvSpPr>
        <p:spPr>
          <a:xfrm>
            <a:off x="13926453" y="2146300"/>
            <a:ext cx="1733481" cy="29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447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BF4FED"/>
                </a:solidFill>
                <a:latin typeface="Lato"/>
                <a:ea typeface="Lato"/>
                <a:cs typeface="Lato"/>
                <a:sym typeface="Lato"/>
              </a:rPr>
              <a:t>優勢</a:t>
            </a:r>
            <a:endParaRPr/>
          </a:p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000" u="none" cap="none" strike="noStrike">
              <a:solidFill>
                <a:srgbClr val="BF4FED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36" name="Google Shape;536;p22"/>
          <p:cNvSpPr txBox="1"/>
          <p:nvPr/>
        </p:nvSpPr>
        <p:spPr>
          <a:xfrm>
            <a:off x="7665312" y="4838700"/>
            <a:ext cx="2601786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廚師</a:t>
            </a:r>
            <a:endParaRPr/>
          </a:p>
        </p:txBody>
      </p:sp>
      <p:sp>
        <p:nvSpPr>
          <p:cNvPr id="537" name="Google Shape;537;p22"/>
          <p:cNvSpPr/>
          <p:nvPr/>
        </p:nvSpPr>
        <p:spPr>
          <a:xfrm>
            <a:off x="7459102" y="3763483"/>
            <a:ext cx="4258115" cy="4839435"/>
          </a:xfrm>
          <a:custGeom>
            <a:rect b="b" l="l" r="r" t="t"/>
            <a:pathLst>
              <a:path extrusionOk="0" h="4839435" w="4258115">
                <a:moveTo>
                  <a:pt x="0" y="0"/>
                </a:moveTo>
                <a:lnTo>
                  <a:pt x="4258115" y="0"/>
                </a:lnTo>
                <a:lnTo>
                  <a:pt x="4258115" y="4839435"/>
                </a:lnTo>
                <a:lnTo>
                  <a:pt x="0" y="48394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73801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23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pic>
        <p:nvPicPr>
          <p:cNvPr id="547" name="Google Shape;547;p23"/>
          <p:cNvPicPr preferRelativeResize="0"/>
          <p:nvPr/>
        </p:nvPicPr>
        <p:blipFill rotWithShape="1">
          <a:blip r:embed="rId4">
            <a:alphaModFix amt="52999"/>
          </a:blip>
          <a:srcRect b="0" l="14444" r="14443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48" name="Google Shape;548;p23"/>
          <p:cNvGrpSpPr/>
          <p:nvPr/>
        </p:nvGrpSpPr>
        <p:grpSpPr>
          <a:xfrm>
            <a:off x="723765" y="8584348"/>
            <a:ext cx="16840470" cy="1191307"/>
            <a:chOff x="0" y="0"/>
            <a:chExt cx="22453960" cy="1588409"/>
          </a:xfrm>
        </p:grpSpPr>
        <p:sp>
          <p:nvSpPr>
            <p:cNvPr id="549" name="Google Shape;549;p23"/>
            <p:cNvSpPr/>
            <p:nvPr/>
          </p:nvSpPr>
          <p:spPr>
            <a:xfrm>
              <a:off x="0" y="0"/>
              <a:ext cx="13540673" cy="1588409"/>
            </a:xfrm>
            <a:custGeom>
              <a:rect b="b" l="l" r="r" t="t"/>
              <a:pathLst>
                <a:path extrusionOk="0" h="1588409" w="13540673">
                  <a:moveTo>
                    <a:pt x="0" y="0"/>
                  </a:moveTo>
                  <a:lnTo>
                    <a:pt x="13540673" y="0"/>
                  </a:lnTo>
                  <a:lnTo>
                    <a:pt x="13540673" y="1588409"/>
                  </a:lnTo>
                  <a:lnTo>
                    <a:pt x="0" y="158840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-13855" t="-551168"/>
              </a:stretch>
            </a:blipFill>
            <a:ln>
              <a:noFill/>
            </a:ln>
          </p:spPr>
        </p:sp>
        <p:sp>
          <p:nvSpPr>
            <p:cNvPr id="550" name="Google Shape;550;p23"/>
            <p:cNvSpPr/>
            <p:nvPr/>
          </p:nvSpPr>
          <p:spPr>
            <a:xfrm>
              <a:off x="12442195" y="276852"/>
              <a:ext cx="10011765" cy="1311557"/>
            </a:xfrm>
            <a:custGeom>
              <a:rect b="b" l="l" r="r" t="t"/>
              <a:pathLst>
                <a:path extrusionOk="0" h="1311557" w="10011765">
                  <a:moveTo>
                    <a:pt x="0" y="0"/>
                  </a:moveTo>
                  <a:lnTo>
                    <a:pt x="10011765" y="0"/>
                  </a:lnTo>
                  <a:lnTo>
                    <a:pt x="10011765" y="1311557"/>
                  </a:lnTo>
                  <a:lnTo>
                    <a:pt x="0" y="13115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53985" r="0" t="-688581"/>
              </a:stretch>
            </a:blipFill>
            <a:ln>
              <a:noFill/>
            </a:ln>
          </p:spPr>
        </p:sp>
      </p:grpSp>
      <p:grpSp>
        <p:nvGrpSpPr>
          <p:cNvPr id="551" name="Google Shape;551;p23"/>
          <p:cNvGrpSpPr/>
          <p:nvPr/>
        </p:nvGrpSpPr>
        <p:grpSpPr>
          <a:xfrm rot="10800000">
            <a:off x="1028700" y="-162607"/>
            <a:ext cx="16840470" cy="1191307"/>
            <a:chOff x="0" y="0"/>
            <a:chExt cx="22453960" cy="1588409"/>
          </a:xfrm>
        </p:grpSpPr>
        <p:sp>
          <p:nvSpPr>
            <p:cNvPr id="552" name="Google Shape;552;p23"/>
            <p:cNvSpPr/>
            <p:nvPr/>
          </p:nvSpPr>
          <p:spPr>
            <a:xfrm>
              <a:off x="0" y="0"/>
              <a:ext cx="13540673" cy="1588409"/>
            </a:xfrm>
            <a:custGeom>
              <a:rect b="b" l="l" r="r" t="t"/>
              <a:pathLst>
                <a:path extrusionOk="0" h="1588409" w="13540673">
                  <a:moveTo>
                    <a:pt x="0" y="0"/>
                  </a:moveTo>
                  <a:lnTo>
                    <a:pt x="13540673" y="0"/>
                  </a:lnTo>
                  <a:lnTo>
                    <a:pt x="13540673" y="1588409"/>
                  </a:lnTo>
                  <a:lnTo>
                    <a:pt x="0" y="158840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-13855" t="-551168"/>
              </a:stretch>
            </a:blipFill>
            <a:ln>
              <a:noFill/>
            </a:ln>
          </p:spPr>
        </p:sp>
        <p:sp>
          <p:nvSpPr>
            <p:cNvPr id="553" name="Google Shape;553;p23"/>
            <p:cNvSpPr/>
            <p:nvPr/>
          </p:nvSpPr>
          <p:spPr>
            <a:xfrm>
              <a:off x="12442195" y="276852"/>
              <a:ext cx="10011765" cy="1311557"/>
            </a:xfrm>
            <a:custGeom>
              <a:rect b="b" l="l" r="r" t="t"/>
              <a:pathLst>
                <a:path extrusionOk="0" h="1311557" w="10011765">
                  <a:moveTo>
                    <a:pt x="0" y="0"/>
                  </a:moveTo>
                  <a:lnTo>
                    <a:pt x="10011765" y="0"/>
                  </a:lnTo>
                  <a:lnTo>
                    <a:pt x="10011765" y="1311557"/>
                  </a:lnTo>
                  <a:lnTo>
                    <a:pt x="0" y="13115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53985" r="0" t="-688581"/>
              </a:stretch>
            </a:blipFill>
            <a:ln>
              <a:noFill/>
            </a:ln>
          </p:spPr>
        </p:sp>
      </p:grpSp>
      <p:sp>
        <p:nvSpPr>
          <p:cNvPr id="554" name="Google Shape;554;p23"/>
          <p:cNvSpPr/>
          <p:nvPr/>
        </p:nvSpPr>
        <p:spPr>
          <a:xfrm>
            <a:off x="14280135" y="8952874"/>
            <a:ext cx="2745489" cy="454254"/>
          </a:xfrm>
          <a:custGeom>
            <a:rect b="b" l="l" r="r" t="t"/>
            <a:pathLst>
              <a:path extrusionOk="0" h="454254" w="2745489">
                <a:moveTo>
                  <a:pt x="0" y="0"/>
                </a:moveTo>
                <a:lnTo>
                  <a:pt x="2745489" y="0"/>
                </a:lnTo>
                <a:lnTo>
                  <a:pt x="2745489" y="454254"/>
                </a:lnTo>
                <a:lnTo>
                  <a:pt x="0" y="454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55" name="Google Shape;555;p23"/>
          <p:cNvSpPr/>
          <p:nvPr/>
        </p:nvSpPr>
        <p:spPr>
          <a:xfrm flipH="1">
            <a:off x="1824782" y="8952874"/>
            <a:ext cx="2745489" cy="454254"/>
          </a:xfrm>
          <a:custGeom>
            <a:rect b="b" l="l" r="r" t="t"/>
            <a:pathLst>
              <a:path extrusionOk="0" h="454254" w="2745489">
                <a:moveTo>
                  <a:pt x="2745489" y="0"/>
                </a:moveTo>
                <a:lnTo>
                  <a:pt x="0" y="0"/>
                </a:lnTo>
                <a:lnTo>
                  <a:pt x="0" y="454254"/>
                </a:lnTo>
                <a:lnTo>
                  <a:pt x="2745489" y="454254"/>
                </a:lnTo>
                <a:lnTo>
                  <a:pt x="2745489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56" name="Google Shape;556;p23"/>
          <p:cNvSpPr/>
          <p:nvPr/>
        </p:nvSpPr>
        <p:spPr>
          <a:xfrm>
            <a:off x="13841060" y="1238738"/>
            <a:ext cx="2745489" cy="454254"/>
          </a:xfrm>
          <a:custGeom>
            <a:rect b="b" l="l" r="r" t="t"/>
            <a:pathLst>
              <a:path extrusionOk="0" h="454254" w="2745489">
                <a:moveTo>
                  <a:pt x="0" y="0"/>
                </a:moveTo>
                <a:lnTo>
                  <a:pt x="2745489" y="0"/>
                </a:lnTo>
                <a:lnTo>
                  <a:pt x="2745489" y="454254"/>
                </a:lnTo>
                <a:lnTo>
                  <a:pt x="0" y="454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57" name="Google Shape;557;p23"/>
          <p:cNvSpPr/>
          <p:nvPr/>
        </p:nvSpPr>
        <p:spPr>
          <a:xfrm flipH="1">
            <a:off x="1385707" y="1238738"/>
            <a:ext cx="2745489" cy="454254"/>
          </a:xfrm>
          <a:custGeom>
            <a:rect b="b" l="l" r="r" t="t"/>
            <a:pathLst>
              <a:path extrusionOk="0" h="454254" w="2745489">
                <a:moveTo>
                  <a:pt x="2745489" y="0"/>
                </a:moveTo>
                <a:lnTo>
                  <a:pt x="0" y="0"/>
                </a:lnTo>
                <a:lnTo>
                  <a:pt x="0" y="454254"/>
                </a:lnTo>
                <a:lnTo>
                  <a:pt x="2745489" y="454254"/>
                </a:lnTo>
                <a:lnTo>
                  <a:pt x="2745489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58" name="Google Shape;558;p23"/>
          <p:cNvSpPr txBox="1"/>
          <p:nvPr/>
        </p:nvSpPr>
        <p:spPr>
          <a:xfrm>
            <a:off x="10514747" y="1722446"/>
            <a:ext cx="2404939" cy="13723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70" u="none" cap="none" strike="noStrike">
                <a:solidFill>
                  <a:srgbClr val="BF4FED"/>
                </a:solidFill>
                <a:latin typeface="Bebas Neue"/>
                <a:ea typeface="Bebas Neue"/>
                <a:cs typeface="Bebas Neue"/>
                <a:sym typeface="Bebas Neue"/>
              </a:rPr>
              <a:t>a.i.</a:t>
            </a:r>
            <a:endParaRPr/>
          </a:p>
        </p:txBody>
      </p:sp>
      <p:sp>
        <p:nvSpPr>
          <p:cNvPr id="559" name="Google Shape;559;p23"/>
          <p:cNvSpPr txBox="1"/>
          <p:nvPr/>
        </p:nvSpPr>
        <p:spPr>
          <a:xfrm>
            <a:off x="4914817" y="1848959"/>
            <a:ext cx="3916243" cy="12477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9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99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人類</a:t>
            </a:r>
            <a:endParaRPr/>
          </a:p>
        </p:txBody>
      </p:sp>
      <p:sp>
        <p:nvSpPr>
          <p:cNvPr id="560" name="Google Shape;560;p23"/>
          <p:cNvSpPr txBox="1"/>
          <p:nvPr/>
        </p:nvSpPr>
        <p:spPr>
          <a:xfrm>
            <a:off x="8413751" y="1931117"/>
            <a:ext cx="1853346" cy="1061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31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vs</a:t>
            </a:r>
            <a:endParaRPr/>
          </a:p>
        </p:txBody>
      </p:sp>
      <p:sp>
        <p:nvSpPr>
          <p:cNvPr id="561" name="Google Shape;561;p23"/>
          <p:cNvSpPr txBox="1"/>
          <p:nvPr/>
        </p:nvSpPr>
        <p:spPr>
          <a:xfrm>
            <a:off x="414016" y="4345342"/>
            <a:ext cx="7434360" cy="42390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375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3390" lvl="1" marL="90678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Clr>
                <a:srgbClr val="CBF4FF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真誠的回答與安慰</a:t>
            </a:r>
            <a:endParaRPr/>
          </a:p>
          <a:p>
            <a:pPr indent="-453390" lvl="1" marL="90678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Clr>
                <a:srgbClr val="CBF4FF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高應變能力</a:t>
            </a:r>
            <a:endParaRPr/>
          </a:p>
          <a:p>
            <a:pPr indent="-453390" lvl="1" marL="90678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Clr>
                <a:srgbClr val="CBF4FF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了解儀式背後的文化</a:t>
            </a:r>
            <a:endParaRPr/>
          </a:p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00" u="none" cap="none" strike="noStrike">
              <a:solidFill>
                <a:srgbClr val="CBF4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2" name="Google Shape;562;p23"/>
          <p:cNvSpPr txBox="1"/>
          <p:nvPr/>
        </p:nvSpPr>
        <p:spPr>
          <a:xfrm>
            <a:off x="12022152" y="4345342"/>
            <a:ext cx="5542083" cy="59535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375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3390" lvl="1" marL="90678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Clr>
                <a:srgbClr val="BF4FED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BF4FED"/>
                </a:solidFill>
                <a:latin typeface="Lato"/>
                <a:ea typeface="Lato"/>
                <a:cs typeface="Lato"/>
                <a:sym typeface="Lato"/>
              </a:rPr>
              <a:t>不受情緒影響</a:t>
            </a:r>
            <a:endParaRPr/>
          </a:p>
          <a:p>
            <a:pPr indent="-453390" lvl="1" marL="90678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Clr>
                <a:srgbClr val="BF4FED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BF4FED"/>
                </a:solidFill>
                <a:latin typeface="Lato"/>
                <a:ea typeface="Lato"/>
                <a:cs typeface="Lato"/>
                <a:sym typeface="Lato"/>
              </a:rPr>
              <a:t>不受環境影響</a:t>
            </a:r>
            <a:endParaRPr/>
          </a:p>
          <a:p>
            <a:pPr indent="-453390" lvl="1" marL="90678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Clr>
                <a:srgbClr val="BF4FED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BF4FED"/>
                </a:solidFill>
                <a:latin typeface="Lato"/>
                <a:ea typeface="Lato"/>
                <a:cs typeface="Lato"/>
                <a:sym typeface="Lato"/>
              </a:rPr>
              <a:t>流程自動化與效率</a:t>
            </a:r>
            <a:endParaRPr/>
          </a:p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00" u="none" cap="none" strike="noStrike">
              <a:solidFill>
                <a:srgbClr val="BF4FED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00" u="none" cap="none" strike="noStrike">
              <a:solidFill>
                <a:srgbClr val="BF4FED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00" u="none" cap="none" strike="noStrike">
              <a:solidFill>
                <a:srgbClr val="BF4FED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3" name="Google Shape;563;p23"/>
          <p:cNvSpPr txBox="1"/>
          <p:nvPr/>
        </p:nvSpPr>
        <p:spPr>
          <a:xfrm>
            <a:off x="2544355" y="3165475"/>
            <a:ext cx="1876810" cy="1978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優勢</a:t>
            </a:r>
            <a:endParaRPr/>
          </a:p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000" u="none" cap="none" strike="noStrike">
              <a:solidFill>
                <a:srgbClr val="CBF4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4" name="Google Shape;564;p23"/>
          <p:cNvSpPr txBox="1"/>
          <p:nvPr/>
        </p:nvSpPr>
        <p:spPr>
          <a:xfrm>
            <a:off x="13926453" y="2146300"/>
            <a:ext cx="1733481" cy="29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447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BF4FED"/>
                </a:solidFill>
                <a:latin typeface="Lato"/>
                <a:ea typeface="Lato"/>
                <a:cs typeface="Lato"/>
                <a:sym typeface="Lato"/>
              </a:rPr>
              <a:t>優勢</a:t>
            </a:r>
            <a:endParaRPr/>
          </a:p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000" u="none" cap="none" strike="noStrike">
              <a:solidFill>
                <a:srgbClr val="BF4FED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5" name="Google Shape;565;p23"/>
          <p:cNvSpPr txBox="1"/>
          <p:nvPr/>
        </p:nvSpPr>
        <p:spPr>
          <a:xfrm>
            <a:off x="6718644" y="3630133"/>
            <a:ext cx="3796104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殯儀人員</a:t>
            </a:r>
            <a:endParaRPr/>
          </a:p>
        </p:txBody>
      </p:sp>
      <p:sp>
        <p:nvSpPr>
          <p:cNvPr id="566" name="Google Shape;566;p23"/>
          <p:cNvSpPr/>
          <p:nvPr/>
        </p:nvSpPr>
        <p:spPr>
          <a:xfrm>
            <a:off x="6872938" y="5334591"/>
            <a:ext cx="3981554" cy="3006073"/>
          </a:xfrm>
          <a:custGeom>
            <a:rect b="b" l="l" r="r" t="t"/>
            <a:pathLst>
              <a:path extrusionOk="0" h="3006073" w="3981554">
                <a:moveTo>
                  <a:pt x="0" y="0"/>
                </a:moveTo>
                <a:lnTo>
                  <a:pt x="3981554" y="0"/>
                </a:lnTo>
                <a:lnTo>
                  <a:pt x="3981554" y="3006073"/>
                </a:lnTo>
                <a:lnTo>
                  <a:pt x="0" y="30060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67" name="Google Shape;567;p23"/>
          <p:cNvGrpSpPr/>
          <p:nvPr/>
        </p:nvGrpSpPr>
        <p:grpSpPr>
          <a:xfrm>
            <a:off x="8863715" y="3251655"/>
            <a:ext cx="2467674" cy="5928346"/>
            <a:chOff x="0" y="0"/>
            <a:chExt cx="3290232" cy="7904461"/>
          </a:xfrm>
        </p:grpSpPr>
        <p:sp>
          <p:nvSpPr>
            <p:cNvPr id="568" name="Google Shape;568;p23"/>
            <p:cNvSpPr/>
            <p:nvPr/>
          </p:nvSpPr>
          <p:spPr>
            <a:xfrm>
              <a:off x="0" y="0"/>
              <a:ext cx="3290232" cy="7904461"/>
            </a:xfrm>
            <a:custGeom>
              <a:rect b="b" l="l" r="r" t="t"/>
              <a:pathLst>
                <a:path extrusionOk="0" h="7904461" w="3290232">
                  <a:moveTo>
                    <a:pt x="0" y="0"/>
                  </a:moveTo>
                  <a:lnTo>
                    <a:pt x="3290232" y="0"/>
                  </a:lnTo>
                  <a:lnTo>
                    <a:pt x="3290232" y="7904461"/>
                  </a:lnTo>
                  <a:lnTo>
                    <a:pt x="0" y="790446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569" name="Google Shape;569;p23"/>
            <p:cNvSpPr/>
            <p:nvPr/>
          </p:nvSpPr>
          <p:spPr>
            <a:xfrm rot="64052">
              <a:off x="2168448" y="870743"/>
              <a:ext cx="152595" cy="71918"/>
            </a:xfrm>
            <a:custGeom>
              <a:rect b="b" l="l" r="r" t="t"/>
              <a:pathLst>
                <a:path extrusionOk="0" h="71918" w="152595">
                  <a:moveTo>
                    <a:pt x="0" y="0"/>
                  </a:moveTo>
                  <a:lnTo>
                    <a:pt x="152595" y="0"/>
                  </a:lnTo>
                  <a:lnTo>
                    <a:pt x="152595" y="71918"/>
                  </a:lnTo>
                  <a:lnTo>
                    <a:pt x="0" y="719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b="-7676480" l="-982666" r="-537291" t="-474339"/>
              </a:stretch>
            </a:blipFill>
            <a:ln>
              <a:noFill/>
            </a:ln>
          </p:spPr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24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pic>
        <p:nvPicPr>
          <p:cNvPr id="579" name="Google Shape;579;p24"/>
          <p:cNvPicPr preferRelativeResize="0"/>
          <p:nvPr/>
        </p:nvPicPr>
        <p:blipFill rotWithShape="1">
          <a:blip r:embed="rId4">
            <a:alphaModFix amt="52999"/>
          </a:blip>
          <a:srcRect b="0" l="14444" r="14443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0" name="Google Shape;580;p24"/>
          <p:cNvGrpSpPr/>
          <p:nvPr/>
        </p:nvGrpSpPr>
        <p:grpSpPr>
          <a:xfrm>
            <a:off x="723765" y="8584348"/>
            <a:ext cx="16840470" cy="1191307"/>
            <a:chOff x="0" y="0"/>
            <a:chExt cx="22453960" cy="1588409"/>
          </a:xfrm>
        </p:grpSpPr>
        <p:sp>
          <p:nvSpPr>
            <p:cNvPr id="581" name="Google Shape;581;p24"/>
            <p:cNvSpPr/>
            <p:nvPr/>
          </p:nvSpPr>
          <p:spPr>
            <a:xfrm>
              <a:off x="0" y="0"/>
              <a:ext cx="13540673" cy="1588409"/>
            </a:xfrm>
            <a:custGeom>
              <a:rect b="b" l="l" r="r" t="t"/>
              <a:pathLst>
                <a:path extrusionOk="0" h="1588409" w="13540673">
                  <a:moveTo>
                    <a:pt x="0" y="0"/>
                  </a:moveTo>
                  <a:lnTo>
                    <a:pt x="13540673" y="0"/>
                  </a:lnTo>
                  <a:lnTo>
                    <a:pt x="13540673" y="1588409"/>
                  </a:lnTo>
                  <a:lnTo>
                    <a:pt x="0" y="158840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-13855" t="-551168"/>
              </a:stretch>
            </a:blipFill>
            <a:ln>
              <a:noFill/>
            </a:ln>
          </p:spPr>
        </p:sp>
        <p:sp>
          <p:nvSpPr>
            <p:cNvPr id="582" name="Google Shape;582;p24"/>
            <p:cNvSpPr/>
            <p:nvPr/>
          </p:nvSpPr>
          <p:spPr>
            <a:xfrm>
              <a:off x="12442195" y="276852"/>
              <a:ext cx="10011765" cy="1311557"/>
            </a:xfrm>
            <a:custGeom>
              <a:rect b="b" l="l" r="r" t="t"/>
              <a:pathLst>
                <a:path extrusionOk="0" h="1311557" w="10011765">
                  <a:moveTo>
                    <a:pt x="0" y="0"/>
                  </a:moveTo>
                  <a:lnTo>
                    <a:pt x="10011765" y="0"/>
                  </a:lnTo>
                  <a:lnTo>
                    <a:pt x="10011765" y="1311557"/>
                  </a:lnTo>
                  <a:lnTo>
                    <a:pt x="0" y="13115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53985" r="0" t="-688581"/>
              </a:stretch>
            </a:blipFill>
            <a:ln>
              <a:noFill/>
            </a:ln>
          </p:spPr>
        </p:sp>
      </p:grpSp>
      <p:grpSp>
        <p:nvGrpSpPr>
          <p:cNvPr id="583" name="Google Shape;583;p24"/>
          <p:cNvGrpSpPr/>
          <p:nvPr/>
        </p:nvGrpSpPr>
        <p:grpSpPr>
          <a:xfrm rot="10800000">
            <a:off x="1028700" y="-162607"/>
            <a:ext cx="16840470" cy="1191307"/>
            <a:chOff x="0" y="0"/>
            <a:chExt cx="22453960" cy="1588409"/>
          </a:xfrm>
        </p:grpSpPr>
        <p:sp>
          <p:nvSpPr>
            <p:cNvPr id="584" name="Google Shape;584;p24"/>
            <p:cNvSpPr/>
            <p:nvPr/>
          </p:nvSpPr>
          <p:spPr>
            <a:xfrm>
              <a:off x="0" y="0"/>
              <a:ext cx="13540673" cy="1588409"/>
            </a:xfrm>
            <a:custGeom>
              <a:rect b="b" l="l" r="r" t="t"/>
              <a:pathLst>
                <a:path extrusionOk="0" h="1588409" w="13540673">
                  <a:moveTo>
                    <a:pt x="0" y="0"/>
                  </a:moveTo>
                  <a:lnTo>
                    <a:pt x="13540673" y="0"/>
                  </a:lnTo>
                  <a:lnTo>
                    <a:pt x="13540673" y="1588409"/>
                  </a:lnTo>
                  <a:lnTo>
                    <a:pt x="0" y="158840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-13855" t="-551168"/>
              </a:stretch>
            </a:blipFill>
            <a:ln>
              <a:noFill/>
            </a:ln>
          </p:spPr>
        </p:sp>
        <p:sp>
          <p:nvSpPr>
            <p:cNvPr id="585" name="Google Shape;585;p24"/>
            <p:cNvSpPr/>
            <p:nvPr/>
          </p:nvSpPr>
          <p:spPr>
            <a:xfrm>
              <a:off x="12442195" y="276852"/>
              <a:ext cx="10011765" cy="1311557"/>
            </a:xfrm>
            <a:custGeom>
              <a:rect b="b" l="l" r="r" t="t"/>
              <a:pathLst>
                <a:path extrusionOk="0" h="1311557" w="10011765">
                  <a:moveTo>
                    <a:pt x="0" y="0"/>
                  </a:moveTo>
                  <a:lnTo>
                    <a:pt x="10011765" y="0"/>
                  </a:lnTo>
                  <a:lnTo>
                    <a:pt x="10011765" y="1311557"/>
                  </a:lnTo>
                  <a:lnTo>
                    <a:pt x="0" y="13115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53985" r="0" t="-688581"/>
              </a:stretch>
            </a:blipFill>
            <a:ln>
              <a:noFill/>
            </a:ln>
          </p:spPr>
        </p:sp>
      </p:grpSp>
      <p:sp>
        <p:nvSpPr>
          <p:cNvPr id="586" name="Google Shape;586;p24"/>
          <p:cNvSpPr/>
          <p:nvPr/>
        </p:nvSpPr>
        <p:spPr>
          <a:xfrm>
            <a:off x="14280135" y="8952874"/>
            <a:ext cx="2745489" cy="454254"/>
          </a:xfrm>
          <a:custGeom>
            <a:rect b="b" l="l" r="r" t="t"/>
            <a:pathLst>
              <a:path extrusionOk="0" h="454254" w="2745489">
                <a:moveTo>
                  <a:pt x="0" y="0"/>
                </a:moveTo>
                <a:lnTo>
                  <a:pt x="2745489" y="0"/>
                </a:lnTo>
                <a:lnTo>
                  <a:pt x="2745489" y="454254"/>
                </a:lnTo>
                <a:lnTo>
                  <a:pt x="0" y="454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87" name="Google Shape;587;p24"/>
          <p:cNvSpPr/>
          <p:nvPr/>
        </p:nvSpPr>
        <p:spPr>
          <a:xfrm flipH="1">
            <a:off x="1824782" y="8952874"/>
            <a:ext cx="2745489" cy="454254"/>
          </a:xfrm>
          <a:custGeom>
            <a:rect b="b" l="l" r="r" t="t"/>
            <a:pathLst>
              <a:path extrusionOk="0" h="454254" w="2745489">
                <a:moveTo>
                  <a:pt x="2745489" y="0"/>
                </a:moveTo>
                <a:lnTo>
                  <a:pt x="0" y="0"/>
                </a:lnTo>
                <a:lnTo>
                  <a:pt x="0" y="454254"/>
                </a:lnTo>
                <a:lnTo>
                  <a:pt x="2745489" y="454254"/>
                </a:lnTo>
                <a:lnTo>
                  <a:pt x="2745489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88" name="Google Shape;588;p24"/>
          <p:cNvSpPr/>
          <p:nvPr/>
        </p:nvSpPr>
        <p:spPr>
          <a:xfrm>
            <a:off x="13841060" y="1238738"/>
            <a:ext cx="2745489" cy="454254"/>
          </a:xfrm>
          <a:custGeom>
            <a:rect b="b" l="l" r="r" t="t"/>
            <a:pathLst>
              <a:path extrusionOk="0" h="454254" w="2745489">
                <a:moveTo>
                  <a:pt x="0" y="0"/>
                </a:moveTo>
                <a:lnTo>
                  <a:pt x="2745489" y="0"/>
                </a:lnTo>
                <a:lnTo>
                  <a:pt x="2745489" y="454254"/>
                </a:lnTo>
                <a:lnTo>
                  <a:pt x="0" y="454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89" name="Google Shape;589;p24"/>
          <p:cNvSpPr/>
          <p:nvPr/>
        </p:nvSpPr>
        <p:spPr>
          <a:xfrm flipH="1">
            <a:off x="1385707" y="1238738"/>
            <a:ext cx="2745489" cy="454254"/>
          </a:xfrm>
          <a:custGeom>
            <a:rect b="b" l="l" r="r" t="t"/>
            <a:pathLst>
              <a:path extrusionOk="0" h="454254" w="2745489">
                <a:moveTo>
                  <a:pt x="2745489" y="0"/>
                </a:moveTo>
                <a:lnTo>
                  <a:pt x="0" y="0"/>
                </a:lnTo>
                <a:lnTo>
                  <a:pt x="0" y="454254"/>
                </a:lnTo>
                <a:lnTo>
                  <a:pt x="2745489" y="454254"/>
                </a:lnTo>
                <a:lnTo>
                  <a:pt x="2745489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90" name="Google Shape;590;p24"/>
          <p:cNvSpPr txBox="1"/>
          <p:nvPr/>
        </p:nvSpPr>
        <p:spPr>
          <a:xfrm>
            <a:off x="10514747" y="1722446"/>
            <a:ext cx="2404939" cy="13723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70" u="none" cap="none" strike="noStrike">
                <a:solidFill>
                  <a:srgbClr val="BF4FED"/>
                </a:solidFill>
                <a:latin typeface="Bebas Neue"/>
                <a:ea typeface="Bebas Neue"/>
                <a:cs typeface="Bebas Neue"/>
                <a:sym typeface="Bebas Neue"/>
              </a:rPr>
              <a:t>a.i.</a:t>
            </a:r>
            <a:endParaRPr/>
          </a:p>
        </p:txBody>
      </p:sp>
      <p:sp>
        <p:nvSpPr>
          <p:cNvPr id="591" name="Google Shape;591;p24"/>
          <p:cNvSpPr txBox="1"/>
          <p:nvPr/>
        </p:nvSpPr>
        <p:spPr>
          <a:xfrm>
            <a:off x="4914817" y="1848959"/>
            <a:ext cx="3916243" cy="12477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9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99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人類</a:t>
            </a:r>
            <a:endParaRPr/>
          </a:p>
        </p:txBody>
      </p:sp>
      <p:sp>
        <p:nvSpPr>
          <p:cNvPr id="592" name="Google Shape;592;p24"/>
          <p:cNvSpPr txBox="1"/>
          <p:nvPr/>
        </p:nvSpPr>
        <p:spPr>
          <a:xfrm>
            <a:off x="8413751" y="1931117"/>
            <a:ext cx="1853346" cy="1061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31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vs</a:t>
            </a:r>
            <a:endParaRPr/>
          </a:p>
        </p:txBody>
      </p:sp>
      <p:sp>
        <p:nvSpPr>
          <p:cNvPr id="593" name="Google Shape;593;p24"/>
          <p:cNvSpPr txBox="1"/>
          <p:nvPr/>
        </p:nvSpPr>
        <p:spPr>
          <a:xfrm>
            <a:off x="414016" y="4345342"/>
            <a:ext cx="7434360" cy="42390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375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3390" lvl="1" marL="90678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Clr>
                <a:srgbClr val="CBF4FF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擁有情感的演出</a:t>
            </a:r>
            <a:endParaRPr/>
          </a:p>
          <a:p>
            <a:pPr indent="-453390" lvl="1" marL="90678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Clr>
                <a:srgbClr val="CBF4FF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即興的演出或表演</a:t>
            </a:r>
            <a:endParaRPr/>
          </a:p>
          <a:p>
            <a:pPr indent="-453390" lvl="1" marL="90678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Clr>
                <a:srgbClr val="CBF4FF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獨鬼的個人魅力</a:t>
            </a:r>
            <a:endParaRPr/>
          </a:p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00" u="none" cap="none" strike="noStrike">
              <a:solidFill>
                <a:srgbClr val="CBF4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94" name="Google Shape;594;p24"/>
          <p:cNvSpPr txBox="1"/>
          <p:nvPr/>
        </p:nvSpPr>
        <p:spPr>
          <a:xfrm>
            <a:off x="12022152" y="4345342"/>
            <a:ext cx="5542083" cy="59535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375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3390" lvl="1" marL="90678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Clr>
                <a:srgbClr val="BF4FED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BF4FED"/>
                </a:solidFill>
                <a:latin typeface="Lato"/>
                <a:ea typeface="Lato"/>
                <a:cs typeface="Lato"/>
                <a:sym typeface="Lato"/>
              </a:rPr>
              <a:t>多功能的演出</a:t>
            </a:r>
            <a:endParaRPr/>
          </a:p>
          <a:p>
            <a:pPr indent="-453390" lvl="1" marL="90678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Clr>
                <a:srgbClr val="BF4FED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BF4FED"/>
                </a:solidFill>
                <a:latin typeface="Lato"/>
                <a:ea typeface="Lato"/>
                <a:cs typeface="Lato"/>
                <a:sym typeface="Lato"/>
              </a:rPr>
              <a:t>保持良好形象</a:t>
            </a:r>
            <a:endParaRPr/>
          </a:p>
          <a:p>
            <a:pPr indent="-453390" lvl="1" marL="90678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Clr>
                <a:srgbClr val="BF4FED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BF4FED"/>
                </a:solidFill>
                <a:latin typeface="Lato"/>
                <a:ea typeface="Lato"/>
                <a:cs typeface="Lato"/>
                <a:sym typeface="Lato"/>
              </a:rPr>
              <a:t>融合不同的創作</a:t>
            </a:r>
            <a:endParaRPr/>
          </a:p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00" u="none" cap="none" strike="noStrike">
              <a:solidFill>
                <a:srgbClr val="BF4FED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00" u="none" cap="none" strike="noStrike">
              <a:solidFill>
                <a:srgbClr val="BF4FED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00" u="none" cap="none" strike="noStrike">
              <a:solidFill>
                <a:srgbClr val="BF4FED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95" name="Google Shape;595;p24"/>
          <p:cNvSpPr txBox="1"/>
          <p:nvPr/>
        </p:nvSpPr>
        <p:spPr>
          <a:xfrm>
            <a:off x="2544355" y="3165475"/>
            <a:ext cx="1876810" cy="1978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優勢</a:t>
            </a:r>
            <a:endParaRPr/>
          </a:p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000" u="none" cap="none" strike="noStrike">
              <a:solidFill>
                <a:srgbClr val="CBF4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96" name="Google Shape;596;p24"/>
          <p:cNvSpPr txBox="1"/>
          <p:nvPr/>
        </p:nvSpPr>
        <p:spPr>
          <a:xfrm>
            <a:off x="13926453" y="2146300"/>
            <a:ext cx="1733481" cy="29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447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BF4FED"/>
                </a:solidFill>
                <a:latin typeface="Lato"/>
                <a:ea typeface="Lato"/>
                <a:cs typeface="Lato"/>
                <a:sym typeface="Lato"/>
              </a:rPr>
              <a:t>優勢</a:t>
            </a:r>
            <a:endParaRPr/>
          </a:p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000" u="none" cap="none" strike="noStrike">
              <a:solidFill>
                <a:srgbClr val="BF4FED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97" name="Google Shape;597;p24"/>
          <p:cNvSpPr txBox="1"/>
          <p:nvPr/>
        </p:nvSpPr>
        <p:spPr>
          <a:xfrm>
            <a:off x="9701656" y="3913978"/>
            <a:ext cx="1773725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藝人</a:t>
            </a:r>
            <a:endParaRPr/>
          </a:p>
        </p:txBody>
      </p:sp>
      <p:sp>
        <p:nvSpPr>
          <p:cNvPr id="598" name="Google Shape;598;p24"/>
          <p:cNvSpPr/>
          <p:nvPr/>
        </p:nvSpPr>
        <p:spPr>
          <a:xfrm>
            <a:off x="6968390" y="3109206"/>
            <a:ext cx="3725338" cy="5843668"/>
          </a:xfrm>
          <a:custGeom>
            <a:rect b="b" l="l" r="r" t="t"/>
            <a:pathLst>
              <a:path extrusionOk="0" h="5843668" w="3725338">
                <a:moveTo>
                  <a:pt x="0" y="0"/>
                </a:moveTo>
                <a:lnTo>
                  <a:pt x="3725339" y="0"/>
                </a:lnTo>
                <a:lnTo>
                  <a:pt x="3725339" y="5843668"/>
                </a:lnTo>
                <a:lnTo>
                  <a:pt x="0" y="58436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99" name="Google Shape;599;p24"/>
          <p:cNvSpPr/>
          <p:nvPr/>
        </p:nvSpPr>
        <p:spPr>
          <a:xfrm rot="64052">
            <a:off x="10588956" y="4493047"/>
            <a:ext cx="101682" cy="47923"/>
          </a:xfrm>
          <a:custGeom>
            <a:rect b="b" l="l" r="r" t="t"/>
            <a:pathLst>
              <a:path extrusionOk="0" h="47923" w="101682">
                <a:moveTo>
                  <a:pt x="0" y="0"/>
                </a:moveTo>
                <a:lnTo>
                  <a:pt x="101683" y="0"/>
                </a:lnTo>
                <a:lnTo>
                  <a:pt x="101683" y="47923"/>
                </a:lnTo>
                <a:lnTo>
                  <a:pt x="0" y="479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7676480" l="-982666" r="-537291" t="-474339"/>
            </a:stretch>
          </a:blipFill>
          <a:ln>
            <a:noFill/>
          </a:ln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5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pic>
        <p:nvPicPr>
          <p:cNvPr id="609" name="Google Shape;609;p25"/>
          <p:cNvPicPr preferRelativeResize="0"/>
          <p:nvPr/>
        </p:nvPicPr>
        <p:blipFill rotWithShape="1">
          <a:blip r:embed="rId4">
            <a:alphaModFix amt="52999"/>
          </a:blip>
          <a:srcRect b="0" l="14444" r="14443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10" name="Google Shape;610;p25"/>
          <p:cNvGrpSpPr/>
          <p:nvPr/>
        </p:nvGrpSpPr>
        <p:grpSpPr>
          <a:xfrm>
            <a:off x="723765" y="8584348"/>
            <a:ext cx="16840470" cy="1191307"/>
            <a:chOff x="0" y="0"/>
            <a:chExt cx="22453960" cy="1588409"/>
          </a:xfrm>
        </p:grpSpPr>
        <p:sp>
          <p:nvSpPr>
            <p:cNvPr id="611" name="Google Shape;611;p25"/>
            <p:cNvSpPr/>
            <p:nvPr/>
          </p:nvSpPr>
          <p:spPr>
            <a:xfrm>
              <a:off x="0" y="0"/>
              <a:ext cx="13540673" cy="1588409"/>
            </a:xfrm>
            <a:custGeom>
              <a:rect b="b" l="l" r="r" t="t"/>
              <a:pathLst>
                <a:path extrusionOk="0" h="1588409" w="13540673">
                  <a:moveTo>
                    <a:pt x="0" y="0"/>
                  </a:moveTo>
                  <a:lnTo>
                    <a:pt x="13540673" y="0"/>
                  </a:lnTo>
                  <a:lnTo>
                    <a:pt x="13540673" y="1588409"/>
                  </a:lnTo>
                  <a:lnTo>
                    <a:pt x="0" y="158840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-13855" t="-551168"/>
              </a:stretch>
            </a:blipFill>
            <a:ln>
              <a:noFill/>
            </a:ln>
          </p:spPr>
        </p:sp>
        <p:sp>
          <p:nvSpPr>
            <p:cNvPr id="612" name="Google Shape;612;p25"/>
            <p:cNvSpPr/>
            <p:nvPr/>
          </p:nvSpPr>
          <p:spPr>
            <a:xfrm>
              <a:off x="12442195" y="276852"/>
              <a:ext cx="10011765" cy="1311557"/>
            </a:xfrm>
            <a:custGeom>
              <a:rect b="b" l="l" r="r" t="t"/>
              <a:pathLst>
                <a:path extrusionOk="0" h="1311557" w="10011765">
                  <a:moveTo>
                    <a:pt x="0" y="0"/>
                  </a:moveTo>
                  <a:lnTo>
                    <a:pt x="10011765" y="0"/>
                  </a:lnTo>
                  <a:lnTo>
                    <a:pt x="10011765" y="1311557"/>
                  </a:lnTo>
                  <a:lnTo>
                    <a:pt x="0" y="13115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53985" r="0" t="-688581"/>
              </a:stretch>
            </a:blipFill>
            <a:ln>
              <a:noFill/>
            </a:ln>
          </p:spPr>
        </p:sp>
      </p:grpSp>
      <p:grpSp>
        <p:nvGrpSpPr>
          <p:cNvPr id="613" name="Google Shape;613;p25"/>
          <p:cNvGrpSpPr/>
          <p:nvPr/>
        </p:nvGrpSpPr>
        <p:grpSpPr>
          <a:xfrm rot="10800000">
            <a:off x="1028700" y="-162607"/>
            <a:ext cx="16840470" cy="1191307"/>
            <a:chOff x="0" y="0"/>
            <a:chExt cx="22453960" cy="1588409"/>
          </a:xfrm>
        </p:grpSpPr>
        <p:sp>
          <p:nvSpPr>
            <p:cNvPr id="614" name="Google Shape;614;p25"/>
            <p:cNvSpPr/>
            <p:nvPr/>
          </p:nvSpPr>
          <p:spPr>
            <a:xfrm>
              <a:off x="0" y="0"/>
              <a:ext cx="13540673" cy="1588409"/>
            </a:xfrm>
            <a:custGeom>
              <a:rect b="b" l="l" r="r" t="t"/>
              <a:pathLst>
                <a:path extrusionOk="0" h="1588409" w="13540673">
                  <a:moveTo>
                    <a:pt x="0" y="0"/>
                  </a:moveTo>
                  <a:lnTo>
                    <a:pt x="13540673" y="0"/>
                  </a:lnTo>
                  <a:lnTo>
                    <a:pt x="13540673" y="1588409"/>
                  </a:lnTo>
                  <a:lnTo>
                    <a:pt x="0" y="158840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-13855" t="-551168"/>
              </a:stretch>
            </a:blipFill>
            <a:ln>
              <a:noFill/>
            </a:ln>
          </p:spPr>
        </p:sp>
        <p:sp>
          <p:nvSpPr>
            <p:cNvPr id="615" name="Google Shape;615;p25"/>
            <p:cNvSpPr/>
            <p:nvPr/>
          </p:nvSpPr>
          <p:spPr>
            <a:xfrm>
              <a:off x="12442195" y="276852"/>
              <a:ext cx="10011765" cy="1311557"/>
            </a:xfrm>
            <a:custGeom>
              <a:rect b="b" l="l" r="r" t="t"/>
              <a:pathLst>
                <a:path extrusionOk="0" h="1311557" w="10011765">
                  <a:moveTo>
                    <a:pt x="0" y="0"/>
                  </a:moveTo>
                  <a:lnTo>
                    <a:pt x="10011765" y="0"/>
                  </a:lnTo>
                  <a:lnTo>
                    <a:pt x="10011765" y="1311557"/>
                  </a:lnTo>
                  <a:lnTo>
                    <a:pt x="0" y="13115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53985" r="0" t="-688581"/>
              </a:stretch>
            </a:blipFill>
            <a:ln>
              <a:noFill/>
            </a:ln>
          </p:spPr>
        </p:sp>
      </p:grpSp>
      <p:sp>
        <p:nvSpPr>
          <p:cNvPr id="616" name="Google Shape;616;p25"/>
          <p:cNvSpPr/>
          <p:nvPr/>
        </p:nvSpPr>
        <p:spPr>
          <a:xfrm>
            <a:off x="14280135" y="8952874"/>
            <a:ext cx="2745489" cy="454254"/>
          </a:xfrm>
          <a:custGeom>
            <a:rect b="b" l="l" r="r" t="t"/>
            <a:pathLst>
              <a:path extrusionOk="0" h="454254" w="2745489">
                <a:moveTo>
                  <a:pt x="0" y="0"/>
                </a:moveTo>
                <a:lnTo>
                  <a:pt x="2745489" y="0"/>
                </a:lnTo>
                <a:lnTo>
                  <a:pt x="2745489" y="454254"/>
                </a:lnTo>
                <a:lnTo>
                  <a:pt x="0" y="454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17" name="Google Shape;617;p25"/>
          <p:cNvSpPr/>
          <p:nvPr/>
        </p:nvSpPr>
        <p:spPr>
          <a:xfrm flipH="1">
            <a:off x="1824782" y="8952874"/>
            <a:ext cx="2745489" cy="454254"/>
          </a:xfrm>
          <a:custGeom>
            <a:rect b="b" l="l" r="r" t="t"/>
            <a:pathLst>
              <a:path extrusionOk="0" h="454254" w="2745489">
                <a:moveTo>
                  <a:pt x="2745489" y="0"/>
                </a:moveTo>
                <a:lnTo>
                  <a:pt x="0" y="0"/>
                </a:lnTo>
                <a:lnTo>
                  <a:pt x="0" y="454254"/>
                </a:lnTo>
                <a:lnTo>
                  <a:pt x="2745489" y="454254"/>
                </a:lnTo>
                <a:lnTo>
                  <a:pt x="2745489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18" name="Google Shape;618;p25"/>
          <p:cNvSpPr/>
          <p:nvPr/>
        </p:nvSpPr>
        <p:spPr>
          <a:xfrm>
            <a:off x="13841060" y="1238738"/>
            <a:ext cx="2745489" cy="454254"/>
          </a:xfrm>
          <a:custGeom>
            <a:rect b="b" l="l" r="r" t="t"/>
            <a:pathLst>
              <a:path extrusionOk="0" h="454254" w="2745489">
                <a:moveTo>
                  <a:pt x="0" y="0"/>
                </a:moveTo>
                <a:lnTo>
                  <a:pt x="2745489" y="0"/>
                </a:lnTo>
                <a:lnTo>
                  <a:pt x="2745489" y="454254"/>
                </a:lnTo>
                <a:lnTo>
                  <a:pt x="0" y="454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19" name="Google Shape;619;p25"/>
          <p:cNvSpPr/>
          <p:nvPr/>
        </p:nvSpPr>
        <p:spPr>
          <a:xfrm flipH="1">
            <a:off x="1385707" y="1238738"/>
            <a:ext cx="2745489" cy="454254"/>
          </a:xfrm>
          <a:custGeom>
            <a:rect b="b" l="l" r="r" t="t"/>
            <a:pathLst>
              <a:path extrusionOk="0" h="454254" w="2745489">
                <a:moveTo>
                  <a:pt x="2745489" y="0"/>
                </a:moveTo>
                <a:lnTo>
                  <a:pt x="0" y="0"/>
                </a:lnTo>
                <a:lnTo>
                  <a:pt x="0" y="454254"/>
                </a:lnTo>
                <a:lnTo>
                  <a:pt x="2745489" y="454254"/>
                </a:lnTo>
                <a:lnTo>
                  <a:pt x="2745489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20" name="Google Shape;620;p25"/>
          <p:cNvSpPr txBox="1"/>
          <p:nvPr/>
        </p:nvSpPr>
        <p:spPr>
          <a:xfrm>
            <a:off x="10514747" y="1722446"/>
            <a:ext cx="2404939" cy="13723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70" u="none" cap="none" strike="noStrike">
                <a:solidFill>
                  <a:srgbClr val="BF4FED"/>
                </a:solidFill>
                <a:latin typeface="Bebas Neue"/>
                <a:ea typeface="Bebas Neue"/>
                <a:cs typeface="Bebas Neue"/>
                <a:sym typeface="Bebas Neue"/>
              </a:rPr>
              <a:t>a.i.</a:t>
            </a:r>
            <a:endParaRPr/>
          </a:p>
        </p:txBody>
      </p:sp>
      <p:sp>
        <p:nvSpPr>
          <p:cNvPr id="621" name="Google Shape;621;p25"/>
          <p:cNvSpPr txBox="1"/>
          <p:nvPr/>
        </p:nvSpPr>
        <p:spPr>
          <a:xfrm>
            <a:off x="4914817" y="1848959"/>
            <a:ext cx="3916243" cy="12477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9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99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人類</a:t>
            </a:r>
            <a:endParaRPr/>
          </a:p>
        </p:txBody>
      </p:sp>
      <p:sp>
        <p:nvSpPr>
          <p:cNvPr id="622" name="Google Shape;622;p25"/>
          <p:cNvSpPr txBox="1"/>
          <p:nvPr/>
        </p:nvSpPr>
        <p:spPr>
          <a:xfrm>
            <a:off x="8413751" y="1931117"/>
            <a:ext cx="1853346" cy="1061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31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vs</a:t>
            </a:r>
            <a:endParaRPr/>
          </a:p>
        </p:txBody>
      </p:sp>
      <p:sp>
        <p:nvSpPr>
          <p:cNvPr id="623" name="Google Shape;623;p25"/>
          <p:cNvSpPr txBox="1"/>
          <p:nvPr/>
        </p:nvSpPr>
        <p:spPr>
          <a:xfrm>
            <a:off x="414016" y="4345342"/>
            <a:ext cx="7434360" cy="42390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375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3390" lvl="1" marL="90678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Clr>
                <a:srgbClr val="CBF4FF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同理心與人性化關懷</a:t>
            </a:r>
            <a:endParaRPr/>
          </a:p>
          <a:p>
            <a:pPr indent="-453390" lvl="1" marL="90678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Clr>
                <a:srgbClr val="CBF4FF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臨場判斷與靈活應變</a:t>
            </a:r>
            <a:endParaRPr/>
          </a:p>
          <a:p>
            <a:pPr indent="-453390" lvl="1" marL="90678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Clr>
                <a:srgbClr val="CBF4FF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高效團隊協作與溝通</a:t>
            </a:r>
            <a:endParaRPr/>
          </a:p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00" u="none" cap="none" strike="noStrike">
              <a:solidFill>
                <a:srgbClr val="CBF4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24" name="Google Shape;624;p25"/>
          <p:cNvSpPr txBox="1"/>
          <p:nvPr/>
        </p:nvSpPr>
        <p:spPr>
          <a:xfrm>
            <a:off x="12022152" y="4345342"/>
            <a:ext cx="5542083" cy="59535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375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3390" lvl="1" marL="90678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Clr>
                <a:srgbClr val="BF4FED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BF4FED"/>
                </a:solidFill>
                <a:latin typeface="Lato"/>
                <a:ea typeface="Lato"/>
                <a:cs typeface="Lato"/>
                <a:sym typeface="Lato"/>
              </a:rPr>
              <a:t>龐大數據分析</a:t>
            </a:r>
            <a:endParaRPr/>
          </a:p>
          <a:p>
            <a:pPr indent="-453390" lvl="1" marL="90678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Clr>
                <a:srgbClr val="BF4FED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BF4FED"/>
                </a:solidFill>
                <a:latin typeface="Lato"/>
                <a:ea typeface="Lato"/>
                <a:cs typeface="Lato"/>
                <a:sym typeface="Lato"/>
              </a:rPr>
              <a:t>提供快速診斷</a:t>
            </a:r>
            <a:endParaRPr/>
          </a:p>
          <a:p>
            <a:pPr indent="-453390" lvl="1" marL="90678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Clr>
                <a:srgbClr val="BF4FED"/>
              </a:buClr>
              <a:buSzPts val="4200"/>
              <a:buFont typeface="Arial"/>
              <a:buChar char="•"/>
            </a:pPr>
            <a:r>
              <a:rPr b="0" i="0" lang="en-US" sz="4200" u="none" cap="none" strike="noStrike">
                <a:solidFill>
                  <a:srgbClr val="BF4FED"/>
                </a:solidFill>
                <a:latin typeface="Lato"/>
                <a:ea typeface="Lato"/>
                <a:cs typeface="Lato"/>
                <a:sym typeface="Lato"/>
              </a:rPr>
              <a:t>持久高耐力</a:t>
            </a:r>
            <a:endParaRPr/>
          </a:p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00" u="none" cap="none" strike="noStrike">
              <a:solidFill>
                <a:srgbClr val="BF4FED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00" u="none" cap="none" strike="noStrike">
              <a:solidFill>
                <a:srgbClr val="BF4FED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00" u="none" cap="none" strike="noStrike">
              <a:solidFill>
                <a:srgbClr val="BF4FED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25" name="Google Shape;625;p25"/>
          <p:cNvSpPr txBox="1"/>
          <p:nvPr/>
        </p:nvSpPr>
        <p:spPr>
          <a:xfrm>
            <a:off x="2544355" y="3165475"/>
            <a:ext cx="1876810" cy="1978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CBF4FF"/>
                </a:solidFill>
                <a:latin typeface="Lato"/>
                <a:ea typeface="Lato"/>
                <a:cs typeface="Lato"/>
                <a:sym typeface="Lato"/>
              </a:rPr>
              <a:t>優勢</a:t>
            </a:r>
            <a:endParaRPr/>
          </a:p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000" u="none" cap="none" strike="noStrike">
              <a:solidFill>
                <a:srgbClr val="CBF4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26" name="Google Shape;626;p25"/>
          <p:cNvSpPr txBox="1"/>
          <p:nvPr/>
        </p:nvSpPr>
        <p:spPr>
          <a:xfrm>
            <a:off x="13926453" y="2146300"/>
            <a:ext cx="1733481" cy="29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447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BF4FED"/>
                </a:solidFill>
                <a:latin typeface="Lato"/>
                <a:ea typeface="Lato"/>
                <a:cs typeface="Lato"/>
                <a:sym typeface="Lato"/>
              </a:rPr>
              <a:t>優勢</a:t>
            </a:r>
            <a:endParaRPr/>
          </a:p>
          <a:p>
            <a:pPr indent="0" lvl="0" marL="0" marR="0" rtl="0" algn="l">
              <a:lnSpc>
                <a:spcPct val="16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000" u="none" cap="none" strike="noStrike">
              <a:solidFill>
                <a:srgbClr val="BF4FED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27" name="Google Shape;627;p25"/>
          <p:cNvSpPr txBox="1"/>
          <p:nvPr/>
        </p:nvSpPr>
        <p:spPr>
          <a:xfrm>
            <a:off x="7329612" y="3944938"/>
            <a:ext cx="2761028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rPr>
              <a:t>救護員</a:t>
            </a:r>
            <a:endParaRPr/>
          </a:p>
        </p:txBody>
      </p:sp>
      <p:sp>
        <p:nvSpPr>
          <p:cNvPr id="628" name="Google Shape;628;p25"/>
          <p:cNvSpPr/>
          <p:nvPr/>
        </p:nvSpPr>
        <p:spPr>
          <a:xfrm rot="64052">
            <a:off x="10588956" y="4493047"/>
            <a:ext cx="101682" cy="47923"/>
          </a:xfrm>
          <a:custGeom>
            <a:rect b="b" l="l" r="r" t="t"/>
            <a:pathLst>
              <a:path extrusionOk="0" h="47923" w="101682">
                <a:moveTo>
                  <a:pt x="0" y="0"/>
                </a:moveTo>
                <a:lnTo>
                  <a:pt x="101683" y="0"/>
                </a:lnTo>
                <a:lnTo>
                  <a:pt x="101683" y="47923"/>
                </a:lnTo>
                <a:lnTo>
                  <a:pt x="0" y="479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7676480" l="-982666" r="-537291" t="-474339"/>
            </a:stretch>
          </a:blipFill>
          <a:ln>
            <a:noFill/>
          </a:ln>
        </p:spPr>
      </p:sp>
      <p:sp>
        <p:nvSpPr>
          <p:cNvPr id="629" name="Google Shape;629;p25"/>
          <p:cNvSpPr/>
          <p:nvPr/>
        </p:nvSpPr>
        <p:spPr>
          <a:xfrm>
            <a:off x="6722411" y="4939485"/>
            <a:ext cx="4175946" cy="3074540"/>
          </a:xfrm>
          <a:custGeom>
            <a:rect b="b" l="l" r="r" t="t"/>
            <a:pathLst>
              <a:path extrusionOk="0" h="3074540" w="4175946">
                <a:moveTo>
                  <a:pt x="0" y="0"/>
                </a:moveTo>
                <a:lnTo>
                  <a:pt x="4175946" y="0"/>
                </a:lnTo>
                <a:lnTo>
                  <a:pt x="4175946" y="3074540"/>
                </a:lnTo>
                <a:lnTo>
                  <a:pt x="0" y="30745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30" name="Google Shape;630;p25"/>
          <p:cNvSpPr/>
          <p:nvPr/>
        </p:nvSpPr>
        <p:spPr>
          <a:xfrm>
            <a:off x="9144000" y="3287201"/>
            <a:ext cx="2259187" cy="5665673"/>
          </a:xfrm>
          <a:custGeom>
            <a:rect b="b" l="l" r="r" t="t"/>
            <a:pathLst>
              <a:path extrusionOk="0" h="5665673" w="2259187">
                <a:moveTo>
                  <a:pt x="0" y="0"/>
                </a:moveTo>
                <a:lnTo>
                  <a:pt x="2259187" y="0"/>
                </a:lnTo>
                <a:lnTo>
                  <a:pt x="2259187" y="5665673"/>
                </a:lnTo>
                <a:lnTo>
                  <a:pt x="0" y="56656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26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636" name="Google Shape;636;p26"/>
          <p:cNvGrpSpPr/>
          <p:nvPr/>
        </p:nvGrpSpPr>
        <p:grpSpPr>
          <a:xfrm>
            <a:off x="-726401" y="3285725"/>
            <a:ext cx="20026961" cy="7734169"/>
            <a:chOff x="0" y="-28575"/>
            <a:chExt cx="6084903" cy="2349915"/>
          </a:xfrm>
        </p:grpSpPr>
        <p:sp>
          <p:nvSpPr>
            <p:cNvPr id="637" name="Google Shape;637;p26"/>
            <p:cNvSpPr/>
            <p:nvPr/>
          </p:nvSpPr>
          <p:spPr>
            <a:xfrm>
              <a:off x="0" y="0"/>
              <a:ext cx="6084903" cy="2321340"/>
            </a:xfrm>
            <a:custGeom>
              <a:rect b="b" l="l" r="r" t="t"/>
              <a:pathLst>
                <a:path extrusionOk="0" h="2321340" w="6084903">
                  <a:moveTo>
                    <a:pt x="34019" y="0"/>
                  </a:moveTo>
                  <a:lnTo>
                    <a:pt x="6050884" y="0"/>
                  </a:lnTo>
                  <a:cubicBezTo>
                    <a:pt x="6059906" y="0"/>
                    <a:pt x="6068559" y="3584"/>
                    <a:pt x="6074939" y="9964"/>
                  </a:cubicBezTo>
                  <a:cubicBezTo>
                    <a:pt x="6081319" y="16344"/>
                    <a:pt x="6084903" y="24996"/>
                    <a:pt x="6084903" y="34019"/>
                  </a:cubicBezTo>
                  <a:lnTo>
                    <a:pt x="6084903" y="2287322"/>
                  </a:lnTo>
                  <a:cubicBezTo>
                    <a:pt x="6084903" y="2296344"/>
                    <a:pt x="6081319" y="2304997"/>
                    <a:pt x="6074939" y="2311377"/>
                  </a:cubicBezTo>
                  <a:cubicBezTo>
                    <a:pt x="6068559" y="2317756"/>
                    <a:pt x="6059906" y="2321340"/>
                    <a:pt x="6050884" y="2321340"/>
                  </a:cubicBezTo>
                  <a:lnTo>
                    <a:pt x="34019" y="2321340"/>
                  </a:lnTo>
                  <a:cubicBezTo>
                    <a:pt x="24996" y="2321340"/>
                    <a:pt x="16344" y="2317756"/>
                    <a:pt x="9964" y="2311377"/>
                  </a:cubicBezTo>
                  <a:cubicBezTo>
                    <a:pt x="3584" y="2304997"/>
                    <a:pt x="0" y="2296344"/>
                    <a:pt x="0" y="2287322"/>
                  </a:cubicBezTo>
                  <a:lnTo>
                    <a:pt x="0" y="34019"/>
                  </a:lnTo>
                  <a:cubicBezTo>
                    <a:pt x="0" y="24996"/>
                    <a:pt x="3584" y="16344"/>
                    <a:pt x="9964" y="9964"/>
                  </a:cubicBezTo>
                  <a:cubicBezTo>
                    <a:pt x="16344" y="3584"/>
                    <a:pt x="24996" y="0"/>
                    <a:pt x="34019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26"/>
            <p:cNvSpPr txBox="1"/>
            <p:nvPr/>
          </p:nvSpPr>
          <p:spPr>
            <a:xfrm>
              <a:off x="0" y="-28575"/>
              <a:ext cx="6084903" cy="23499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9" name="Google Shape;639;p26"/>
          <p:cNvSpPr txBox="1"/>
          <p:nvPr/>
        </p:nvSpPr>
        <p:spPr>
          <a:xfrm>
            <a:off x="2465409" y="495202"/>
            <a:ext cx="14395580" cy="2604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2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評估你的工作是否容易被取代，</a:t>
            </a:r>
            <a:endParaRPr/>
          </a:p>
          <a:p>
            <a:pPr indent="0" lvl="0" marL="0" marR="0" rtl="0" algn="l">
              <a:lnSpc>
                <a:spcPct val="132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問自己以下問題</a:t>
            </a:r>
            <a:endParaRPr/>
          </a:p>
        </p:txBody>
      </p:sp>
      <p:sp>
        <p:nvSpPr>
          <p:cNvPr id="640" name="Google Shape;640;p26"/>
          <p:cNvSpPr/>
          <p:nvPr/>
        </p:nvSpPr>
        <p:spPr>
          <a:xfrm>
            <a:off x="10207972" y="2319942"/>
            <a:ext cx="1681227" cy="476404"/>
          </a:xfrm>
          <a:custGeom>
            <a:rect b="b" l="l" r="r" t="t"/>
            <a:pathLst>
              <a:path extrusionOk="0" h="476404" w="1681227">
                <a:moveTo>
                  <a:pt x="0" y="0"/>
                </a:moveTo>
                <a:lnTo>
                  <a:pt x="1681228" y="0"/>
                </a:lnTo>
                <a:lnTo>
                  <a:pt x="1681228" y="476404"/>
                </a:lnTo>
                <a:lnTo>
                  <a:pt x="0" y="4764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641" name="Google Shape;641;p26"/>
          <p:cNvSpPr/>
          <p:nvPr/>
        </p:nvSpPr>
        <p:spPr>
          <a:xfrm>
            <a:off x="9842582" y="3998403"/>
            <a:ext cx="8000480" cy="5090048"/>
          </a:xfrm>
          <a:custGeom>
            <a:rect b="b" l="l" r="r" t="t"/>
            <a:pathLst>
              <a:path extrusionOk="0" h="5090048" w="8000480">
                <a:moveTo>
                  <a:pt x="0" y="0"/>
                </a:moveTo>
                <a:lnTo>
                  <a:pt x="8000480" y="0"/>
                </a:lnTo>
                <a:lnTo>
                  <a:pt x="8000480" y="5090047"/>
                </a:lnTo>
                <a:lnTo>
                  <a:pt x="0" y="50900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9036" l="-13388" r="0" t="-11262"/>
            </a:stretch>
          </a:blipFill>
          <a:ln cap="rnd" cmpd="sng" w="1238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2" name="Google Shape;642;p26"/>
          <p:cNvSpPr txBox="1"/>
          <p:nvPr/>
        </p:nvSpPr>
        <p:spPr>
          <a:xfrm>
            <a:off x="1028700" y="7792943"/>
            <a:ext cx="6588164" cy="12955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745" u="none" cap="none" strike="noStrike">
                <a:solidFill>
                  <a:srgbClr val="92F3FF"/>
                </a:solidFill>
                <a:latin typeface="Noto Sans TC"/>
                <a:ea typeface="Noto Sans TC"/>
                <a:cs typeface="Noto Sans TC"/>
                <a:sym typeface="Noto Sans TC"/>
              </a:rPr>
              <a:t>如果答案大多「否」，該工作被取代的危機就更大了⋯⋯</a:t>
            </a:r>
            <a:endParaRPr/>
          </a:p>
        </p:txBody>
      </p:sp>
      <p:sp>
        <p:nvSpPr>
          <p:cNvPr id="643" name="Google Shape;643;p26"/>
          <p:cNvSpPr txBox="1"/>
          <p:nvPr/>
        </p:nvSpPr>
        <p:spPr>
          <a:xfrm>
            <a:off x="703981" y="4156329"/>
            <a:ext cx="8959217" cy="2605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0209" lvl="1" marL="820419" marR="0" rtl="0" algn="l">
              <a:lnSpc>
                <a:spcPct val="18602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99"/>
              <a:buFont typeface="Arial"/>
              <a:buChar char="•"/>
            </a:pPr>
            <a:r>
              <a:rPr b="0" i="0" lang="en-US" sz="37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是否需要解決問題？</a:t>
            </a:r>
            <a:endParaRPr/>
          </a:p>
          <a:p>
            <a:pPr indent="-410209" lvl="1" marL="820419" marR="0" rtl="0" algn="l">
              <a:lnSpc>
                <a:spcPct val="18602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99"/>
              <a:buFont typeface="Arial"/>
              <a:buChar char="•"/>
            </a:pPr>
            <a:r>
              <a:rPr b="0" i="0" lang="en-US" sz="37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是否可以隨時隨地工作？</a:t>
            </a:r>
            <a:endParaRPr/>
          </a:p>
          <a:p>
            <a:pPr indent="-410209" lvl="1" marL="820419" marR="0" rtl="0" algn="l">
              <a:lnSpc>
                <a:spcPct val="18602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99"/>
              <a:buFont typeface="Arial"/>
              <a:buChar char="•"/>
            </a:pPr>
            <a:r>
              <a:rPr b="0" i="0" lang="en-US" sz="37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是否需要經常與他人討論？</a:t>
            </a:r>
            <a:endParaRPr/>
          </a:p>
        </p:txBody>
      </p:sp>
      <p:sp>
        <p:nvSpPr>
          <p:cNvPr id="644" name="Google Shape;644;p26"/>
          <p:cNvSpPr txBox="1"/>
          <p:nvPr/>
        </p:nvSpPr>
        <p:spPr>
          <a:xfrm>
            <a:off x="9842582" y="9397449"/>
            <a:ext cx="10627285" cy="6470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《根據牛津大學（University of Oxford）馬丁學院團隊進一步分析》</a:t>
            </a:r>
            <a:endParaRPr/>
          </a:p>
          <a:p>
            <a:pPr indent="0" lvl="0" marL="0" marR="0" rtl="0" algn="l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https://web.cheers.com.tw/issue/2017/ai/article/3.php</a:t>
            </a:r>
            <a:endParaRPr/>
          </a:p>
        </p:txBody>
      </p:sp>
      <p:sp>
        <p:nvSpPr>
          <p:cNvPr id="645" name="Google Shape;645;p26"/>
          <p:cNvSpPr/>
          <p:nvPr/>
        </p:nvSpPr>
        <p:spPr>
          <a:xfrm>
            <a:off x="365069" y="664155"/>
            <a:ext cx="1889577" cy="2361972"/>
          </a:xfrm>
          <a:custGeom>
            <a:rect b="b" l="l" r="r" t="t"/>
            <a:pathLst>
              <a:path extrusionOk="0" h="2361972" w="1889577">
                <a:moveTo>
                  <a:pt x="0" y="0"/>
                </a:moveTo>
                <a:lnTo>
                  <a:pt x="1889577" y="0"/>
                </a:lnTo>
                <a:lnTo>
                  <a:pt x="1889577" y="2361971"/>
                </a:lnTo>
                <a:lnTo>
                  <a:pt x="0" y="23619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27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651" name="Google Shape;651;p27"/>
          <p:cNvGrpSpPr/>
          <p:nvPr/>
        </p:nvGrpSpPr>
        <p:grpSpPr>
          <a:xfrm>
            <a:off x="-723573" y="4110155"/>
            <a:ext cx="19011573" cy="4203425"/>
            <a:chOff x="0" y="-28575"/>
            <a:chExt cx="4531463" cy="1001898"/>
          </a:xfrm>
        </p:grpSpPr>
        <p:sp>
          <p:nvSpPr>
            <p:cNvPr id="652" name="Google Shape;652;p27"/>
            <p:cNvSpPr/>
            <p:nvPr/>
          </p:nvSpPr>
          <p:spPr>
            <a:xfrm>
              <a:off x="0" y="0"/>
              <a:ext cx="4531463" cy="973323"/>
            </a:xfrm>
            <a:custGeom>
              <a:rect b="b" l="l" r="r" t="t"/>
              <a:pathLst>
                <a:path extrusionOk="0" h="973323" w="4531463">
                  <a:moveTo>
                    <a:pt x="0" y="0"/>
                  </a:moveTo>
                  <a:lnTo>
                    <a:pt x="4531463" y="0"/>
                  </a:lnTo>
                  <a:lnTo>
                    <a:pt x="4531463" y="973323"/>
                  </a:lnTo>
                  <a:lnTo>
                    <a:pt x="0" y="973323"/>
                  </a:lnTo>
                  <a:close/>
                </a:path>
              </a:pathLst>
            </a:custGeom>
            <a:gradFill>
              <a:gsLst>
                <a:gs pos="0">
                  <a:srgbClr val="3428BA"/>
                </a:gs>
                <a:gs pos="100000">
                  <a:srgbClr val="5FA2DB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653" name="Google Shape;653;p27"/>
            <p:cNvSpPr txBox="1"/>
            <p:nvPr/>
          </p:nvSpPr>
          <p:spPr>
            <a:xfrm>
              <a:off x="0" y="-28575"/>
              <a:ext cx="4531463" cy="10018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54" name="Google Shape;654;p27"/>
          <p:cNvSpPr/>
          <p:nvPr/>
        </p:nvSpPr>
        <p:spPr>
          <a:xfrm>
            <a:off x="11149714" y="2477712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655" name="Google Shape;655;p27"/>
          <p:cNvSpPr txBox="1"/>
          <p:nvPr/>
        </p:nvSpPr>
        <p:spPr>
          <a:xfrm>
            <a:off x="1356607" y="4356019"/>
            <a:ext cx="9245947" cy="36315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4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面對AI，我們該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4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如何裝備自己？</a:t>
            </a:r>
            <a:endParaRPr/>
          </a:p>
        </p:txBody>
      </p:sp>
      <p:sp>
        <p:nvSpPr>
          <p:cNvPr id="656" name="Google Shape;656;p27"/>
          <p:cNvSpPr/>
          <p:nvPr/>
        </p:nvSpPr>
        <p:spPr>
          <a:xfrm>
            <a:off x="11367472" y="3390900"/>
            <a:ext cx="6697837" cy="6896100"/>
          </a:xfrm>
          <a:custGeom>
            <a:rect b="b" l="l" r="r" t="t"/>
            <a:pathLst>
              <a:path extrusionOk="0" h="6896100" w="6697837">
                <a:moveTo>
                  <a:pt x="0" y="0"/>
                </a:moveTo>
                <a:lnTo>
                  <a:pt x="6697837" y="0"/>
                </a:lnTo>
                <a:lnTo>
                  <a:pt x="6697837" y="6896100"/>
                </a:lnTo>
                <a:lnTo>
                  <a:pt x="0" y="6896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57" name="Google Shape;657;p27"/>
          <p:cNvSpPr txBox="1"/>
          <p:nvPr/>
        </p:nvSpPr>
        <p:spPr>
          <a:xfrm>
            <a:off x="1209649" y="2190603"/>
            <a:ext cx="9829847" cy="11171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142" u="none" cap="none" strike="noStrike">
                <a:solidFill>
                  <a:srgbClr val="0038FF"/>
                </a:solidFill>
                <a:latin typeface="Noto Sans TC"/>
                <a:ea typeface="Noto Sans TC"/>
                <a:cs typeface="Noto Sans TC"/>
                <a:sym typeface="Noto Sans TC"/>
              </a:rPr>
              <a:t>AI時代如何升LEVEL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28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663" name="Google Shape;663;p28"/>
          <p:cNvGrpSpPr/>
          <p:nvPr/>
        </p:nvGrpSpPr>
        <p:grpSpPr>
          <a:xfrm>
            <a:off x="8699946" y="-1205643"/>
            <a:ext cx="12657700" cy="12451322"/>
            <a:chOff x="0" y="-28575"/>
            <a:chExt cx="3845859" cy="3783154"/>
          </a:xfrm>
        </p:grpSpPr>
        <p:sp>
          <p:nvSpPr>
            <p:cNvPr id="664" name="Google Shape;664;p28"/>
            <p:cNvSpPr/>
            <p:nvPr/>
          </p:nvSpPr>
          <p:spPr>
            <a:xfrm>
              <a:off x="0" y="0"/>
              <a:ext cx="3845859" cy="3754579"/>
            </a:xfrm>
            <a:custGeom>
              <a:rect b="b" l="l" r="r" t="t"/>
              <a:pathLst>
                <a:path extrusionOk="0" h="3754579" w="3845859">
                  <a:moveTo>
                    <a:pt x="53824" y="0"/>
                  </a:moveTo>
                  <a:lnTo>
                    <a:pt x="3792035" y="0"/>
                  </a:lnTo>
                  <a:cubicBezTo>
                    <a:pt x="3821762" y="0"/>
                    <a:pt x="3845859" y="24098"/>
                    <a:pt x="3845859" y="53824"/>
                  </a:cubicBezTo>
                  <a:lnTo>
                    <a:pt x="3845859" y="3700755"/>
                  </a:lnTo>
                  <a:cubicBezTo>
                    <a:pt x="3845859" y="3715030"/>
                    <a:pt x="3840189" y="3728720"/>
                    <a:pt x="3830095" y="3738814"/>
                  </a:cubicBezTo>
                  <a:cubicBezTo>
                    <a:pt x="3820001" y="3748908"/>
                    <a:pt x="3806310" y="3754579"/>
                    <a:pt x="3792035" y="3754579"/>
                  </a:cubicBezTo>
                  <a:lnTo>
                    <a:pt x="53824" y="3754579"/>
                  </a:lnTo>
                  <a:cubicBezTo>
                    <a:pt x="24098" y="3754579"/>
                    <a:pt x="0" y="3730481"/>
                    <a:pt x="0" y="3700755"/>
                  </a:cubicBezTo>
                  <a:lnTo>
                    <a:pt x="0" y="53824"/>
                  </a:lnTo>
                  <a:cubicBezTo>
                    <a:pt x="0" y="24098"/>
                    <a:pt x="24098" y="0"/>
                    <a:pt x="53824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28"/>
            <p:cNvSpPr txBox="1"/>
            <p:nvPr/>
          </p:nvSpPr>
          <p:spPr>
            <a:xfrm>
              <a:off x="0" y="-28575"/>
              <a:ext cx="3845859" cy="37831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66" name="Google Shape;666;p28"/>
          <p:cNvSpPr/>
          <p:nvPr/>
        </p:nvSpPr>
        <p:spPr>
          <a:xfrm>
            <a:off x="15286377" y="1522565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grpSp>
        <p:nvGrpSpPr>
          <p:cNvPr id="667" name="Google Shape;667;p28"/>
          <p:cNvGrpSpPr/>
          <p:nvPr/>
        </p:nvGrpSpPr>
        <p:grpSpPr>
          <a:xfrm>
            <a:off x="-837275" y="882472"/>
            <a:ext cx="7133684" cy="8869872"/>
            <a:chOff x="0" y="-28575"/>
            <a:chExt cx="2167467" cy="2694982"/>
          </a:xfrm>
        </p:grpSpPr>
        <p:sp>
          <p:nvSpPr>
            <p:cNvPr id="668" name="Google Shape;668;p28"/>
            <p:cNvSpPr/>
            <p:nvPr/>
          </p:nvSpPr>
          <p:spPr>
            <a:xfrm>
              <a:off x="0" y="0"/>
              <a:ext cx="2167467" cy="2666407"/>
            </a:xfrm>
            <a:custGeom>
              <a:rect b="b" l="l" r="r" t="t"/>
              <a:pathLst>
                <a:path extrusionOk="0" h="2666407" w="2167467">
                  <a:moveTo>
                    <a:pt x="95503" y="0"/>
                  </a:moveTo>
                  <a:lnTo>
                    <a:pt x="2071964" y="0"/>
                  </a:lnTo>
                  <a:cubicBezTo>
                    <a:pt x="2124708" y="0"/>
                    <a:pt x="2167467" y="42758"/>
                    <a:pt x="2167467" y="95503"/>
                  </a:cubicBezTo>
                  <a:lnTo>
                    <a:pt x="2167467" y="2570904"/>
                  </a:lnTo>
                  <a:cubicBezTo>
                    <a:pt x="2167467" y="2623649"/>
                    <a:pt x="2124708" y="2666407"/>
                    <a:pt x="2071964" y="2666407"/>
                  </a:cubicBezTo>
                  <a:lnTo>
                    <a:pt x="95503" y="2666407"/>
                  </a:lnTo>
                  <a:cubicBezTo>
                    <a:pt x="42758" y="2666407"/>
                    <a:pt x="0" y="2623649"/>
                    <a:pt x="0" y="2570904"/>
                  </a:cubicBezTo>
                  <a:lnTo>
                    <a:pt x="0" y="95503"/>
                  </a:lnTo>
                  <a:cubicBezTo>
                    <a:pt x="0" y="42758"/>
                    <a:pt x="42758" y="0"/>
                    <a:pt x="95503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28"/>
            <p:cNvSpPr txBox="1"/>
            <p:nvPr/>
          </p:nvSpPr>
          <p:spPr>
            <a:xfrm>
              <a:off x="0" y="-28575"/>
              <a:ext cx="2167467" cy="26949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70" name="Google Shape;670;p28"/>
          <p:cNvSpPr/>
          <p:nvPr/>
        </p:nvSpPr>
        <p:spPr>
          <a:xfrm>
            <a:off x="507985" y="1371121"/>
            <a:ext cx="7845316" cy="8024637"/>
          </a:xfrm>
          <a:custGeom>
            <a:rect b="b" l="l" r="r" t="t"/>
            <a:pathLst>
              <a:path extrusionOk="0" h="8024637" w="7845316">
                <a:moveTo>
                  <a:pt x="0" y="0"/>
                </a:moveTo>
                <a:lnTo>
                  <a:pt x="7845316" y="0"/>
                </a:lnTo>
                <a:lnTo>
                  <a:pt x="7845316" y="8024637"/>
                </a:lnTo>
                <a:lnTo>
                  <a:pt x="0" y="80246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12943" r="-12942" t="0"/>
            </a:stretch>
          </a:blipFill>
          <a:ln>
            <a:noFill/>
          </a:ln>
        </p:spPr>
      </p:sp>
      <p:pic>
        <p:nvPicPr>
          <p:cNvPr id="671" name="Google Shape;671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51986" y="3054605"/>
            <a:ext cx="781035" cy="1201592"/>
          </a:xfrm>
          <a:prstGeom prst="rect">
            <a:avLst/>
          </a:prstGeom>
          <a:noFill/>
          <a:ln>
            <a:noFill/>
          </a:ln>
        </p:spPr>
      </p:pic>
      <p:sp>
        <p:nvSpPr>
          <p:cNvPr id="672" name="Google Shape;672;p28"/>
          <p:cNvSpPr/>
          <p:nvPr/>
        </p:nvSpPr>
        <p:spPr>
          <a:xfrm>
            <a:off x="9311388" y="6464461"/>
            <a:ext cx="2629572" cy="2609850"/>
          </a:xfrm>
          <a:custGeom>
            <a:rect b="b" l="l" r="r" t="t"/>
            <a:pathLst>
              <a:path extrusionOk="0" h="2609850" w="2629572">
                <a:moveTo>
                  <a:pt x="0" y="0"/>
                </a:moveTo>
                <a:lnTo>
                  <a:pt x="2629572" y="0"/>
                </a:lnTo>
                <a:lnTo>
                  <a:pt x="2629572" y="2609850"/>
                </a:lnTo>
                <a:lnTo>
                  <a:pt x="0" y="26098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73" name="Google Shape;673;p28"/>
          <p:cNvSpPr txBox="1"/>
          <p:nvPr/>
        </p:nvSpPr>
        <p:spPr>
          <a:xfrm>
            <a:off x="9652528" y="2940305"/>
            <a:ext cx="7738301" cy="27050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AI 發展加速企業投入數位轉型，利用數位科技、人工智能的導入，而改變企業組織、營運流程及商業模式，以因應不斷變化的商業市場及客戶需求。</a:t>
            </a:r>
            <a:endParaRPr/>
          </a:p>
        </p:txBody>
      </p:sp>
      <p:sp>
        <p:nvSpPr>
          <p:cNvPr id="674" name="Google Shape;674;p28"/>
          <p:cNvSpPr txBox="1"/>
          <p:nvPr/>
        </p:nvSpPr>
        <p:spPr>
          <a:xfrm>
            <a:off x="8900343" y="1143000"/>
            <a:ext cx="6195535" cy="10942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「數位心態」</a:t>
            </a:r>
            <a:endParaRPr/>
          </a:p>
        </p:txBody>
      </p:sp>
      <p:sp>
        <p:nvSpPr>
          <p:cNvPr id="675" name="Google Shape;675;p28"/>
          <p:cNvSpPr txBox="1"/>
          <p:nvPr/>
        </p:nvSpPr>
        <p:spPr>
          <a:xfrm>
            <a:off x="8900356" y="9780918"/>
            <a:ext cx="9242646" cy="2332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6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Reference： https://www.dottedsign.com/zh-tw/blog/product/what-is-digital-transformation</a:t>
            </a:r>
            <a:endParaRPr/>
          </a:p>
        </p:txBody>
      </p:sp>
      <p:sp>
        <p:nvSpPr>
          <p:cNvPr id="676" name="Google Shape;676;p28"/>
          <p:cNvSpPr txBox="1"/>
          <p:nvPr/>
        </p:nvSpPr>
        <p:spPr>
          <a:xfrm>
            <a:off x="12098349" y="6702633"/>
            <a:ext cx="5995058" cy="20191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54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我們要培養「數位心態」，使自己更有能力善用AI的協助，積極</a:t>
            </a:r>
            <a:r>
              <a:rPr b="0" i="0" lang="en-US" sz="3531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提高個人競爭力</a:t>
            </a:r>
            <a:r>
              <a:rPr b="0" i="0" lang="en-US" sz="35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。</a:t>
            </a:r>
            <a:endParaRPr/>
          </a:p>
        </p:txBody>
      </p:sp>
      <p:pic>
        <p:nvPicPr>
          <p:cNvPr id="677" name="Google Shape;677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84398" y="3054605"/>
            <a:ext cx="648081" cy="997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29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683" name="Google Shape;683;p29"/>
          <p:cNvGrpSpPr/>
          <p:nvPr/>
        </p:nvGrpSpPr>
        <p:grpSpPr>
          <a:xfrm>
            <a:off x="-896153" y="2186463"/>
            <a:ext cx="21844961" cy="12451322"/>
            <a:chOff x="0" y="-28575"/>
            <a:chExt cx="6637276" cy="3783154"/>
          </a:xfrm>
        </p:grpSpPr>
        <p:sp>
          <p:nvSpPr>
            <p:cNvPr id="684" name="Google Shape;684;p29"/>
            <p:cNvSpPr/>
            <p:nvPr/>
          </p:nvSpPr>
          <p:spPr>
            <a:xfrm>
              <a:off x="0" y="0"/>
              <a:ext cx="6637275" cy="3754579"/>
            </a:xfrm>
            <a:custGeom>
              <a:rect b="b" l="l" r="r" t="t"/>
              <a:pathLst>
                <a:path extrusionOk="0" h="3754579" w="6637275">
                  <a:moveTo>
                    <a:pt x="31187" y="0"/>
                  </a:moveTo>
                  <a:lnTo>
                    <a:pt x="6606088" y="0"/>
                  </a:lnTo>
                  <a:cubicBezTo>
                    <a:pt x="6614360" y="0"/>
                    <a:pt x="6622292" y="3286"/>
                    <a:pt x="6628141" y="9135"/>
                  </a:cubicBezTo>
                  <a:cubicBezTo>
                    <a:pt x="6633990" y="14983"/>
                    <a:pt x="6637275" y="22916"/>
                    <a:pt x="6637275" y="31187"/>
                  </a:cubicBezTo>
                  <a:lnTo>
                    <a:pt x="6637275" y="3723391"/>
                  </a:lnTo>
                  <a:cubicBezTo>
                    <a:pt x="6637275" y="3731663"/>
                    <a:pt x="6633990" y="3739596"/>
                    <a:pt x="6628141" y="3745444"/>
                  </a:cubicBezTo>
                  <a:cubicBezTo>
                    <a:pt x="6622292" y="3751293"/>
                    <a:pt x="6614360" y="3754579"/>
                    <a:pt x="6606088" y="3754579"/>
                  </a:cubicBezTo>
                  <a:lnTo>
                    <a:pt x="31187" y="3754579"/>
                  </a:lnTo>
                  <a:cubicBezTo>
                    <a:pt x="22916" y="3754579"/>
                    <a:pt x="14983" y="3751293"/>
                    <a:pt x="9135" y="3745444"/>
                  </a:cubicBezTo>
                  <a:cubicBezTo>
                    <a:pt x="3286" y="3739596"/>
                    <a:pt x="0" y="3731663"/>
                    <a:pt x="0" y="3723391"/>
                  </a:cubicBezTo>
                  <a:lnTo>
                    <a:pt x="0" y="31187"/>
                  </a:lnTo>
                  <a:cubicBezTo>
                    <a:pt x="0" y="22916"/>
                    <a:pt x="3286" y="14983"/>
                    <a:pt x="9135" y="9135"/>
                  </a:cubicBezTo>
                  <a:cubicBezTo>
                    <a:pt x="14983" y="3286"/>
                    <a:pt x="22916" y="0"/>
                    <a:pt x="31187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29"/>
            <p:cNvSpPr txBox="1"/>
            <p:nvPr/>
          </p:nvSpPr>
          <p:spPr>
            <a:xfrm>
              <a:off x="0" y="-28575"/>
              <a:ext cx="6637276" cy="37831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86" name="Google Shape;686;p29"/>
          <p:cNvSpPr/>
          <p:nvPr/>
        </p:nvSpPr>
        <p:spPr>
          <a:xfrm>
            <a:off x="14819734" y="1227290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687" name="Google Shape;687;p29"/>
          <p:cNvSpPr txBox="1"/>
          <p:nvPr/>
        </p:nvSpPr>
        <p:spPr>
          <a:xfrm>
            <a:off x="2240823" y="2483383"/>
            <a:ext cx="14091527" cy="13334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AI是大勢所趨，如果只是恐懼被取代或完全依賴AI，並不會讓我們進步</a:t>
            </a:r>
            <a:endParaRPr/>
          </a:p>
          <a:p>
            <a:pPr indent="0" lvl="0" marL="0" marR="0" rtl="0" algn="l">
              <a:lnSpc>
                <a:spcPct val="154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531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grpSp>
        <p:nvGrpSpPr>
          <p:cNvPr id="688" name="Google Shape;688;p29"/>
          <p:cNvGrpSpPr/>
          <p:nvPr/>
        </p:nvGrpSpPr>
        <p:grpSpPr>
          <a:xfrm>
            <a:off x="4538645" y="7647570"/>
            <a:ext cx="7444518" cy="1396458"/>
            <a:chOff x="0" y="0"/>
            <a:chExt cx="5796346" cy="1113790"/>
          </a:xfrm>
        </p:grpSpPr>
        <p:sp>
          <p:nvSpPr>
            <p:cNvPr id="689" name="Google Shape;689;p29"/>
            <p:cNvSpPr/>
            <p:nvPr/>
          </p:nvSpPr>
          <p:spPr>
            <a:xfrm>
              <a:off x="0" y="0"/>
              <a:ext cx="5796346" cy="1113790"/>
            </a:xfrm>
            <a:custGeom>
              <a:rect b="b" l="l" r="r" t="t"/>
              <a:pathLst>
                <a:path extrusionOk="0" h="1113790" w="5796346">
                  <a:moveTo>
                    <a:pt x="5243896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5243896" y="1113790"/>
                  </a:lnTo>
                  <a:lnTo>
                    <a:pt x="5796346" y="558800"/>
                  </a:lnTo>
                  <a:lnTo>
                    <a:pt x="5243896" y="0"/>
                  </a:lnTo>
                  <a:close/>
                </a:path>
              </a:pathLst>
            </a:custGeom>
            <a:solidFill>
              <a:srgbClr val="3EDA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29"/>
            <p:cNvSpPr/>
            <p:nvPr/>
          </p:nvSpPr>
          <p:spPr>
            <a:xfrm>
              <a:off x="144174" y="172686"/>
              <a:ext cx="796232" cy="762069"/>
            </a:xfrm>
            <a:custGeom>
              <a:rect b="b" l="l" r="r" t="t"/>
              <a:pathLst>
                <a:path extrusionOk="0" h="762069" w="796232">
                  <a:moveTo>
                    <a:pt x="398116" y="34"/>
                  </a:moveTo>
                  <a:cubicBezTo>
                    <a:pt x="261975" y="0"/>
                    <a:pt x="136161" y="72610"/>
                    <a:pt x="68080" y="190506"/>
                  </a:cubicBezTo>
                  <a:cubicBezTo>
                    <a:pt x="0" y="308402"/>
                    <a:pt x="0" y="453666"/>
                    <a:pt x="68080" y="571562"/>
                  </a:cubicBezTo>
                  <a:cubicBezTo>
                    <a:pt x="136161" y="689458"/>
                    <a:pt x="261975" y="762068"/>
                    <a:pt x="398116" y="762034"/>
                  </a:cubicBezTo>
                  <a:cubicBezTo>
                    <a:pt x="534257" y="762068"/>
                    <a:pt x="660071" y="689458"/>
                    <a:pt x="728152" y="571562"/>
                  </a:cubicBezTo>
                  <a:cubicBezTo>
                    <a:pt x="796232" y="453666"/>
                    <a:pt x="796232" y="308402"/>
                    <a:pt x="728152" y="190506"/>
                  </a:cubicBezTo>
                  <a:cubicBezTo>
                    <a:pt x="660071" y="72610"/>
                    <a:pt x="534257" y="0"/>
                    <a:pt x="398116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1" name="Google Shape;691;p29"/>
          <p:cNvGrpSpPr/>
          <p:nvPr/>
        </p:nvGrpSpPr>
        <p:grpSpPr>
          <a:xfrm>
            <a:off x="2989200" y="5731087"/>
            <a:ext cx="7444518" cy="1396458"/>
            <a:chOff x="0" y="0"/>
            <a:chExt cx="5796346" cy="1113790"/>
          </a:xfrm>
        </p:grpSpPr>
        <p:sp>
          <p:nvSpPr>
            <p:cNvPr id="692" name="Google Shape;692;p29"/>
            <p:cNvSpPr/>
            <p:nvPr/>
          </p:nvSpPr>
          <p:spPr>
            <a:xfrm>
              <a:off x="0" y="0"/>
              <a:ext cx="5796346" cy="1113790"/>
            </a:xfrm>
            <a:custGeom>
              <a:rect b="b" l="l" r="r" t="t"/>
              <a:pathLst>
                <a:path extrusionOk="0" h="1113790" w="5796346">
                  <a:moveTo>
                    <a:pt x="5243896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5243896" y="1113790"/>
                  </a:lnTo>
                  <a:lnTo>
                    <a:pt x="5796346" y="558800"/>
                  </a:lnTo>
                  <a:lnTo>
                    <a:pt x="5243896" y="0"/>
                  </a:lnTo>
                  <a:close/>
                </a:path>
              </a:pathLst>
            </a:custGeom>
            <a:solidFill>
              <a:srgbClr val="44CE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29"/>
            <p:cNvSpPr/>
            <p:nvPr/>
          </p:nvSpPr>
          <p:spPr>
            <a:xfrm>
              <a:off x="144174" y="172686"/>
              <a:ext cx="796232" cy="762069"/>
            </a:xfrm>
            <a:custGeom>
              <a:rect b="b" l="l" r="r" t="t"/>
              <a:pathLst>
                <a:path extrusionOk="0" h="762069" w="796232">
                  <a:moveTo>
                    <a:pt x="398116" y="34"/>
                  </a:moveTo>
                  <a:cubicBezTo>
                    <a:pt x="261975" y="0"/>
                    <a:pt x="136161" y="72610"/>
                    <a:pt x="68080" y="190506"/>
                  </a:cubicBezTo>
                  <a:cubicBezTo>
                    <a:pt x="0" y="308402"/>
                    <a:pt x="0" y="453666"/>
                    <a:pt x="68080" y="571562"/>
                  </a:cubicBezTo>
                  <a:cubicBezTo>
                    <a:pt x="136161" y="689458"/>
                    <a:pt x="261975" y="762068"/>
                    <a:pt x="398116" y="762034"/>
                  </a:cubicBezTo>
                  <a:cubicBezTo>
                    <a:pt x="534257" y="762068"/>
                    <a:pt x="660071" y="689458"/>
                    <a:pt x="728152" y="571562"/>
                  </a:cubicBezTo>
                  <a:cubicBezTo>
                    <a:pt x="796232" y="453666"/>
                    <a:pt x="796232" y="308402"/>
                    <a:pt x="728152" y="190506"/>
                  </a:cubicBezTo>
                  <a:cubicBezTo>
                    <a:pt x="660071" y="72610"/>
                    <a:pt x="534257" y="0"/>
                    <a:pt x="398116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4" name="Google Shape;694;p29"/>
          <p:cNvGrpSpPr/>
          <p:nvPr/>
        </p:nvGrpSpPr>
        <p:grpSpPr>
          <a:xfrm>
            <a:off x="1409859" y="3814164"/>
            <a:ext cx="7444518" cy="1396458"/>
            <a:chOff x="0" y="0"/>
            <a:chExt cx="5796346" cy="1113790"/>
          </a:xfrm>
        </p:grpSpPr>
        <p:sp>
          <p:nvSpPr>
            <p:cNvPr id="695" name="Google Shape;695;p29"/>
            <p:cNvSpPr/>
            <p:nvPr/>
          </p:nvSpPr>
          <p:spPr>
            <a:xfrm>
              <a:off x="0" y="0"/>
              <a:ext cx="5796346" cy="1113790"/>
            </a:xfrm>
            <a:custGeom>
              <a:rect b="b" l="l" r="r" t="t"/>
              <a:pathLst>
                <a:path extrusionOk="0" h="1113790" w="5796346">
                  <a:moveTo>
                    <a:pt x="5243896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5243896" y="1113790"/>
                  </a:lnTo>
                  <a:lnTo>
                    <a:pt x="5796346" y="558800"/>
                  </a:lnTo>
                  <a:lnTo>
                    <a:pt x="5243896" y="0"/>
                  </a:lnTo>
                  <a:close/>
                </a:path>
              </a:pathLst>
            </a:custGeom>
            <a:solidFill>
              <a:srgbClr val="00B5F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29"/>
            <p:cNvSpPr/>
            <p:nvPr/>
          </p:nvSpPr>
          <p:spPr>
            <a:xfrm>
              <a:off x="144174" y="172686"/>
              <a:ext cx="796232" cy="762069"/>
            </a:xfrm>
            <a:custGeom>
              <a:rect b="b" l="l" r="r" t="t"/>
              <a:pathLst>
                <a:path extrusionOk="0" h="762069" w="796232">
                  <a:moveTo>
                    <a:pt x="398116" y="34"/>
                  </a:moveTo>
                  <a:cubicBezTo>
                    <a:pt x="261975" y="0"/>
                    <a:pt x="136161" y="72610"/>
                    <a:pt x="68080" y="190506"/>
                  </a:cubicBezTo>
                  <a:cubicBezTo>
                    <a:pt x="0" y="308402"/>
                    <a:pt x="0" y="453666"/>
                    <a:pt x="68080" y="571562"/>
                  </a:cubicBezTo>
                  <a:cubicBezTo>
                    <a:pt x="136161" y="689458"/>
                    <a:pt x="261975" y="762068"/>
                    <a:pt x="398116" y="762034"/>
                  </a:cubicBezTo>
                  <a:cubicBezTo>
                    <a:pt x="534257" y="762068"/>
                    <a:pt x="660071" y="689458"/>
                    <a:pt x="728152" y="571562"/>
                  </a:cubicBezTo>
                  <a:cubicBezTo>
                    <a:pt x="796232" y="453666"/>
                    <a:pt x="796232" y="308402"/>
                    <a:pt x="728152" y="190506"/>
                  </a:cubicBezTo>
                  <a:cubicBezTo>
                    <a:pt x="660071" y="72610"/>
                    <a:pt x="534257" y="0"/>
                    <a:pt x="398116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97" name="Google Shape;697;p29"/>
          <p:cNvSpPr/>
          <p:nvPr/>
        </p:nvSpPr>
        <p:spPr>
          <a:xfrm>
            <a:off x="3392651" y="6041988"/>
            <a:ext cx="767374" cy="767374"/>
          </a:xfrm>
          <a:custGeom>
            <a:rect b="b" l="l" r="r" t="t"/>
            <a:pathLst>
              <a:path extrusionOk="0" h="767374" w="767374">
                <a:moveTo>
                  <a:pt x="0" y="0"/>
                </a:moveTo>
                <a:lnTo>
                  <a:pt x="767374" y="0"/>
                </a:lnTo>
                <a:lnTo>
                  <a:pt x="767374" y="767374"/>
                </a:lnTo>
                <a:lnTo>
                  <a:pt x="0" y="7673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98" name="Google Shape;698;p29"/>
          <p:cNvSpPr/>
          <p:nvPr/>
        </p:nvSpPr>
        <p:spPr>
          <a:xfrm>
            <a:off x="1775014" y="4202798"/>
            <a:ext cx="758955" cy="605040"/>
          </a:xfrm>
          <a:custGeom>
            <a:rect b="b" l="l" r="r" t="t"/>
            <a:pathLst>
              <a:path extrusionOk="0" h="605040" w="758955">
                <a:moveTo>
                  <a:pt x="0" y="0"/>
                </a:moveTo>
                <a:lnTo>
                  <a:pt x="758955" y="0"/>
                </a:lnTo>
                <a:lnTo>
                  <a:pt x="758955" y="605040"/>
                </a:lnTo>
                <a:lnTo>
                  <a:pt x="0" y="6050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23408" l="-16250" r="-16212" t="0"/>
            </a:stretch>
          </a:blipFill>
          <a:ln>
            <a:noFill/>
          </a:ln>
        </p:spPr>
      </p:sp>
      <p:sp>
        <p:nvSpPr>
          <p:cNvPr id="699" name="Google Shape;699;p29"/>
          <p:cNvSpPr/>
          <p:nvPr/>
        </p:nvSpPr>
        <p:spPr>
          <a:xfrm>
            <a:off x="4988524" y="7970214"/>
            <a:ext cx="666187" cy="749578"/>
          </a:xfrm>
          <a:custGeom>
            <a:rect b="b" l="l" r="r" t="t"/>
            <a:pathLst>
              <a:path extrusionOk="0" h="749578" w="666187">
                <a:moveTo>
                  <a:pt x="0" y="0"/>
                </a:moveTo>
                <a:lnTo>
                  <a:pt x="666188" y="0"/>
                </a:lnTo>
                <a:lnTo>
                  <a:pt x="666188" y="749578"/>
                </a:lnTo>
                <a:lnTo>
                  <a:pt x="0" y="7495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00" name="Google Shape;700;p29"/>
          <p:cNvSpPr txBox="1"/>
          <p:nvPr/>
        </p:nvSpPr>
        <p:spPr>
          <a:xfrm>
            <a:off x="1409859" y="737298"/>
            <a:ext cx="13735987" cy="10942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面對人工智能的正確態度</a:t>
            </a:r>
            <a:endParaRPr/>
          </a:p>
        </p:txBody>
      </p:sp>
      <p:sp>
        <p:nvSpPr>
          <p:cNvPr id="701" name="Google Shape;701;p29"/>
          <p:cNvSpPr txBox="1"/>
          <p:nvPr/>
        </p:nvSpPr>
        <p:spPr>
          <a:xfrm>
            <a:off x="1820023" y="9705975"/>
            <a:ext cx="8997628" cy="3657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Reference：</a:t>
            </a:r>
            <a:r>
              <a:rPr b="0" i="0" lang="en-US" sz="2100" u="sng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https://official.junyiacademy.org/blog/4-ways-to-embrace-ai-era/</a:t>
            </a:r>
            <a:endParaRPr/>
          </a:p>
        </p:txBody>
      </p:sp>
      <p:grpSp>
        <p:nvGrpSpPr>
          <p:cNvPr id="702" name="Google Shape;702;p29"/>
          <p:cNvGrpSpPr/>
          <p:nvPr/>
        </p:nvGrpSpPr>
        <p:grpSpPr>
          <a:xfrm>
            <a:off x="12809926" y="4202798"/>
            <a:ext cx="4671840" cy="4730978"/>
            <a:chOff x="0" y="0"/>
            <a:chExt cx="6229121" cy="6307970"/>
          </a:xfrm>
        </p:grpSpPr>
        <p:sp>
          <p:nvSpPr>
            <p:cNvPr id="703" name="Google Shape;703;p29"/>
            <p:cNvSpPr/>
            <p:nvPr/>
          </p:nvSpPr>
          <p:spPr>
            <a:xfrm>
              <a:off x="0" y="0"/>
              <a:ext cx="6229121" cy="6307970"/>
            </a:xfrm>
            <a:custGeom>
              <a:rect b="b" l="l" r="r" t="t"/>
              <a:pathLst>
                <a:path extrusionOk="0" h="6307970" w="6229121">
                  <a:moveTo>
                    <a:pt x="0" y="0"/>
                  </a:moveTo>
                  <a:lnTo>
                    <a:pt x="6229121" y="0"/>
                  </a:lnTo>
                  <a:lnTo>
                    <a:pt x="6229121" y="6307970"/>
                  </a:lnTo>
                  <a:lnTo>
                    <a:pt x="0" y="630797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704" name="Google Shape;704;p29"/>
            <p:cNvSpPr/>
            <p:nvPr/>
          </p:nvSpPr>
          <p:spPr>
            <a:xfrm>
              <a:off x="3850434" y="2536111"/>
              <a:ext cx="1668556" cy="1328587"/>
            </a:xfrm>
            <a:custGeom>
              <a:rect b="b" l="l" r="r" t="t"/>
              <a:pathLst>
                <a:path extrusionOk="0" h="1328587" w="1668556">
                  <a:moveTo>
                    <a:pt x="0" y="0"/>
                  </a:moveTo>
                  <a:lnTo>
                    <a:pt x="1668556" y="0"/>
                  </a:lnTo>
                  <a:lnTo>
                    <a:pt x="1668556" y="1328588"/>
                  </a:lnTo>
                  <a:lnTo>
                    <a:pt x="0" y="132858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705" name="Google Shape;705;p29"/>
            <p:cNvSpPr txBox="1"/>
            <p:nvPr/>
          </p:nvSpPr>
          <p:spPr>
            <a:xfrm>
              <a:off x="207953" y="563424"/>
              <a:ext cx="2906607" cy="33012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7196" u="none" cap="none" strike="noStrike">
                  <a:solidFill>
                    <a:srgbClr val="1284A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開放</a:t>
              </a:r>
              <a:endParaRPr/>
            </a:p>
            <a:p>
              <a:pPr indent="0" lvl="0" marL="0" marR="0" rtl="0" algn="ctr">
                <a:lnSpc>
                  <a:spcPct val="140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7196" u="none" cap="none" strike="noStrike">
                  <a:solidFill>
                    <a:srgbClr val="1284A0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態度</a:t>
              </a:r>
              <a:endParaRPr/>
            </a:p>
          </p:txBody>
        </p:sp>
      </p:grpSp>
      <p:sp>
        <p:nvSpPr>
          <p:cNvPr id="706" name="Google Shape;706;p29"/>
          <p:cNvSpPr txBox="1"/>
          <p:nvPr/>
        </p:nvSpPr>
        <p:spPr>
          <a:xfrm>
            <a:off x="6319699" y="7921904"/>
            <a:ext cx="4579273" cy="7209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1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持續累積領域知識</a:t>
            </a:r>
            <a:endParaRPr/>
          </a:p>
        </p:txBody>
      </p:sp>
      <p:sp>
        <p:nvSpPr>
          <p:cNvPr id="707" name="Google Shape;707;p29"/>
          <p:cNvSpPr txBox="1"/>
          <p:nvPr/>
        </p:nvSpPr>
        <p:spPr>
          <a:xfrm>
            <a:off x="5055199" y="5847020"/>
            <a:ext cx="3205704" cy="11850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1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90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培養辨識資訊正確性的能力</a:t>
            </a:r>
            <a:endParaRPr/>
          </a:p>
        </p:txBody>
      </p:sp>
      <p:sp>
        <p:nvSpPr>
          <p:cNvPr id="708" name="Google Shape;708;p29"/>
          <p:cNvSpPr txBox="1"/>
          <p:nvPr/>
        </p:nvSpPr>
        <p:spPr>
          <a:xfrm>
            <a:off x="3116970" y="4088498"/>
            <a:ext cx="4071497" cy="7209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1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學會善用 AI 工具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30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714" name="Google Shape;714;p30"/>
          <p:cNvGrpSpPr/>
          <p:nvPr/>
        </p:nvGrpSpPr>
        <p:grpSpPr>
          <a:xfrm>
            <a:off x="-896153" y="3461372"/>
            <a:ext cx="21844961" cy="11176413"/>
            <a:chOff x="0" y="-28575"/>
            <a:chExt cx="6637276" cy="3395791"/>
          </a:xfrm>
        </p:grpSpPr>
        <p:sp>
          <p:nvSpPr>
            <p:cNvPr id="715" name="Google Shape;715;p30"/>
            <p:cNvSpPr/>
            <p:nvPr/>
          </p:nvSpPr>
          <p:spPr>
            <a:xfrm>
              <a:off x="0" y="0"/>
              <a:ext cx="6637275" cy="3367216"/>
            </a:xfrm>
            <a:custGeom>
              <a:rect b="b" l="l" r="r" t="t"/>
              <a:pathLst>
                <a:path extrusionOk="0" h="3367216" w="6637275">
                  <a:moveTo>
                    <a:pt x="31187" y="0"/>
                  </a:moveTo>
                  <a:lnTo>
                    <a:pt x="6606088" y="0"/>
                  </a:lnTo>
                  <a:cubicBezTo>
                    <a:pt x="6614360" y="0"/>
                    <a:pt x="6622292" y="3286"/>
                    <a:pt x="6628141" y="9135"/>
                  </a:cubicBezTo>
                  <a:cubicBezTo>
                    <a:pt x="6633990" y="14983"/>
                    <a:pt x="6637275" y="22916"/>
                    <a:pt x="6637275" y="31187"/>
                  </a:cubicBezTo>
                  <a:lnTo>
                    <a:pt x="6637275" y="3336029"/>
                  </a:lnTo>
                  <a:cubicBezTo>
                    <a:pt x="6637275" y="3344300"/>
                    <a:pt x="6633990" y="3352233"/>
                    <a:pt x="6628141" y="3358081"/>
                  </a:cubicBezTo>
                  <a:cubicBezTo>
                    <a:pt x="6622292" y="3363930"/>
                    <a:pt x="6614360" y="3367216"/>
                    <a:pt x="6606088" y="3367216"/>
                  </a:cubicBezTo>
                  <a:lnTo>
                    <a:pt x="31187" y="3367216"/>
                  </a:lnTo>
                  <a:cubicBezTo>
                    <a:pt x="22916" y="3367216"/>
                    <a:pt x="14983" y="3363930"/>
                    <a:pt x="9135" y="3358081"/>
                  </a:cubicBezTo>
                  <a:cubicBezTo>
                    <a:pt x="3286" y="3352233"/>
                    <a:pt x="0" y="3344300"/>
                    <a:pt x="0" y="3336029"/>
                  </a:cubicBezTo>
                  <a:lnTo>
                    <a:pt x="0" y="31187"/>
                  </a:lnTo>
                  <a:cubicBezTo>
                    <a:pt x="0" y="22916"/>
                    <a:pt x="3286" y="14983"/>
                    <a:pt x="9135" y="9135"/>
                  </a:cubicBezTo>
                  <a:cubicBezTo>
                    <a:pt x="14983" y="3286"/>
                    <a:pt x="22916" y="0"/>
                    <a:pt x="31187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30"/>
            <p:cNvSpPr txBox="1"/>
            <p:nvPr/>
          </p:nvSpPr>
          <p:spPr>
            <a:xfrm>
              <a:off x="0" y="-28575"/>
              <a:ext cx="6637276" cy="33957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aphicFrame>
        <p:nvGraphicFramePr>
          <p:cNvPr id="717" name="Google Shape;717;p30"/>
          <p:cNvGraphicFramePr/>
          <p:nvPr/>
        </p:nvGraphicFramePr>
        <p:xfrm>
          <a:off x="3194394" y="38899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{C394EAF0-2463-4AB7-87B9-C1E90FB46A90}</a:tableStyleId>
              </a:tblPr>
              <a:tblGrid>
                <a:gridCol w="6599700"/>
                <a:gridCol w="6599700"/>
              </a:tblGrid>
              <a:tr h="139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16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BF4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16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BF4FF"/>
                    </a:solidFill>
                  </a:tcPr>
                </a:tc>
              </a:tr>
              <a:tr h="139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16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16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39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16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BF4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16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BF4FF"/>
                    </a:solidFill>
                  </a:tcPr>
                </a:tc>
              </a:tr>
              <a:tr h="1526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16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216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18" name="Google Shape;718;p30"/>
          <p:cNvSpPr/>
          <p:nvPr/>
        </p:nvSpPr>
        <p:spPr>
          <a:xfrm>
            <a:off x="12310499" y="695889"/>
            <a:ext cx="4083291" cy="2419350"/>
          </a:xfrm>
          <a:custGeom>
            <a:rect b="b" l="l" r="r" t="t"/>
            <a:pathLst>
              <a:path extrusionOk="0" h="2419350" w="4083291">
                <a:moveTo>
                  <a:pt x="0" y="0"/>
                </a:moveTo>
                <a:lnTo>
                  <a:pt x="4083291" y="0"/>
                </a:lnTo>
                <a:lnTo>
                  <a:pt x="4083291" y="2419350"/>
                </a:lnTo>
                <a:lnTo>
                  <a:pt x="0" y="24193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19" name="Google Shape;719;p30"/>
          <p:cNvSpPr txBox="1"/>
          <p:nvPr/>
        </p:nvSpPr>
        <p:spPr>
          <a:xfrm>
            <a:off x="1256284" y="649950"/>
            <a:ext cx="9175734" cy="24652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23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香港有關人工智能</a:t>
            </a:r>
            <a:endParaRPr/>
          </a:p>
          <a:p>
            <a:pPr indent="0" lvl="0" marL="0" marR="0" rtl="0" algn="just">
              <a:lnSpc>
                <a:spcPct val="123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升學課程/進修</a:t>
            </a:r>
            <a:endParaRPr/>
          </a:p>
        </p:txBody>
      </p:sp>
      <p:sp>
        <p:nvSpPr>
          <p:cNvPr id="720" name="Google Shape;720;p30"/>
          <p:cNvSpPr/>
          <p:nvPr/>
        </p:nvSpPr>
        <p:spPr>
          <a:xfrm>
            <a:off x="8615276" y="2381878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721" name="Google Shape;721;p30"/>
          <p:cNvSpPr/>
          <p:nvPr/>
        </p:nvSpPr>
        <p:spPr>
          <a:xfrm>
            <a:off x="363259" y="6446287"/>
            <a:ext cx="3348200" cy="3181350"/>
          </a:xfrm>
          <a:custGeom>
            <a:rect b="b" l="l" r="r" t="t"/>
            <a:pathLst>
              <a:path extrusionOk="0" h="3181350" w="3348200">
                <a:moveTo>
                  <a:pt x="0" y="0"/>
                </a:moveTo>
                <a:lnTo>
                  <a:pt x="3348200" y="0"/>
                </a:lnTo>
                <a:lnTo>
                  <a:pt x="3348200" y="3181350"/>
                </a:lnTo>
                <a:lnTo>
                  <a:pt x="0" y="31813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-22675" t="0"/>
            </a:stretch>
          </a:blipFill>
          <a:ln>
            <a:noFill/>
          </a:ln>
        </p:spPr>
      </p:sp>
      <p:sp>
        <p:nvSpPr>
          <p:cNvPr id="722" name="Google Shape;722;p30"/>
          <p:cNvSpPr txBox="1"/>
          <p:nvPr/>
        </p:nvSpPr>
        <p:spPr>
          <a:xfrm>
            <a:off x="3194394" y="4034643"/>
            <a:ext cx="6599700" cy="52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65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香港大學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65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應用人工智能文理學士課程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65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香港中文大學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65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人工智能：系統與科技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65" u="none" cap="none" strike="noStrike">
              <a:solidFill>
                <a:srgbClr val="0F4DB1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65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香港科技大學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65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理學A組 – 延伸主修人工智能課程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65" u="none" cap="none" strike="noStrike">
              <a:solidFill>
                <a:srgbClr val="0F4DB1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65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香港都會大學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65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數據科學及人工智能榮譽理學士</a:t>
            </a:r>
            <a:endParaRPr/>
          </a:p>
        </p:txBody>
      </p:sp>
      <p:sp>
        <p:nvSpPr>
          <p:cNvPr id="723" name="Google Shape;723;p30"/>
          <p:cNvSpPr txBox="1"/>
          <p:nvPr/>
        </p:nvSpPr>
        <p:spPr>
          <a:xfrm>
            <a:off x="9794092" y="3374100"/>
            <a:ext cx="6599700" cy="19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075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65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理工大學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65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物理學（榮譽） 理學士 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65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副主修人工智能及數據分析 / 創新及創業</a:t>
            </a:r>
            <a:endParaRPr/>
          </a:p>
        </p:txBody>
      </p:sp>
      <p:sp>
        <p:nvSpPr>
          <p:cNvPr id="724" name="Google Shape;724;p30"/>
          <p:cNvSpPr txBox="1"/>
          <p:nvPr/>
        </p:nvSpPr>
        <p:spPr>
          <a:xfrm>
            <a:off x="9794092" y="5493469"/>
            <a:ext cx="6599700" cy="9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65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香港教育大學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65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人工智能與教育科技榮譽理學士</a:t>
            </a:r>
            <a:endParaRPr/>
          </a:p>
        </p:txBody>
      </p:sp>
      <p:sp>
        <p:nvSpPr>
          <p:cNvPr id="725" name="Google Shape;725;p30"/>
          <p:cNvSpPr txBox="1"/>
          <p:nvPr/>
        </p:nvSpPr>
        <p:spPr>
          <a:xfrm>
            <a:off x="9794092" y="6972446"/>
            <a:ext cx="6599700" cy="9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65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聖方濟各大學(前身為明愛專上學院)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65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人工智能（榮譽）理學士</a:t>
            </a:r>
            <a:endParaRPr/>
          </a:p>
        </p:txBody>
      </p:sp>
      <p:sp>
        <p:nvSpPr>
          <p:cNvPr id="726" name="Google Shape;726;p30"/>
          <p:cNvSpPr txBox="1"/>
          <p:nvPr/>
        </p:nvSpPr>
        <p:spPr>
          <a:xfrm>
            <a:off x="9794092" y="8199860"/>
            <a:ext cx="6599700" cy="13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65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IVE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65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人工智能及機械人學高級文憑/職專文憑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65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（人工智能及機械人學）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31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732" name="Google Shape;732;p31"/>
          <p:cNvGrpSpPr/>
          <p:nvPr/>
        </p:nvGrpSpPr>
        <p:grpSpPr>
          <a:xfrm>
            <a:off x="2666170" y="1131331"/>
            <a:ext cx="13731349" cy="8005587"/>
            <a:chOff x="0" y="-95250"/>
            <a:chExt cx="3616487" cy="2108467"/>
          </a:xfrm>
        </p:grpSpPr>
        <p:sp>
          <p:nvSpPr>
            <p:cNvPr id="733" name="Google Shape;733;p31"/>
            <p:cNvSpPr/>
            <p:nvPr/>
          </p:nvSpPr>
          <p:spPr>
            <a:xfrm>
              <a:off x="0" y="0"/>
              <a:ext cx="3616487" cy="2013217"/>
            </a:xfrm>
            <a:custGeom>
              <a:rect b="b" l="l" r="r" t="t"/>
              <a:pathLst>
                <a:path extrusionOk="0" h="2013217" w="3616487">
                  <a:moveTo>
                    <a:pt x="33265" y="0"/>
                  </a:moveTo>
                  <a:lnTo>
                    <a:pt x="3583222" y="0"/>
                  </a:lnTo>
                  <a:cubicBezTo>
                    <a:pt x="3592044" y="0"/>
                    <a:pt x="3600505" y="3505"/>
                    <a:pt x="3606744" y="9743"/>
                  </a:cubicBezTo>
                  <a:cubicBezTo>
                    <a:pt x="3612982" y="15981"/>
                    <a:pt x="3616487" y="24443"/>
                    <a:pt x="3616487" y="33265"/>
                  </a:cubicBezTo>
                  <a:lnTo>
                    <a:pt x="3616487" y="1979952"/>
                  </a:lnTo>
                  <a:cubicBezTo>
                    <a:pt x="3616487" y="1998324"/>
                    <a:pt x="3601594" y="2013217"/>
                    <a:pt x="3583222" y="2013217"/>
                  </a:cubicBezTo>
                  <a:lnTo>
                    <a:pt x="33265" y="2013217"/>
                  </a:lnTo>
                  <a:cubicBezTo>
                    <a:pt x="14893" y="2013217"/>
                    <a:pt x="0" y="1998324"/>
                    <a:pt x="0" y="1979952"/>
                  </a:cubicBezTo>
                  <a:lnTo>
                    <a:pt x="0" y="33265"/>
                  </a:lnTo>
                  <a:cubicBezTo>
                    <a:pt x="0" y="14893"/>
                    <a:pt x="14893" y="0"/>
                    <a:pt x="33265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31"/>
            <p:cNvSpPr txBox="1"/>
            <p:nvPr/>
          </p:nvSpPr>
          <p:spPr>
            <a:xfrm>
              <a:off x="0" y="-95250"/>
              <a:ext cx="3616487" cy="21084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35" name="Google Shape;735;p31"/>
          <p:cNvSpPr txBox="1"/>
          <p:nvPr/>
        </p:nvSpPr>
        <p:spPr>
          <a:xfrm>
            <a:off x="4571175" y="3707700"/>
            <a:ext cx="11543100" cy="42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48246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9"/>
              <a:buFont typeface="Noto Sans TC"/>
              <a:buChar char="●"/>
            </a:pPr>
            <a:r>
              <a:rPr b="0" i="0" lang="en-US" sz="345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AI發展影響職業趨勢，但它的角色是協助而非取代人類</a:t>
            </a:r>
            <a:endParaRPr b="0" i="0" sz="345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59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448246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9"/>
              <a:buFont typeface="Noto Sans TC"/>
              <a:buChar char="●"/>
            </a:pPr>
            <a:r>
              <a:rPr b="0" i="0" lang="en-US" sz="345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AI在在效率、耐勞和準確度方面具有優勢，但人類在創造力、情感和道德判斷上仍無可替代</a:t>
            </a:r>
            <a:endParaRPr b="0" i="0" sz="345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59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448246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59"/>
              <a:buFont typeface="Noto Sans TC"/>
              <a:buChar char="●"/>
            </a:pPr>
            <a:r>
              <a:rPr b="0" i="0" lang="en-US" sz="345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大家應以開放態度擁抱科技，持續增值自己，發展人類優勢，務求在AI時代找到個人定位</a:t>
            </a:r>
            <a:endParaRPr sz="1200"/>
          </a:p>
        </p:txBody>
      </p:sp>
      <p:cxnSp>
        <p:nvCxnSpPr>
          <p:cNvPr id="736" name="Google Shape;736;p31"/>
          <p:cNvCxnSpPr/>
          <p:nvPr/>
        </p:nvCxnSpPr>
        <p:spPr>
          <a:xfrm>
            <a:off x="5492984" y="3502104"/>
            <a:ext cx="8246157" cy="0"/>
          </a:xfrm>
          <a:prstGeom prst="straightConnector1">
            <a:avLst/>
          </a:prstGeom>
          <a:noFill/>
          <a:ln cap="flat" cmpd="sng" w="66675">
            <a:solidFill>
              <a:srgbClr val="FFFFFF"/>
            </a:solidFill>
            <a:prstDash val="solid"/>
            <a:round/>
            <a:headEnd len="lg" w="lg" type="oval"/>
            <a:tailEnd len="lg" w="lg" type="oval"/>
          </a:ln>
        </p:spPr>
      </p:cxnSp>
      <p:sp>
        <p:nvSpPr>
          <p:cNvPr id="737" name="Google Shape;737;p31"/>
          <p:cNvSpPr/>
          <p:nvPr/>
        </p:nvSpPr>
        <p:spPr>
          <a:xfrm>
            <a:off x="499656" y="3907725"/>
            <a:ext cx="4071509" cy="6134100"/>
          </a:xfrm>
          <a:custGeom>
            <a:rect b="b" l="l" r="r" t="t"/>
            <a:pathLst>
              <a:path extrusionOk="0" h="6134100" w="4071509">
                <a:moveTo>
                  <a:pt x="0" y="0"/>
                </a:moveTo>
                <a:lnTo>
                  <a:pt x="4071509" y="0"/>
                </a:lnTo>
                <a:lnTo>
                  <a:pt x="4071509" y="6134100"/>
                </a:lnTo>
                <a:lnTo>
                  <a:pt x="0" y="6134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38" name="Google Shape;738;p31"/>
          <p:cNvSpPr txBox="1"/>
          <p:nvPr/>
        </p:nvSpPr>
        <p:spPr>
          <a:xfrm>
            <a:off x="3087319" y="2098870"/>
            <a:ext cx="12828888" cy="10511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總 結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32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sp>
        <p:nvSpPr>
          <p:cNvPr id="744" name="Google Shape;744;p32"/>
          <p:cNvSpPr/>
          <p:nvPr/>
        </p:nvSpPr>
        <p:spPr>
          <a:xfrm>
            <a:off x="-4881553" y="5915050"/>
            <a:ext cx="10551506" cy="10551506"/>
          </a:xfrm>
          <a:custGeom>
            <a:rect b="b" l="l" r="r" t="t"/>
            <a:pathLst>
              <a:path extrusionOk="0" h="10551506" w="10551506">
                <a:moveTo>
                  <a:pt x="0" y="0"/>
                </a:moveTo>
                <a:lnTo>
                  <a:pt x="10551506" y="0"/>
                </a:lnTo>
                <a:lnTo>
                  <a:pt x="10551506" y="10551506"/>
                </a:lnTo>
                <a:lnTo>
                  <a:pt x="0" y="105515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45" name="Google Shape;745;p32"/>
          <p:cNvSpPr/>
          <p:nvPr/>
        </p:nvSpPr>
        <p:spPr>
          <a:xfrm>
            <a:off x="13684656" y="-4177644"/>
            <a:ext cx="8355287" cy="8355287"/>
          </a:xfrm>
          <a:custGeom>
            <a:rect b="b" l="l" r="r" t="t"/>
            <a:pathLst>
              <a:path extrusionOk="0" h="8355287" w="8355287">
                <a:moveTo>
                  <a:pt x="0" y="0"/>
                </a:moveTo>
                <a:lnTo>
                  <a:pt x="8355287" y="0"/>
                </a:lnTo>
                <a:lnTo>
                  <a:pt x="8355287" y="8355288"/>
                </a:lnTo>
                <a:lnTo>
                  <a:pt x="0" y="83552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46" name="Google Shape;746;p32"/>
          <p:cNvSpPr/>
          <p:nvPr/>
        </p:nvSpPr>
        <p:spPr>
          <a:xfrm>
            <a:off x="14261850" y="6686550"/>
            <a:ext cx="7200900" cy="7200900"/>
          </a:xfrm>
          <a:custGeom>
            <a:rect b="b" l="l" r="r" t="t"/>
            <a:pathLst>
              <a:path extrusionOk="0" h="7200900" w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47" name="Google Shape;747;p32"/>
          <p:cNvSpPr/>
          <p:nvPr/>
        </p:nvSpPr>
        <p:spPr>
          <a:xfrm>
            <a:off x="-1704953" y="6359481"/>
            <a:ext cx="13517492" cy="319504"/>
          </a:xfrm>
          <a:custGeom>
            <a:rect b="b" l="l" r="r" t="t"/>
            <a:pathLst>
              <a:path extrusionOk="0" h="319504" w="13517492">
                <a:moveTo>
                  <a:pt x="0" y="0"/>
                </a:moveTo>
                <a:lnTo>
                  <a:pt x="13517492" y="0"/>
                </a:lnTo>
                <a:lnTo>
                  <a:pt x="13517492" y="319504"/>
                </a:lnTo>
                <a:lnTo>
                  <a:pt x="0" y="3195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748" name="Google Shape;748;p32"/>
          <p:cNvGrpSpPr/>
          <p:nvPr/>
        </p:nvGrpSpPr>
        <p:grpSpPr>
          <a:xfrm>
            <a:off x="-2630935" y="6486672"/>
            <a:ext cx="14329174" cy="3199514"/>
            <a:chOff x="0" y="-38100"/>
            <a:chExt cx="3810796" cy="850900"/>
          </a:xfrm>
        </p:grpSpPr>
        <p:sp>
          <p:nvSpPr>
            <p:cNvPr id="749" name="Google Shape;749;p32"/>
            <p:cNvSpPr/>
            <p:nvPr/>
          </p:nvSpPr>
          <p:spPr>
            <a:xfrm>
              <a:off x="0" y="0"/>
              <a:ext cx="3810796" cy="812800"/>
            </a:xfrm>
            <a:custGeom>
              <a:rect b="b" l="l" r="r" t="t"/>
              <a:pathLst>
                <a:path extrusionOk="0" h="812800" w="3810796">
                  <a:moveTo>
                    <a:pt x="0" y="0"/>
                  </a:moveTo>
                  <a:lnTo>
                    <a:pt x="3810796" y="0"/>
                  </a:lnTo>
                  <a:lnTo>
                    <a:pt x="3810796" y="812800"/>
                  </a:lnTo>
                  <a:lnTo>
                    <a:pt x="0" y="812800"/>
                  </a:ln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</p:sp>
        <p:sp>
          <p:nvSpPr>
            <p:cNvPr id="750" name="Google Shape;750;p32"/>
            <p:cNvSpPr txBox="1"/>
            <p:nvPr/>
          </p:nvSpPr>
          <p:spPr>
            <a:xfrm>
              <a:off x="0" y="-38100"/>
              <a:ext cx="3810796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51" name="Google Shape;751;p32"/>
          <p:cNvSpPr/>
          <p:nvPr/>
        </p:nvSpPr>
        <p:spPr>
          <a:xfrm>
            <a:off x="1070390" y="6918925"/>
            <a:ext cx="625060" cy="625060"/>
          </a:xfrm>
          <a:custGeom>
            <a:rect b="b" l="l" r="r" t="t"/>
            <a:pathLst>
              <a:path extrusionOk="0" h="625060" w="625060">
                <a:moveTo>
                  <a:pt x="0" y="0"/>
                </a:moveTo>
                <a:lnTo>
                  <a:pt x="625060" y="0"/>
                </a:lnTo>
                <a:lnTo>
                  <a:pt x="625060" y="625061"/>
                </a:lnTo>
                <a:lnTo>
                  <a:pt x="0" y="6250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52" name="Google Shape;752;p32"/>
          <p:cNvSpPr/>
          <p:nvPr/>
        </p:nvSpPr>
        <p:spPr>
          <a:xfrm>
            <a:off x="1070390" y="8760467"/>
            <a:ext cx="625060" cy="625060"/>
          </a:xfrm>
          <a:custGeom>
            <a:rect b="b" l="l" r="r" t="t"/>
            <a:pathLst>
              <a:path extrusionOk="0" h="625060" w="625060">
                <a:moveTo>
                  <a:pt x="0" y="0"/>
                </a:moveTo>
                <a:lnTo>
                  <a:pt x="625060" y="0"/>
                </a:lnTo>
                <a:lnTo>
                  <a:pt x="625060" y="625060"/>
                </a:lnTo>
                <a:lnTo>
                  <a:pt x="0" y="625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53" name="Google Shape;753;p32"/>
          <p:cNvSpPr/>
          <p:nvPr/>
        </p:nvSpPr>
        <p:spPr>
          <a:xfrm>
            <a:off x="1070390" y="7840131"/>
            <a:ext cx="625060" cy="625060"/>
          </a:xfrm>
          <a:custGeom>
            <a:rect b="b" l="l" r="r" t="t"/>
            <a:pathLst>
              <a:path extrusionOk="0" h="625060" w="625060">
                <a:moveTo>
                  <a:pt x="0" y="0"/>
                </a:moveTo>
                <a:lnTo>
                  <a:pt x="625060" y="0"/>
                </a:lnTo>
                <a:lnTo>
                  <a:pt x="625060" y="625061"/>
                </a:lnTo>
                <a:lnTo>
                  <a:pt x="0" y="6250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cxnSp>
        <p:nvCxnSpPr>
          <p:cNvPr id="754" name="Google Shape;754;p32"/>
          <p:cNvCxnSpPr/>
          <p:nvPr/>
        </p:nvCxnSpPr>
        <p:spPr>
          <a:xfrm>
            <a:off x="7002884" y="6754391"/>
            <a:ext cx="0" cy="277749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55" name="Google Shape;755;p32"/>
          <p:cNvSpPr/>
          <p:nvPr/>
        </p:nvSpPr>
        <p:spPr>
          <a:xfrm>
            <a:off x="11641658" y="1910818"/>
            <a:ext cx="5915882" cy="7658100"/>
          </a:xfrm>
          <a:custGeom>
            <a:rect b="b" l="l" r="r" t="t"/>
            <a:pathLst>
              <a:path extrusionOk="0" h="7658100" w="5915882">
                <a:moveTo>
                  <a:pt x="0" y="0"/>
                </a:moveTo>
                <a:lnTo>
                  <a:pt x="5915882" y="0"/>
                </a:lnTo>
                <a:lnTo>
                  <a:pt x="5915882" y="7658100"/>
                </a:lnTo>
                <a:lnTo>
                  <a:pt x="0" y="7658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56" name="Google Shape;756;p32"/>
          <p:cNvSpPr txBox="1"/>
          <p:nvPr/>
        </p:nvSpPr>
        <p:spPr>
          <a:xfrm>
            <a:off x="1266577" y="749823"/>
            <a:ext cx="9155881" cy="52762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5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4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THANK</a:t>
            </a:r>
            <a:endParaRPr/>
          </a:p>
          <a:p>
            <a:pPr indent="0" lvl="0" marL="0" marR="0" rtl="0" algn="ctr">
              <a:lnSpc>
                <a:spcPct val="165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4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</a:t>
            </a:r>
            <a:endParaRPr/>
          </a:p>
        </p:txBody>
      </p:sp>
      <p:pic>
        <p:nvPicPr>
          <p:cNvPr id="757" name="Google Shape;757;p32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1155883" y="8609513"/>
            <a:ext cx="1150673" cy="1035605"/>
          </a:xfrm>
          <a:prstGeom prst="rect">
            <a:avLst/>
          </a:prstGeom>
          <a:noFill/>
          <a:ln>
            <a:noFill/>
          </a:ln>
        </p:spPr>
      </p:pic>
      <p:sp>
        <p:nvSpPr>
          <p:cNvPr id="758" name="Google Shape;758;p32"/>
          <p:cNvSpPr txBox="1"/>
          <p:nvPr/>
        </p:nvSpPr>
        <p:spPr>
          <a:xfrm>
            <a:off x="2267421" y="6996505"/>
            <a:ext cx="2697639" cy="412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3422 3161</a:t>
            </a:r>
            <a:endParaRPr/>
          </a:p>
        </p:txBody>
      </p:sp>
      <p:sp>
        <p:nvSpPr>
          <p:cNvPr id="759" name="Google Shape;759;p32"/>
          <p:cNvSpPr txBox="1"/>
          <p:nvPr/>
        </p:nvSpPr>
        <p:spPr>
          <a:xfrm>
            <a:off x="2267421" y="7913477"/>
            <a:ext cx="4309805" cy="412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medialiteray.hk</a:t>
            </a:r>
            <a:endParaRPr/>
          </a:p>
        </p:txBody>
      </p:sp>
      <p:sp>
        <p:nvSpPr>
          <p:cNvPr id="760" name="Google Shape;760;p32"/>
          <p:cNvSpPr txBox="1"/>
          <p:nvPr/>
        </p:nvSpPr>
        <p:spPr>
          <a:xfrm>
            <a:off x="2267421" y="8831052"/>
            <a:ext cx="4309805" cy="412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wmc@hkfyg.org.hk</a:t>
            </a:r>
            <a:endParaRPr/>
          </a:p>
        </p:txBody>
      </p:sp>
      <p:sp>
        <p:nvSpPr>
          <p:cNvPr id="761" name="Google Shape;761;p32"/>
          <p:cNvSpPr txBox="1"/>
          <p:nvPr/>
        </p:nvSpPr>
        <p:spPr>
          <a:xfrm>
            <a:off x="7388913" y="6754400"/>
            <a:ext cx="1828800" cy="29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16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教</a:t>
            </a:r>
            <a:endParaRPr/>
          </a:p>
          <a:p>
            <a:pPr indent="0" lvl="0" marL="0" marR="0" rtl="0" algn="l">
              <a:lnSpc>
                <a:spcPct val="117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16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學</a:t>
            </a:r>
            <a:endParaRPr/>
          </a:p>
          <a:p>
            <a:pPr indent="0" lvl="0" marL="0" marR="0" rtl="0" algn="l">
              <a:lnSpc>
                <a:spcPct val="117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16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短</a:t>
            </a:r>
            <a:endParaRPr/>
          </a:p>
          <a:p>
            <a:pPr indent="0" lvl="0" marL="0" marR="0" rtl="0" algn="l">
              <a:lnSpc>
                <a:spcPct val="117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16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片</a:t>
            </a:r>
            <a:endParaRPr/>
          </a:p>
        </p:txBody>
      </p:sp>
      <p:pic>
        <p:nvPicPr>
          <p:cNvPr id="762" name="Google Shape;762;p32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8349172" y="6607928"/>
            <a:ext cx="3061866" cy="30618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